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76" r:id="rId3"/>
    <p:sldId id="275" r:id="rId4"/>
    <p:sldId id="296" r:id="rId5"/>
    <p:sldId id="278" r:id="rId6"/>
    <p:sldId id="279" r:id="rId7"/>
    <p:sldId id="292" r:id="rId8"/>
    <p:sldId id="280" r:id="rId9"/>
    <p:sldId id="293" r:id="rId10"/>
    <p:sldId id="281" r:id="rId11"/>
    <p:sldId id="277" r:id="rId12"/>
    <p:sldId id="283" r:id="rId13"/>
    <p:sldId id="286" r:id="rId14"/>
    <p:sldId id="282" r:id="rId15"/>
    <p:sldId id="289" r:id="rId16"/>
    <p:sldId id="290" r:id="rId17"/>
    <p:sldId id="291" r:id="rId18"/>
    <p:sldId id="297" r:id="rId19"/>
    <p:sldId id="294" r:id="rId20"/>
    <p:sldId id="295" r:id="rId21"/>
    <p:sldId id="298" r:id="rId22"/>
    <p:sldId id="299" r:id="rId23"/>
    <p:sldId id="288" r:id="rId24"/>
    <p:sldId id="257" r:id="rId25"/>
    <p:sldId id="271" r:id="rId26"/>
    <p:sldId id="272" r:id="rId27"/>
    <p:sldId id="259" r:id="rId28"/>
    <p:sldId id="262" r:id="rId29"/>
    <p:sldId id="260" r:id="rId30"/>
    <p:sldId id="263" r:id="rId31"/>
    <p:sldId id="261" r:id="rId32"/>
    <p:sldId id="287" r:id="rId33"/>
    <p:sldId id="265" r:id="rId34"/>
    <p:sldId id="266" r:id="rId35"/>
    <p:sldId id="267" r:id="rId36"/>
    <p:sldId id="269" r:id="rId37"/>
    <p:sldId id="301" r:id="rId38"/>
    <p:sldId id="270" r:id="rId39"/>
    <p:sldId id="26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2249-B98A-4DD9-8DE0-1C79F608E505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766F-EDE7-4344-B35E-AB26C868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3BDF-3B83-4F52-8764-357B57AF3AE0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B523-B7E6-4E36-89D1-E3941244C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8B4D6-3B62-42BE-9A3D-2EC3CEAED155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6F4-7F2C-4B93-A88A-FC9FF6FA5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88CD-40D1-4DA6-9B10-AB75040D0247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35AE-7E3E-4D1A-8706-613CA3CD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B4E9-A0D7-4288-9F9B-422A7FA137D9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20C1-B37E-450F-98D6-8C51B3264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F091-9838-4537-A1D8-9EBB52A3F5A2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52B4-B047-490E-A319-F4E57CD6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3280A-2F74-4617-80C2-1B899C71F0ED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A881-7A3A-462B-851E-2A92F2EAE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DE9D-BDFD-4A6A-9E0E-A4D55E0B9D35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D300-A75B-47F2-8A0B-74BF7B424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9869-8192-4678-9FAF-59B04541222D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E123-91EC-4FE6-BBB6-22934D037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BDCC8-068E-4C66-9181-9956A54441BE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088D-9913-4E31-A3CF-2EBE84A3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E456-CB64-4D59-B332-3C91B0AE9186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F9F85-FFF4-4A4C-822E-3940FEC5A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DD9085-C77F-417E-8C61-2F7933043076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06BDDC8-88A3-4FE8-9966-658ED3BBC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63" r:id="rId2"/>
    <p:sldLayoutId id="2147484072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73" r:id="rId9"/>
    <p:sldLayoutId id="2147484069" r:id="rId10"/>
    <p:sldLayoutId id="21474840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9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2362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700" dirty="0" smtClean="0">
                <a:latin typeface="Accent SF" pitchFamily="2" charset="0"/>
              </a:rPr>
              <a:t>Unit 5:  </a:t>
            </a:r>
            <a:r>
              <a:rPr lang="en-US" dirty="0" smtClean="0">
                <a:latin typeface="Accent SF" pitchFamily="2" charset="0"/>
              </a:rPr>
              <a:t/>
            </a:r>
            <a:br>
              <a:rPr lang="en-US" dirty="0" smtClean="0">
                <a:latin typeface="Accent SF" pitchFamily="2" charset="0"/>
              </a:rPr>
            </a:br>
            <a:r>
              <a:rPr lang="en-US" dirty="0" smtClean="0">
                <a:latin typeface="Accent SF" pitchFamily="2" charset="0"/>
              </a:rPr>
              <a:t>Bonding, Naming, Formulas, Molecular Geometry, VESPER theory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950" cy="333375"/>
          </a:xfrm>
        </p:spPr>
        <p:txBody>
          <a:bodyPr>
            <a:normAutofit fontScale="70000" lnSpcReduction="20000"/>
          </a:bodyPr>
          <a:lstStyle/>
          <a:p>
            <a:pPr marR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Polyatomic Compounds </a:t>
            </a:r>
            <a:endParaRPr lang="en-US" sz="44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 the first part of the compound. ( + ion)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-element or polyatomic ion.</a:t>
            </a:r>
          </a:p>
          <a:p>
            <a:pPr eaLnBrk="1" hangingPunct="1"/>
            <a:r>
              <a:rPr lang="en-US" smtClean="0"/>
              <a:t>Name the second part of the compound.  (- ion)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	-element or polyatomic ion.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/>
            <a:r>
              <a:rPr lang="en-US" smtClean="0"/>
              <a:t>MgSO4				Cu(OH)</a:t>
            </a:r>
            <a:r>
              <a:rPr lang="en-US" baseline="-25000" smtClean="0"/>
              <a:t>2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  <a:p>
            <a:pPr eaLnBrk="1" hangingPunct="1"/>
            <a:r>
              <a:rPr lang="en-US" smtClean="0"/>
              <a:t>K3PO4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Naming Acids and Bases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z="2800" b="1" smtClean="0"/>
              <a:t>C.7.A name, acids using International Union of Pure and Applied Chemistry (IUPAC) nomenclature rules</a:t>
            </a: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Acids without Oxygen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Acids without Oxygen are named with the prefix “hydro” and end in “ic”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eaLnBrk="1" hangingPunct="1"/>
            <a:r>
              <a:rPr lang="en-US" smtClean="0"/>
              <a:t>HCl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</a:p>
          <a:p>
            <a:pPr eaLnBrk="1" hangingPunct="1"/>
            <a:r>
              <a:rPr lang="en-US" smtClean="0"/>
              <a:t>HF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</a:t>
            </a:r>
          </a:p>
          <a:p>
            <a:pPr eaLnBrk="1" hangingPunct="1"/>
            <a:r>
              <a:rPr lang="en-US" smtClean="0"/>
              <a:t>HBr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Acids with Oxygen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u="sng" smtClean="0"/>
              <a:t>Polyatomic ion</a:t>
            </a:r>
            <a:r>
              <a:rPr lang="en-US" smtClean="0"/>
              <a:t>			</a:t>
            </a:r>
            <a:r>
              <a:rPr lang="en-US" u="sng" smtClean="0"/>
              <a:t>Name of acid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per_______ate		      per _______ ic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_______ ate			________ic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  _______ ite			________ ous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hypo ______ ite		   hypo ________ous acid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Ex:  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aseline="-25000" smtClean="0"/>
              <a:t>	 </a:t>
            </a:r>
            <a:r>
              <a:rPr lang="en-US" smtClean="0"/>
              <a:t>    HClO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HNO</a:t>
            </a:r>
            <a:r>
              <a:rPr lang="en-US" baseline="-25000" smtClean="0"/>
              <a:t>2</a:t>
            </a:r>
            <a:r>
              <a:rPr lang="en-US" smtClean="0"/>
              <a:t>	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Writing Chemical Formulas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z="2400" b="1" smtClean="0"/>
              <a:t>C.7.B write the chemical formulas of common polyatomic ions, ionic compounds containing main group or transition metals, covalent compounds, acids</a:t>
            </a: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Writing Formulas: </a:t>
            </a:r>
            <a:br>
              <a:rPr lang="en-US" smtClean="0"/>
            </a:br>
            <a:r>
              <a:rPr lang="en-US" sz="3600" smtClean="0"/>
              <a:t>Ionic Compounds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Write chemical symbol for each part of the compound.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Write the charge (oxidation #) for the element.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Check if the oxidation numbers add up to zero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1.) If they add up to zero, the oxidation numbers cancel.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Rewrite with symbols only.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Ex:  calcium oxide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1033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prstClr val="black"/>
                </a:solidFill>
              </a:rPr>
              <a:t>2.)If they do not add up to zero, </a:t>
            </a:r>
            <a:r>
              <a:rPr lang="en-US" dirty="0" err="1" smtClean="0">
                <a:solidFill>
                  <a:prstClr val="black"/>
                </a:solidFill>
              </a:rPr>
              <a:t>criss</a:t>
            </a:r>
            <a:r>
              <a:rPr lang="en-US" dirty="0" smtClean="0">
                <a:solidFill>
                  <a:prstClr val="black"/>
                </a:solidFill>
              </a:rPr>
              <a:t>-cross the oxidation numbers to determine the subscript for each element.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Ex:  magnesium 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Ex:  calcium fluoride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  lead (II) sulfide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  copper (I)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Transition Elements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Same rules as ionic compounds. </a:t>
            </a:r>
          </a:p>
          <a:p>
            <a:pPr eaLnBrk="1" hangingPunct="1"/>
            <a:r>
              <a:rPr lang="en-US" smtClean="0"/>
              <a:t>The charge for the transition metal will come from the roman numeral.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Ex:  iron (III) chloride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   copper (I) oxide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   lead (II) nitride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Molecular Compounds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the prefix to determine the subscript of each element in the formula.</a:t>
            </a:r>
          </a:p>
          <a:p>
            <a:r>
              <a:rPr lang="en-US" smtClean="0"/>
              <a:t>NO PREFIX on the first element indicates a subscript of 1</a:t>
            </a:r>
          </a:p>
          <a:p>
            <a:endParaRPr lang="en-US" smtClean="0"/>
          </a:p>
          <a:p>
            <a:r>
              <a:rPr lang="en-US" smtClean="0"/>
              <a:t>Ex:  carbon dixoide         </a:t>
            </a:r>
          </a:p>
          <a:p>
            <a:endParaRPr lang="en-US" baseline="-25000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          sulfur trioxide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		carbon tetrachloride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Polyatomic Compounds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rules for polyatomic ions will be the same as ionic compounds.  </a:t>
            </a:r>
          </a:p>
          <a:p>
            <a:pPr eaLnBrk="1" hangingPunct="1"/>
            <a:r>
              <a:rPr lang="en-US" smtClean="0"/>
              <a:t>*Polyatomic ions must be placed in parenthesis if the subscript is larger than 1 when criss-crossing.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Ex:  magnesium sulfate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        iron (III) phosphate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Standards: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b="1" smtClean="0"/>
              <a:t>C.7.A name ionic compounds containing main group  transition metals, covalent compounds, acids, and bases, using International Union of Pure and Applied Chemistry (IUPAC) nomenclature rules</a:t>
            </a:r>
          </a:p>
          <a:p>
            <a:pPr eaLnBrk="1" hangingPunct="1"/>
            <a:r>
              <a:rPr lang="en-US" sz="1800" b="1" smtClean="0"/>
              <a:t>C.7.B write the chemical formulas of common polyatomic ions, ionic compounds containing main group or transition metals, covalent compounds, acids</a:t>
            </a:r>
          </a:p>
          <a:p>
            <a:pPr eaLnBrk="1" hangingPunct="1"/>
            <a:r>
              <a:rPr lang="en-US" sz="1800" b="1" smtClean="0"/>
              <a:t>C.7.C construct electron dot formulas to illustrate ionic and covalent bonds</a:t>
            </a:r>
          </a:p>
          <a:p>
            <a:pPr eaLnBrk="1" hangingPunct="1"/>
            <a:r>
              <a:rPr lang="en-US" sz="1800" smtClean="0"/>
              <a:t>C.7.D describe the nature of metallic bonding and apply the theory to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	explain metallic properties such as thermal and electrical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conductivity, malleability, and ductility</a:t>
            </a:r>
          </a:p>
          <a:p>
            <a:pPr eaLnBrk="1" hangingPunct="1"/>
            <a:r>
              <a:rPr lang="en-US" sz="1800" smtClean="0"/>
              <a:t>C.7.E predict molecular structure for molecules with linear, trigonal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planar, or tetrahedral electron pair geometries using Valence Shell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Electron Pair Repulsion (VSEPR)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57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	Ex:  calcium hydroxide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ammonium carbonate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Write the symbol and charge (oxidation #) of each element.</a:t>
            </a:r>
          </a:p>
          <a:p>
            <a:r>
              <a:rPr lang="en-US" sz="2000" smtClean="0"/>
              <a:t>If the charges do not add up to zero, criss-cross the oxidation #.</a:t>
            </a:r>
          </a:p>
          <a:p>
            <a:r>
              <a:rPr lang="en-US" sz="2000" smtClean="0"/>
              <a:t>Ex:  hydrosulfuric acid 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r>
              <a:rPr lang="en-US" sz="2000" smtClean="0"/>
              <a:t>  	  	hydroiodic acid</a:t>
            </a:r>
            <a:endParaRPr lang="en-US" smtClean="0"/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/>
            <a:endParaRPr lang="en-US" baseline="-25000" smtClean="0"/>
          </a:p>
          <a:p>
            <a:pPr lvl="4"/>
            <a:endParaRPr lang="en-US" baseline="-25000" smtClean="0"/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Acids without Oxygen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Acids with Oxygen	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Write the symbol and the charge for hydrogen and the polyatomic ion (oxyanion).</a:t>
            </a:r>
          </a:p>
          <a:p>
            <a:r>
              <a:rPr lang="en-US" sz="2000" smtClean="0"/>
              <a:t>If the charges do not add up to zero, criss-cross the oxidation numbers.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	</a:t>
            </a:r>
            <a:r>
              <a:rPr lang="en-US" sz="1800" u="sng" smtClean="0"/>
              <a:t>Polyatomic ion</a:t>
            </a:r>
            <a:r>
              <a:rPr lang="en-US" sz="1800" smtClean="0"/>
              <a:t>			</a:t>
            </a:r>
            <a:r>
              <a:rPr lang="en-US" sz="1800" u="sng" smtClean="0"/>
              <a:t>Name of acid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		per_______ate		     	 per _______ ic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       	     _______ ate			        ________ic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     	     _______ ite			        ________ ous acid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	         hypo ______ ite		   	hypo ________ous acid</a:t>
            </a:r>
          </a:p>
          <a:p>
            <a:pPr lvl="4"/>
            <a:endParaRPr lang="en-US" sz="1800" smtClean="0"/>
          </a:p>
          <a:p>
            <a:pPr lvl="4">
              <a:buFont typeface="Wingdings 2" pitchFamily="18" charset="2"/>
              <a:buNone/>
            </a:pPr>
            <a:r>
              <a:rPr lang="en-US" sz="1800" smtClean="0"/>
              <a:t>Ex:   sulfurous acid</a:t>
            </a:r>
          </a:p>
          <a:p>
            <a:pPr lvl="4">
              <a:buFont typeface="Wingdings 2" pitchFamily="18" charset="2"/>
              <a:buNone/>
            </a:pPr>
            <a:endParaRPr lang="en-US" smtClean="0"/>
          </a:p>
          <a:p>
            <a:pPr lvl="4">
              <a:buFont typeface="Wingdings 2" pitchFamily="18" charset="2"/>
              <a:buNone/>
            </a:pPr>
            <a:r>
              <a:rPr lang="en-US" smtClean="0"/>
              <a:t>          nitric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Chemical Bonding Notes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sz="2800" b="1" smtClean="0"/>
              <a:t>C.7.C construct electron dot formulas to illustrate ionic and covalent bonds</a:t>
            </a:r>
          </a:p>
          <a:p>
            <a:pPr marR="0" algn="l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three main types of chemical bonding.  ionic, covalent, and metallic.</a:t>
            </a:r>
          </a:p>
          <a:p>
            <a:pPr eaLnBrk="1" hangingPunct="1"/>
            <a:r>
              <a:rPr lang="en-US" smtClean="0"/>
              <a:t>Ionic bonding occurs when there is a transfer of electrons.</a:t>
            </a:r>
          </a:p>
          <a:p>
            <a:pPr eaLnBrk="1" hangingPunct="1"/>
            <a:r>
              <a:rPr lang="en-US" smtClean="0"/>
              <a:t>Covalent bonding occurs when atoms share electrons.</a:t>
            </a:r>
          </a:p>
          <a:p>
            <a:pPr eaLnBrk="1" hangingPunct="1"/>
            <a:r>
              <a:rPr lang="en-US" smtClean="0"/>
              <a:t>Metallic bonding consist of the attraction of free floating valance electrons for positively charged metal 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Electronegativities are used to determine what type of bond is formed when atoms come together in a chemical reaction.  </a:t>
            </a:r>
          </a:p>
          <a:p>
            <a:pPr eaLnBrk="1" hangingPunct="1"/>
            <a:r>
              <a:rPr lang="en-US" smtClean="0"/>
              <a:t>To find the type of bond, find the difference in the electronegativities.</a:t>
            </a:r>
          </a:p>
          <a:p>
            <a:pPr eaLnBrk="1" hangingPunct="1"/>
            <a:r>
              <a:rPr lang="en-US" smtClean="0"/>
              <a:t>If the difference is greater than 1.67, an ionic bond is formed.</a:t>
            </a:r>
          </a:p>
          <a:p>
            <a:pPr eaLnBrk="1" hangingPunct="1"/>
            <a:r>
              <a:rPr lang="en-US" smtClean="0"/>
              <a:t>If the difference is less than 1.67, a covalent bond is formed.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30723" name="Content Placeholder 3" descr="PeriodicTableElectronegativ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066800"/>
            <a:ext cx="82296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smtClean="0"/>
              <a:t>All atoms want to obtain eight electrons in the valence energy level.  To do so they will give, take, or share electrons. </a:t>
            </a:r>
          </a:p>
          <a:p>
            <a:pPr eaLnBrk="1" hangingPunct="1"/>
            <a:r>
              <a:rPr lang="en-US" smtClean="0"/>
              <a:t>We can draw Lewis electron dot structures, to see the number of electrons and how they are bonding.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Ionic Bonds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element with the fewest atoms goes in the center.</a:t>
            </a:r>
          </a:p>
          <a:p>
            <a:pPr eaLnBrk="1" hangingPunct="1"/>
            <a:r>
              <a:rPr lang="en-US" smtClean="0"/>
              <a:t>The other atoms go around the central atom.</a:t>
            </a:r>
          </a:p>
          <a:p>
            <a:pPr eaLnBrk="1" hangingPunct="1"/>
            <a:r>
              <a:rPr lang="en-US" smtClean="0"/>
              <a:t>Show the transfer of the electrons with a positive for the atom that lost the electrons and a negative for the atoms that gain the electrons.</a:t>
            </a:r>
          </a:p>
          <a:p>
            <a:pPr eaLnBrk="1" hangingPunct="1"/>
            <a:r>
              <a:rPr lang="en-US" smtClean="0"/>
              <a:t>Ex:  NaCl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/>
              <a:t>	  CaF</a:t>
            </a:r>
            <a:r>
              <a:rPr lang="en-US" baseline="-25000" smtClean="0"/>
              <a:t>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Bonds can also be determined by the difference in </a:t>
            </a:r>
            <a:r>
              <a:rPr lang="en-US" dirty="0" err="1" smtClean="0"/>
              <a:t>electronegativities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 </a:t>
            </a:r>
            <a:r>
              <a:rPr lang="en-US" dirty="0" err="1" smtClean="0"/>
              <a:t>NaCl</a:t>
            </a:r>
            <a:r>
              <a:rPr lang="en-US" dirty="0" smtClean="0"/>
              <a:t>   sodium chloride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	sodium: (0.9)			</a:t>
            </a:r>
            <a:r>
              <a:rPr lang="en-US" sz="2400" dirty="0" smtClean="0"/>
              <a:t>chlorine: (3.0)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	The </a:t>
            </a:r>
            <a:r>
              <a:rPr lang="en-US" dirty="0" err="1" smtClean="0"/>
              <a:t>electronegativity</a:t>
            </a:r>
            <a:r>
              <a:rPr lang="en-US" dirty="0" smtClean="0"/>
              <a:t> difference is 3.0- 0.9 =2.1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	An ionic bond is formed.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33796" name="Picture 6" descr="ionic_bond_anima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962400"/>
            <a:ext cx="54864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Power Point Index: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/>
            <a:r>
              <a:rPr lang="en-US" b="1" smtClean="0">
                <a:solidFill>
                  <a:srgbClr val="FF0000"/>
                </a:solidFill>
                <a:hlinkClick r:id="rId2" action="ppaction://hlinksldjump"/>
              </a:rPr>
              <a:t>Naming Chemical Compounds… slide 4</a:t>
            </a:r>
            <a:endParaRPr lang="en-US" b="1" smtClean="0">
              <a:solidFill>
                <a:srgbClr val="FF0000"/>
              </a:solidFill>
            </a:endParaRPr>
          </a:p>
          <a:p>
            <a:pPr marR="0" algn="l" eaLnBrk="1" hangingPunct="1"/>
            <a:r>
              <a:rPr lang="en-US" b="1" smtClean="0">
                <a:solidFill>
                  <a:srgbClr val="FF0000"/>
                </a:solidFill>
                <a:hlinkClick r:id="rId3" action="ppaction://hlinksldjump"/>
              </a:rPr>
              <a:t>Naming Acids and Bases… slide  11</a:t>
            </a:r>
            <a:endParaRPr lang="en-US" b="1" smtClean="0">
              <a:solidFill>
                <a:srgbClr val="FF0000"/>
              </a:solidFill>
            </a:endParaRPr>
          </a:p>
          <a:p>
            <a:pPr marR="0" algn="l" eaLnBrk="1" hangingPunct="1"/>
            <a:r>
              <a:rPr lang="en-US" b="1" smtClean="0">
                <a:solidFill>
                  <a:srgbClr val="FF0000"/>
                </a:solidFill>
                <a:hlinkClick r:id="rId4" action="ppaction://hlinksldjump"/>
              </a:rPr>
              <a:t>Writing Chemical Formulas… slide 16</a:t>
            </a:r>
            <a:endParaRPr lang="en-US" b="1" smtClean="0">
              <a:solidFill>
                <a:srgbClr val="FF0000"/>
              </a:solidFill>
            </a:endParaRPr>
          </a:p>
          <a:p>
            <a:pPr marR="0" algn="l" eaLnBrk="1" hangingPunct="1"/>
            <a:r>
              <a:rPr lang="en-US" b="1" smtClean="0">
                <a:solidFill>
                  <a:srgbClr val="FF0000"/>
                </a:solidFill>
                <a:hlinkClick r:id="rId4" action="ppaction://hlinksldjump"/>
              </a:rPr>
              <a:t>Chemical Bonding… slide 22</a:t>
            </a:r>
            <a:endParaRPr lang="en-US" b="1" smtClean="0">
              <a:solidFill>
                <a:srgbClr val="FF0000"/>
              </a:solidFill>
            </a:endParaRPr>
          </a:p>
          <a:p>
            <a:pPr marR="0" algn="l" eaLnBrk="1" hangingPunct="1"/>
            <a:r>
              <a:rPr lang="en-US" b="1" smtClean="0">
                <a:solidFill>
                  <a:srgbClr val="FFFF00"/>
                </a:solidFill>
              </a:rPr>
              <a:t>Molecular Geometry, VSEPR Theory… slide 31</a:t>
            </a:r>
          </a:p>
          <a:p>
            <a:pPr marR="0" eaLnBrk="1" hangingPunct="1"/>
            <a:endParaRPr lang="en-US" b="1" smtClean="0"/>
          </a:p>
          <a:p>
            <a:pPr marR="0"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for showing Covalent Bonds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element with the fewest atoms goes in the center.</a:t>
            </a:r>
          </a:p>
          <a:p>
            <a:pPr eaLnBrk="1" hangingPunct="1"/>
            <a:r>
              <a:rPr lang="en-US" smtClean="0"/>
              <a:t>The other elements go around the central atom.</a:t>
            </a:r>
          </a:p>
          <a:p>
            <a:pPr eaLnBrk="1" hangingPunct="1"/>
            <a:r>
              <a:rPr lang="en-US" smtClean="0"/>
              <a:t>A bonding pair can only form where there is an unpaired electron.</a:t>
            </a:r>
          </a:p>
          <a:p>
            <a:pPr eaLnBrk="1" hangingPunct="1"/>
            <a:r>
              <a:rPr lang="en-US" smtClean="0"/>
              <a:t>Shared pairs or bonding pairs are shown with a dash.  One dash equals two electrons.</a:t>
            </a:r>
          </a:p>
          <a:p>
            <a:pPr eaLnBrk="1" hangingPunct="1"/>
            <a:r>
              <a:rPr lang="en-US" smtClean="0"/>
              <a:t>Ex: 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 eaLnBrk="1" hangingPunct="1"/>
            <a:endParaRPr lang="en-US" smtClean="0"/>
          </a:p>
          <a:p>
            <a:pPr lvl="2" eaLnBrk="1" hangingPunct="1">
              <a:buFont typeface="Wingdings 2" pitchFamily="18" charset="2"/>
              <a:buNone/>
            </a:pPr>
            <a:r>
              <a:rPr lang="en-US" sz="2400" smtClean="0"/>
              <a:t>    CCl</a:t>
            </a:r>
            <a:r>
              <a:rPr lang="en-US" sz="2400" baseline="-25000" smtClean="0"/>
              <a:t>4</a:t>
            </a:r>
            <a:endParaRPr lang="en-US" sz="2400" smtClean="0"/>
          </a:p>
        </p:txBody>
      </p:sp>
      <p:pic>
        <p:nvPicPr>
          <p:cNvPr id="34820" name="Picture 4" descr="VSEPR.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324350"/>
            <a:ext cx="2524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9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eaLnBrk="1" hangingPunct="1"/>
            <a:r>
              <a:rPr lang="en-US" smtClean="0"/>
              <a:t>AsI</a:t>
            </a:r>
            <a:r>
              <a:rPr lang="en-US" sz="2000" smtClean="0"/>
              <a:t>3</a:t>
            </a:r>
            <a:r>
              <a:rPr lang="en-US" smtClean="0"/>
              <a:t>    arsenic triiodide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arsenic (2.2)                iodine (2.7)</a:t>
            </a:r>
            <a:endParaRPr lang="en-US" baseline="30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 electronegativity difference is 2.7- 2.2 = 0.5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A covalent bond is formed.  The atoms share the electrons.</a:t>
            </a:r>
          </a:p>
          <a:p>
            <a:pPr eaLnBrk="1" hangingPunct="1"/>
            <a:endParaRPr lang="en-US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267200"/>
            <a:ext cx="5181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2362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 Molecular Geometry, </a:t>
            </a:r>
            <a:r>
              <a:rPr lang="en-US" smtClean="0">
                <a:latin typeface="Accent SF" pitchFamily="2" charset="0"/>
              </a:rPr>
              <a:t/>
            </a:r>
            <a:br>
              <a:rPr lang="en-US" smtClean="0">
                <a:latin typeface="Accent SF" pitchFamily="2" charset="0"/>
              </a:rPr>
            </a:br>
            <a:r>
              <a:rPr lang="en-US" smtClean="0">
                <a:latin typeface="Accent SF" pitchFamily="2" charset="0"/>
              </a:rPr>
              <a:t>VSEPR </a:t>
            </a:r>
            <a:r>
              <a:rPr lang="en-US" dirty="0" smtClean="0">
                <a:latin typeface="Accent SF" pitchFamily="2" charset="0"/>
              </a:rPr>
              <a:t>Theory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36867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950" cy="1981200"/>
          </a:xfrm>
        </p:spPr>
        <p:txBody>
          <a:bodyPr/>
          <a:lstStyle/>
          <a:p>
            <a:pPr marR="0" algn="l" eaLnBrk="1" hangingPunct="1"/>
            <a:r>
              <a:rPr lang="en-US" sz="2400" smtClean="0"/>
              <a:t>C.7.E predict molecular structure for molecules with linear, trigonal planar, or tetrahedral electron pair geometries using Valence Shell Electron Pair Repulsion (VSEPR) theory</a:t>
            </a: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Molecular Geometry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shape that a covalently bonded substance will take is referred to as its Molecular Geometry. </a:t>
            </a:r>
          </a:p>
          <a:p>
            <a:pPr eaLnBrk="1" hangingPunct="1"/>
            <a:r>
              <a:rPr lang="en-US" smtClean="0"/>
              <a:t> The shape is determined by the central atom, and the number of shared and unshared electron pairs around the atom.</a:t>
            </a:r>
          </a:p>
          <a:p>
            <a:pPr eaLnBrk="1" hangingPunct="1"/>
            <a:r>
              <a:rPr lang="en-US" smtClean="0"/>
              <a:t>Electron pairs around the central atom will spread out as far as possible to minimize the repulsive forces.</a:t>
            </a:r>
          </a:p>
          <a:p>
            <a:pPr eaLnBrk="1" hangingPunct="1"/>
            <a:r>
              <a:rPr lang="en-US" smtClean="0"/>
              <a:t>This gives bond angles depending on the shape.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9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electron pairs.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shared pairs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unshared pairs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Bond </a:t>
                      </a:r>
                      <a:r>
                        <a:rPr lang="en-US" baseline="0" dirty="0" smtClean="0"/>
                        <a:t> 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180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30000" dirty="0" smtClean="0"/>
                        <a:t>0</a:t>
                      </a:r>
                      <a:endParaRPr lang="en-US" sz="2400" baseline="30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935" name="Picture 5" descr="2B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4290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number of electron pairs.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unshared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Bond 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Trigonal</a:t>
                      </a:r>
                    </a:p>
                    <a:p>
                      <a:pPr algn="ctr"/>
                      <a:r>
                        <a:rPr lang="en-US" dirty="0" smtClean="0"/>
                        <a:t>Planar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120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30000" dirty="0" smtClean="0"/>
                        <a:t>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9959" name="Picture 4" descr="3B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0386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number of electron pairs.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unshared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Bond Angle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Trigonal</a:t>
                      </a:r>
                    </a:p>
                    <a:p>
                      <a:pPr algn="ctr"/>
                      <a:r>
                        <a:rPr lang="en-US" sz="2400" dirty="0" smtClean="0"/>
                        <a:t>Pyramidal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107.3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30000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3" name="Picture 4" descr="3BP1L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4958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5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76784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number of electron pairs.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shared pairs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unshared pairs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Shape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30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Bond Angle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Tetrahedral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109.5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30000" dirty="0" smtClean="0"/>
                        <a:t>0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007" name="Picture 4" descr="4B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814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number of electron pairs.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unshared pairs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Shape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Bond Angle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81317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Bent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104.5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30000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3031" name="Picture 5" descr="2BP1L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648200"/>
            <a:ext cx="2895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4035" name="Content Placeholder 3" descr="2B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2667000"/>
            <a:ext cx="1524000" cy="952500"/>
          </a:xfrm>
        </p:spPr>
      </p:pic>
      <p:pic>
        <p:nvPicPr>
          <p:cNvPr id="44036" name="Picture 4" descr="3BP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1371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2BP1LP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953000"/>
            <a:ext cx="1371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 descr="4BP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648200"/>
            <a:ext cx="1524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 descr="3BP1LP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724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Box 11"/>
          <p:cNvSpPr txBox="1">
            <a:spLocks noChangeArrowheads="1"/>
          </p:cNvSpPr>
          <p:nvPr/>
        </p:nvSpPr>
        <p:spPr bwMode="auto">
          <a:xfrm>
            <a:off x="1676400" y="2133600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</a:t>
            </a:r>
          </a:p>
        </p:txBody>
      </p:sp>
      <p:sp>
        <p:nvSpPr>
          <p:cNvPr id="44041" name="TextBox 12"/>
          <p:cNvSpPr txBox="1">
            <a:spLocks noChangeArrowheads="1"/>
          </p:cNvSpPr>
          <p:nvPr/>
        </p:nvSpPr>
        <p:spPr bwMode="auto">
          <a:xfrm>
            <a:off x="5486400" y="2286000"/>
            <a:ext cx="1739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Trigonal Planar</a:t>
            </a:r>
          </a:p>
        </p:txBody>
      </p:sp>
      <p:sp>
        <p:nvSpPr>
          <p:cNvPr id="44042" name="TextBox 14"/>
          <p:cNvSpPr txBox="1">
            <a:spLocks noChangeArrowheads="1"/>
          </p:cNvSpPr>
          <p:nvPr/>
        </p:nvSpPr>
        <p:spPr bwMode="auto">
          <a:xfrm>
            <a:off x="762000" y="3962400"/>
            <a:ext cx="1338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Tetrahedral</a:t>
            </a:r>
          </a:p>
        </p:txBody>
      </p:sp>
      <p:sp>
        <p:nvSpPr>
          <p:cNvPr id="44043" name="TextBox 15"/>
          <p:cNvSpPr txBox="1">
            <a:spLocks noChangeArrowheads="1"/>
          </p:cNvSpPr>
          <p:nvPr/>
        </p:nvSpPr>
        <p:spPr bwMode="auto">
          <a:xfrm>
            <a:off x="35052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Trigonal Pyramidal</a:t>
            </a:r>
          </a:p>
        </p:txBody>
      </p:sp>
      <p:sp>
        <p:nvSpPr>
          <p:cNvPr id="44044" name="TextBox 16"/>
          <p:cNvSpPr txBox="1">
            <a:spLocks noChangeArrowheads="1"/>
          </p:cNvSpPr>
          <p:nvPr/>
        </p:nvSpPr>
        <p:spPr bwMode="auto">
          <a:xfrm>
            <a:off x="6781800" y="403860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ccent SF" pitchFamily="2" charset="0"/>
              </a:rPr>
              <a:t>Naming Chemical Compounds Notes</a:t>
            </a:r>
            <a:endParaRPr lang="en-US" dirty="0">
              <a:latin typeface="Accent SF" pitchFamily="2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lnSpcReduction="10000"/>
          </a:bodyPr>
          <a:lstStyle/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C.7.A name ionic compounds containing main </a:t>
            </a:r>
          </a:p>
          <a:p>
            <a:pPr marR="0" algn="l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group transition metals, covalent compounds, using International Union of Pure and Applied Chemistry (IUPAC) nomenclature rules.</a:t>
            </a:r>
          </a:p>
          <a:p>
            <a:pPr marR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Compounds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There are three main types of compounds when working on Naming Compounds.</a:t>
            </a:r>
          </a:p>
          <a:p>
            <a:pPr eaLnBrk="1" hangingPunct="1"/>
            <a:r>
              <a:rPr lang="en-US" b="1" smtClean="0"/>
              <a:t>Ionic Compounds</a:t>
            </a:r>
            <a:r>
              <a:rPr lang="en-US" smtClean="0"/>
              <a:t>– Contain a metal and a non-metal.  They form an ionic bond.</a:t>
            </a:r>
          </a:p>
          <a:p>
            <a:pPr eaLnBrk="1" hangingPunct="1"/>
            <a:r>
              <a:rPr lang="en-US" b="1" smtClean="0"/>
              <a:t>Molecular Compounds</a:t>
            </a:r>
            <a:r>
              <a:rPr lang="en-US" smtClean="0"/>
              <a:t>– Contain two non-metals.  They form a covalent bond.</a:t>
            </a:r>
          </a:p>
          <a:p>
            <a:pPr eaLnBrk="1" hangingPunct="1"/>
            <a:r>
              <a:rPr lang="en-US" b="1" smtClean="0"/>
              <a:t>Polyatomic Compounds</a:t>
            </a:r>
            <a:r>
              <a:rPr lang="en-US" smtClean="0"/>
              <a:t>– Contain polyatomic ions. The formula will have three or more elements in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Ionic compounds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 the first element.  (This will always be the metal.)</a:t>
            </a:r>
          </a:p>
          <a:p>
            <a:pPr eaLnBrk="1" hangingPunct="1"/>
            <a:r>
              <a:rPr lang="en-US" smtClean="0"/>
              <a:t>Replace the ending on the second element with an “ide” ending.  ( This element will be the non-metal)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/>
            <a:r>
              <a:rPr lang="en-US" smtClean="0"/>
              <a:t>NaCl       </a:t>
            </a:r>
          </a:p>
          <a:p>
            <a:pPr eaLnBrk="1" hangingPunct="1"/>
            <a:r>
              <a:rPr lang="en-US" smtClean="0"/>
              <a:t>K</a:t>
            </a:r>
            <a:r>
              <a:rPr lang="en-US" baseline="-25000" smtClean="0"/>
              <a:t>2</a:t>
            </a:r>
            <a:r>
              <a:rPr lang="en-US" smtClean="0"/>
              <a:t>O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Naming Compounds with a Transition metal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some atoms that can have more than one possible charge.</a:t>
            </a:r>
          </a:p>
          <a:p>
            <a:pPr eaLnBrk="1" hangingPunct="1"/>
            <a:r>
              <a:rPr lang="en-US" smtClean="0"/>
              <a:t>A roman numeral is needed to indicate the charge.</a:t>
            </a:r>
          </a:p>
          <a:p>
            <a:pPr eaLnBrk="1" hangingPunct="1"/>
            <a:r>
              <a:rPr lang="en-US" smtClean="0"/>
              <a:t>The following elements must have a roman numeral: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Cr-Cu, Au, Hg, Sn, &amp; Pb</a:t>
            </a:r>
          </a:p>
          <a:p>
            <a:pPr eaLnBrk="1" hangingPunct="1"/>
            <a:r>
              <a:rPr lang="en-US" smtClean="0"/>
              <a:t>Ex:  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Cu +1  is copper (I)		  Fe +2 is iron (II)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Cu +2  is copper (II)     		  Fe +3 is iron (III)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CuCl  				FeCl2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CuCl2 			 	FeCl3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Molecular Compounds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389438"/>
          </a:xfrm>
        </p:spPr>
        <p:txBody>
          <a:bodyPr/>
          <a:lstStyle/>
          <a:p>
            <a:pPr eaLnBrk="1" hangingPunct="1"/>
            <a:r>
              <a:rPr lang="en-US" smtClean="0"/>
              <a:t>Name the first element</a:t>
            </a:r>
          </a:p>
          <a:p>
            <a:pPr eaLnBrk="1" hangingPunct="1"/>
            <a:r>
              <a:rPr lang="en-US" smtClean="0"/>
              <a:t>Replace the ending on the second element with “ide”</a:t>
            </a:r>
          </a:p>
          <a:p>
            <a:pPr eaLnBrk="1" hangingPunct="1"/>
            <a:r>
              <a:rPr lang="en-US" smtClean="0"/>
              <a:t>Use </a:t>
            </a:r>
            <a:r>
              <a:rPr lang="en-US" b="1" u="sng" smtClean="0"/>
              <a:t>prefixes</a:t>
            </a:r>
            <a:r>
              <a:rPr lang="en-US" smtClean="0"/>
              <a:t> to indicate the number of atoms in the formula.</a:t>
            </a:r>
          </a:p>
          <a:p>
            <a:pPr eaLnBrk="1" hangingPunct="1"/>
            <a:r>
              <a:rPr lang="en-US" smtClean="0"/>
              <a:t>*Exception:  A prefix is  not required when the first element only has 1 atom.</a:t>
            </a:r>
          </a:p>
          <a:p>
            <a:pPr eaLnBrk="1" hangingPunct="1"/>
            <a:r>
              <a:rPr lang="en-US" smtClean="0"/>
              <a:t>Ex: </a:t>
            </a:r>
          </a:p>
          <a:p>
            <a:pPr eaLnBrk="1" hangingPunct="1"/>
            <a:r>
              <a:rPr lang="en-US" smtClean="0"/>
              <a:t>CO2     </a:t>
            </a:r>
          </a:p>
          <a:p>
            <a:pPr eaLnBrk="1" hangingPunct="1"/>
            <a:r>
              <a:rPr lang="en-US" smtClean="0"/>
              <a:t>N2O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Pre-fixes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1 atom = mono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2 atoms = </a:t>
            </a:r>
            <a:r>
              <a:rPr lang="en-US" sz="2400" dirty="0" err="1" smtClean="0"/>
              <a:t>di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3 atoms = tri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4 atoms = tetra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5 atoms = </a:t>
            </a:r>
            <a:r>
              <a:rPr lang="en-US" sz="2400" dirty="0" err="1" smtClean="0"/>
              <a:t>penta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6 atoms = </a:t>
            </a:r>
            <a:r>
              <a:rPr lang="en-US" sz="2400" dirty="0" err="1" smtClean="0"/>
              <a:t>hexa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7 atoms = </a:t>
            </a:r>
            <a:r>
              <a:rPr lang="en-US" sz="2400" dirty="0" err="1" smtClean="0"/>
              <a:t>hepta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8 atoms = </a:t>
            </a:r>
            <a:r>
              <a:rPr lang="en-US" sz="2400" dirty="0" err="1" smtClean="0"/>
              <a:t>octa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9 atoms = </a:t>
            </a:r>
            <a:r>
              <a:rPr lang="en-US" sz="2400" dirty="0" err="1" smtClean="0"/>
              <a:t>nona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10 atoms = </a:t>
            </a:r>
            <a:r>
              <a:rPr lang="en-US" sz="2400" dirty="0" err="1" smtClean="0"/>
              <a:t>deca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5128</TotalTime>
  <Words>1265</Words>
  <Application>Microsoft Office PowerPoint</Application>
  <PresentationFormat>On-screen Show (4:3)</PresentationFormat>
  <Paragraphs>282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Constantia</vt:lpstr>
      <vt:lpstr>Wingdings 2</vt:lpstr>
      <vt:lpstr>Flow</vt:lpstr>
      <vt:lpstr>Unit 5:   Bonding, Naming, Formulas, Molecular Geometry, VESPER theory</vt:lpstr>
      <vt:lpstr>Standards:</vt:lpstr>
      <vt:lpstr>Power Point Index:</vt:lpstr>
      <vt:lpstr>Naming Chemical Compounds Notes</vt:lpstr>
      <vt:lpstr>Types of Compounds</vt:lpstr>
      <vt:lpstr> Ionic compounds </vt:lpstr>
      <vt:lpstr>Naming Compounds with a Transition metal</vt:lpstr>
      <vt:lpstr>Molecular Compounds</vt:lpstr>
      <vt:lpstr>Pre-fixes</vt:lpstr>
      <vt:lpstr>Polyatomic Compounds </vt:lpstr>
      <vt:lpstr>Naming Acids and Bases</vt:lpstr>
      <vt:lpstr>Naming Acids without Oxygen</vt:lpstr>
      <vt:lpstr>Naming Acids with Oxygen</vt:lpstr>
      <vt:lpstr>Writing Chemical Formulas</vt:lpstr>
      <vt:lpstr>Writing Formulas:  Ionic Compounds</vt:lpstr>
      <vt:lpstr>Slide 16</vt:lpstr>
      <vt:lpstr>Transition Elements</vt:lpstr>
      <vt:lpstr>Molecular Compounds</vt:lpstr>
      <vt:lpstr>Polyatomic Compounds</vt:lpstr>
      <vt:lpstr>Slide 20</vt:lpstr>
      <vt:lpstr>Acids without Oxygen</vt:lpstr>
      <vt:lpstr>Acids with Oxygen </vt:lpstr>
      <vt:lpstr>Chemical Bonding Notes</vt:lpstr>
      <vt:lpstr>Slide 24</vt:lpstr>
      <vt:lpstr>Slide 25</vt:lpstr>
      <vt:lpstr>Slide 26</vt:lpstr>
      <vt:lpstr>Slide 27</vt:lpstr>
      <vt:lpstr>Rules for Ionic Bonds</vt:lpstr>
      <vt:lpstr>Slide 29</vt:lpstr>
      <vt:lpstr>Rules for showing Covalent Bonds</vt:lpstr>
      <vt:lpstr>Slide 31</vt:lpstr>
      <vt:lpstr> Molecular Geometry,  VSEPR Theory</vt:lpstr>
      <vt:lpstr>Molecular Geometry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 Notes</dc:title>
  <dc:creator>teacher</dc:creator>
  <cp:lastModifiedBy>EPISD</cp:lastModifiedBy>
  <cp:revision>346</cp:revision>
  <dcterms:created xsi:type="dcterms:W3CDTF">2011-05-01T18:23:40Z</dcterms:created>
  <dcterms:modified xsi:type="dcterms:W3CDTF">2013-11-05T20:16:31Z</dcterms:modified>
</cp:coreProperties>
</file>