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46" r:id="rId3"/>
    <p:sldMasterId id="2147483858" r:id="rId4"/>
    <p:sldMasterId id="2147483882" r:id="rId5"/>
    <p:sldMasterId id="2147483894" r:id="rId6"/>
  </p:sldMasterIdLst>
  <p:notesMasterIdLst>
    <p:notesMasterId r:id="rId82"/>
  </p:notesMasterIdLst>
  <p:sldIdLst>
    <p:sldId id="317" r:id="rId7"/>
    <p:sldId id="336" r:id="rId8"/>
    <p:sldId id="318" r:id="rId9"/>
    <p:sldId id="319" r:id="rId10"/>
    <p:sldId id="322" r:id="rId11"/>
    <p:sldId id="324" r:id="rId12"/>
    <p:sldId id="325" r:id="rId13"/>
    <p:sldId id="326" r:id="rId14"/>
    <p:sldId id="327" r:id="rId15"/>
    <p:sldId id="328" r:id="rId16"/>
    <p:sldId id="329" r:id="rId17"/>
    <p:sldId id="331" r:id="rId18"/>
    <p:sldId id="337" r:id="rId19"/>
    <p:sldId id="339" r:id="rId20"/>
    <p:sldId id="332" r:id="rId21"/>
    <p:sldId id="333" r:id="rId22"/>
    <p:sldId id="334" r:id="rId23"/>
    <p:sldId id="335" r:id="rId24"/>
    <p:sldId id="345" r:id="rId25"/>
    <p:sldId id="349" r:id="rId26"/>
    <p:sldId id="351" r:id="rId27"/>
    <p:sldId id="350" r:id="rId28"/>
    <p:sldId id="343" r:id="rId29"/>
    <p:sldId id="344" r:id="rId30"/>
    <p:sldId id="348" r:id="rId31"/>
    <p:sldId id="352" r:id="rId32"/>
    <p:sldId id="353" r:id="rId33"/>
    <p:sldId id="355" r:id="rId34"/>
    <p:sldId id="354" r:id="rId35"/>
    <p:sldId id="356" r:id="rId36"/>
    <p:sldId id="302" r:id="rId37"/>
    <p:sldId id="303" r:id="rId38"/>
    <p:sldId id="304" r:id="rId39"/>
    <p:sldId id="305" r:id="rId40"/>
    <p:sldId id="306" r:id="rId41"/>
    <p:sldId id="307" r:id="rId42"/>
    <p:sldId id="311" r:id="rId43"/>
    <p:sldId id="312" r:id="rId44"/>
    <p:sldId id="313" r:id="rId45"/>
    <p:sldId id="314" r:id="rId46"/>
    <p:sldId id="342" r:id="rId47"/>
    <p:sldId id="338" r:id="rId48"/>
    <p:sldId id="308" r:id="rId49"/>
    <p:sldId id="347" r:id="rId50"/>
    <p:sldId id="357" r:id="rId51"/>
    <p:sldId id="359" r:id="rId52"/>
    <p:sldId id="315" r:id="rId53"/>
    <p:sldId id="316" r:id="rId54"/>
    <p:sldId id="346" r:id="rId55"/>
    <p:sldId id="360" r:id="rId56"/>
    <p:sldId id="361" r:id="rId57"/>
    <p:sldId id="341" r:id="rId58"/>
    <p:sldId id="260" r:id="rId59"/>
    <p:sldId id="259" r:id="rId60"/>
    <p:sldId id="261" r:id="rId61"/>
    <p:sldId id="262" r:id="rId62"/>
    <p:sldId id="263" r:id="rId63"/>
    <p:sldId id="264" r:id="rId64"/>
    <p:sldId id="269" r:id="rId65"/>
    <p:sldId id="265" r:id="rId66"/>
    <p:sldId id="266" r:id="rId67"/>
    <p:sldId id="267" r:id="rId68"/>
    <p:sldId id="268" r:id="rId69"/>
    <p:sldId id="277" r:id="rId70"/>
    <p:sldId id="274" r:id="rId71"/>
    <p:sldId id="291" r:id="rId72"/>
    <p:sldId id="275" r:id="rId73"/>
    <p:sldId id="279" r:id="rId74"/>
    <p:sldId id="276" r:id="rId75"/>
    <p:sldId id="340" r:id="rId76"/>
    <p:sldId id="270" r:id="rId77"/>
    <p:sldId id="271" r:id="rId78"/>
    <p:sldId id="272" r:id="rId79"/>
    <p:sldId id="273" r:id="rId80"/>
    <p:sldId id="27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CC00"/>
    <a:srgbClr val="FFDB93"/>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1" autoAdjust="0"/>
    <p:restoredTop sz="94687" autoAdjust="0"/>
  </p:normalViewPr>
  <p:slideViewPr>
    <p:cSldViewPr>
      <p:cViewPr>
        <p:scale>
          <a:sx n="80" d="100"/>
          <a:sy n="80" d="100"/>
        </p:scale>
        <p:origin x="-1092" y="60"/>
      </p:cViewPr>
      <p:guideLst>
        <p:guide orient="horz" pos="2160"/>
        <p:guide pos="2880"/>
      </p:guideLst>
    </p:cSldViewPr>
  </p:slideViewPr>
  <p:outlineViewPr>
    <p:cViewPr>
      <p:scale>
        <a:sx n="33" d="100"/>
        <a:sy n="33" d="100"/>
      </p:scale>
      <p:origin x="36" y="2799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notesMaster" Target="notesMasters/notesMaster1.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997EF-9220-4E92-BF2C-6DF393356C11}" type="datetimeFigureOut">
              <a:rPr lang="en-US" smtClean="0"/>
              <a:pPr/>
              <a:t>9/17/2013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DBDD0-D344-4F40-994D-203E3083D8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E1CFC1-EB96-4579-A138-ABB700C7B454}"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CDBDD0-D344-4F40-994D-203E3083D89B}"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F0FC224-52D4-4670-8084-352081D45D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C224-52D4-4670-8084-352081D45D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C224-52D4-4670-8084-352081D45D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0FC224-52D4-4670-8084-352081D45DC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F0FC224-52D4-4670-8084-352081D45DC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0FC224-52D4-4670-8084-352081D45DC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FC224-52D4-4670-8084-352081D45DC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F0FC224-52D4-4670-8084-352081D45DC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F0FC224-52D4-4670-8084-352081D45DC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F0FC224-52D4-4670-8084-352081D45DC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F0FC224-52D4-4670-8084-352081D45DC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1F0FC224-52D4-4670-8084-352081D45DC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F0FC224-52D4-4670-8084-352081D45DC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C224-52D4-4670-8084-352081D45D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F0FC224-52D4-4670-8084-352081D45DC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46217601-4AC8-49E0-A803-5EC68BF03AFB}" type="datetimeFigureOut">
              <a:rPr lang="en-US"/>
              <a:pPr>
                <a:defRPr/>
              </a:pPr>
              <a:t>9/17/2013</a:t>
            </a:fld>
            <a:endParaRPr lang="en-US" sz="1600"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DEF5FA"/>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lgn="ctr">
              <a:defRPr>
                <a:solidFill>
                  <a:schemeClr val="tx2"/>
                </a:solidFill>
              </a:defRPr>
            </a:lvl1pPr>
          </a:lstStyle>
          <a:p>
            <a:pPr>
              <a:defRPr/>
            </a:pPr>
            <a:fld id="{ABBE6692-2595-47A9-AFEA-4CDC219FCED1}" type="slidenum">
              <a:rPr lang="en-US">
                <a:solidFill>
                  <a:srgbClr val="DEF5FA"/>
                </a:solidFill>
              </a:rPr>
              <a:pPr>
                <a:defRPr/>
              </a:pPr>
              <a:t>‹#›</a:t>
            </a:fld>
            <a:endParaRPr lang="en-US" dirty="0">
              <a:solidFill>
                <a:srgbClr val="DEF5FA"/>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27ADF1-DE5D-4EA6-A986-5AD055871656}" type="datetimeFigureOut">
              <a:rPr lang="en-US">
                <a:solidFill>
                  <a:srgbClr val="464646"/>
                </a:solidFill>
              </a:rPr>
              <a:pPr>
                <a:defRPr/>
              </a:pPr>
              <a:t>9/17/2013</a:t>
            </a:fld>
            <a:endParaRPr lang="en-US" dirty="0">
              <a:solidFill>
                <a:srgbClr val="46464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5"/>
          <p:cNvSpPr>
            <a:spLocks noGrp="1"/>
          </p:cNvSpPr>
          <p:nvPr>
            <p:ph type="sldNum" sz="quarter" idx="12"/>
          </p:nvPr>
        </p:nvSpPr>
        <p:spPr/>
        <p:txBody>
          <a:bodyPr/>
          <a:lstStyle>
            <a:lvl1pPr algn="ctr">
              <a:defRPr>
                <a:solidFill>
                  <a:srgbClr val="FFFFFF"/>
                </a:solidFill>
              </a:defRPr>
            </a:lvl1pPr>
          </a:lstStyle>
          <a:p>
            <a:pPr>
              <a:defRPr/>
            </a:pPr>
            <a:fld id="{71789FFF-DB74-4946-A23A-D197CE01E36A}"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BF4544B2-1F39-4283-A5D8-16EDDFD43E3F}" type="datetimeFigureOut">
              <a:rPr lang="en-US">
                <a:solidFill>
                  <a:srgbClr val="464646"/>
                </a:solidFill>
              </a:rPr>
              <a:pPr>
                <a:defRPr/>
              </a:pPr>
              <a:t>9/17/2013</a:t>
            </a:fld>
            <a:endParaRPr lang="en-US" dirty="0">
              <a:solidFill>
                <a:srgbClr val="464646"/>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lgn="ctr">
              <a:defRPr sz="2400">
                <a:solidFill>
                  <a:srgbClr val="FFFFFF"/>
                </a:solidFill>
              </a:defRPr>
            </a:lvl1pPr>
          </a:lstStyle>
          <a:p>
            <a:pPr>
              <a:defRPr/>
            </a:pPr>
            <a:fld id="{1AFC72B3-049B-4563-9B38-D1697FEC8EFD}"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464646"/>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B0C61CD-D7E3-4B83-A744-1331F8C4388C}" type="datetimeFigureOut">
              <a:rPr lang="en-US">
                <a:solidFill>
                  <a:srgbClr val="464646"/>
                </a:solidFill>
              </a:rPr>
              <a:pPr>
                <a:defRPr/>
              </a:pPr>
              <a:t>9/17/2013</a:t>
            </a:fld>
            <a:endParaRPr lang="en-US">
              <a:solidFill>
                <a:srgbClr val="464646"/>
              </a:solidFill>
            </a:endParaRPr>
          </a:p>
        </p:txBody>
      </p:sp>
      <p:sp>
        <p:nvSpPr>
          <p:cNvPr id="6" name="Slide Number Placeholder 9"/>
          <p:cNvSpPr>
            <a:spLocks noGrp="1"/>
          </p:cNvSpPr>
          <p:nvPr>
            <p:ph type="sldNum" sz="quarter" idx="11"/>
          </p:nvPr>
        </p:nvSpPr>
        <p:spPr/>
        <p:txBody>
          <a:bodyPr rtlCol="0"/>
          <a:lstStyle>
            <a:lvl1pPr algn="ctr">
              <a:defRPr/>
            </a:lvl1pPr>
          </a:lstStyle>
          <a:p>
            <a:pPr>
              <a:defRPr/>
            </a:pPr>
            <a:fld id="{9131E96F-48F1-4F11-9D6E-86833614FBD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464646"/>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3DBD1D2-593E-48D7-888D-91D9FAB7DE83}" type="datetimeFigureOut">
              <a:rPr lang="en-US">
                <a:solidFill>
                  <a:srgbClr val="464646"/>
                </a:solidFill>
              </a:rPr>
              <a:pPr>
                <a:defRPr/>
              </a:pPr>
              <a:t>9/17/2013</a:t>
            </a:fld>
            <a:endParaRPr lang="en-US">
              <a:solidFill>
                <a:srgbClr val="464646"/>
              </a:solidFill>
            </a:endParaRPr>
          </a:p>
        </p:txBody>
      </p:sp>
      <p:sp>
        <p:nvSpPr>
          <p:cNvPr id="8" name="Slide Number Placeholder 11"/>
          <p:cNvSpPr>
            <a:spLocks noGrp="1"/>
          </p:cNvSpPr>
          <p:nvPr>
            <p:ph type="sldNum" sz="quarter" idx="11"/>
          </p:nvPr>
        </p:nvSpPr>
        <p:spPr/>
        <p:txBody>
          <a:bodyPr rtlCol="0"/>
          <a:lstStyle>
            <a:lvl1pPr algn="ctr">
              <a:defRPr/>
            </a:lvl1pPr>
          </a:lstStyle>
          <a:p>
            <a:pPr>
              <a:defRPr/>
            </a:pPr>
            <a:fld id="{4D0EBBC5-A1BE-451A-9903-02CE0122099C}"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464646"/>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FFD4DA0-BDF9-46F7-9250-0709465B53DF}" type="datetimeFigureOut">
              <a:rPr lang="en-US">
                <a:solidFill>
                  <a:srgbClr val="464646"/>
                </a:solidFill>
              </a:rPr>
              <a:pPr>
                <a:defRPr/>
              </a:pPr>
              <a:t>9/17/2013</a:t>
            </a:fld>
            <a:endParaRPr lang="en-US">
              <a:solidFill>
                <a:srgbClr val="46464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5" name="Slide Number Placeholder 4"/>
          <p:cNvSpPr>
            <a:spLocks noGrp="1"/>
          </p:cNvSpPr>
          <p:nvPr>
            <p:ph type="sldNum" sz="quarter" idx="12"/>
          </p:nvPr>
        </p:nvSpPr>
        <p:spPr/>
        <p:txBody>
          <a:bodyPr/>
          <a:lstStyle>
            <a:lvl1pPr algn="ctr">
              <a:defRPr>
                <a:solidFill>
                  <a:srgbClr val="FFFFFF"/>
                </a:solidFill>
              </a:defRPr>
            </a:lvl1pPr>
          </a:lstStyle>
          <a:p>
            <a:pPr>
              <a:defRPr/>
            </a:pPr>
            <a:fld id="{4B145073-11E0-4FD0-8E3F-C00FB38BB27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E1F6E64-C523-4031-9707-094C148DB0A7}" type="datetimeFigureOut">
              <a:rPr lang="en-US">
                <a:solidFill>
                  <a:srgbClr val="464646"/>
                </a:solidFill>
              </a:rPr>
              <a:pPr>
                <a:defRPr/>
              </a:pPr>
              <a:t>9/17/2013</a:t>
            </a:fld>
            <a:endParaRPr lang="en-US">
              <a:solidFill>
                <a:srgbClr val="46464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algn="ctr">
              <a:defRPr>
                <a:solidFill>
                  <a:schemeClr val="tx2"/>
                </a:solidFill>
              </a:defRPr>
            </a:lvl1pPr>
          </a:lstStyle>
          <a:p>
            <a:pPr>
              <a:defRPr/>
            </a:pPr>
            <a:fld id="{2D18D4EB-AB7F-4F2E-9AF3-88A27594A1DC}" type="slidenum">
              <a:rPr lang="en-US">
                <a:solidFill>
                  <a:srgbClr val="464646"/>
                </a:solidFill>
              </a:rPr>
              <a:pPr>
                <a:defRPr/>
              </a:pPr>
              <a:t>‹#›</a:t>
            </a:fld>
            <a:endParaRPr lang="en-US">
              <a:solidFill>
                <a:srgbClr val="46464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F0FC224-52D4-4670-8084-352081D45D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0CD782B-B73D-4183-A8B0-4587977F616F}" type="datetimeFigureOut">
              <a:rPr lang="en-US">
                <a:solidFill>
                  <a:srgbClr val="464646"/>
                </a:solidFill>
              </a:rPr>
              <a:pPr>
                <a:defRPr/>
              </a:pPr>
              <a:t>9/17/2013</a:t>
            </a:fld>
            <a:endParaRPr lang="en-US">
              <a:solidFill>
                <a:srgbClr val="46464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7" name="Slide Number Placeholder 6"/>
          <p:cNvSpPr>
            <a:spLocks noGrp="1"/>
          </p:cNvSpPr>
          <p:nvPr>
            <p:ph type="sldNum" sz="quarter" idx="12"/>
          </p:nvPr>
        </p:nvSpPr>
        <p:spPr/>
        <p:txBody>
          <a:bodyPr/>
          <a:lstStyle>
            <a:lvl1pPr algn="ctr">
              <a:defRPr>
                <a:solidFill>
                  <a:srgbClr val="FFFFFF"/>
                </a:solidFill>
              </a:defRPr>
            </a:lvl1pPr>
          </a:lstStyle>
          <a:p>
            <a:pPr>
              <a:defRPr/>
            </a:pPr>
            <a:fld id="{84633D36-6045-417D-9A79-6F100A32FF5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FBF175DE-B973-4EFA-A95B-EB70D0270EF5}" type="datetimeFigureOut">
              <a:rPr lang="en-US">
                <a:solidFill>
                  <a:srgbClr val="464646"/>
                </a:solidFill>
              </a:rPr>
              <a:pPr>
                <a:defRPr/>
              </a:pPr>
              <a:t>9/17/2013</a:t>
            </a:fld>
            <a:endParaRPr lang="en-US">
              <a:solidFill>
                <a:srgbClr val="464646"/>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lgn="ctr">
              <a:defRPr sz="2800"/>
            </a:lvl1pPr>
          </a:lstStyle>
          <a:p>
            <a:pPr>
              <a:defRPr/>
            </a:pPr>
            <a:fld id="{7BECB7EF-9B23-49D1-9361-CB41DEC120B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464646"/>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5D9913-F049-4276-BD6E-1A587A627489}" type="datetimeFigureOut">
              <a:rPr lang="en-US">
                <a:solidFill>
                  <a:srgbClr val="464646"/>
                </a:solidFill>
              </a:rPr>
              <a:pPr>
                <a:defRPr/>
              </a:pPr>
              <a:t>9/17/2013</a:t>
            </a:fld>
            <a:endParaRPr lang="en-US">
              <a:solidFill>
                <a:srgbClr val="46464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5"/>
          <p:cNvSpPr>
            <a:spLocks noGrp="1"/>
          </p:cNvSpPr>
          <p:nvPr>
            <p:ph type="sldNum" sz="quarter" idx="12"/>
          </p:nvPr>
        </p:nvSpPr>
        <p:spPr/>
        <p:txBody>
          <a:bodyPr/>
          <a:lstStyle>
            <a:lvl1pPr algn="ctr">
              <a:defRPr/>
            </a:lvl1pPr>
          </a:lstStyle>
          <a:p>
            <a:pPr>
              <a:defRPr/>
            </a:pPr>
            <a:fld id="{8D2AF4FE-07DE-4791-8EC1-347ED711D85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8F0257F-EFA4-4A11-9540-61233DF76661}" type="datetimeFigureOut">
              <a:rPr lang="en-US">
                <a:solidFill>
                  <a:srgbClr val="464646"/>
                </a:solidFill>
              </a:rPr>
              <a:pPr>
                <a:defRPr/>
              </a:pPr>
              <a:t>9/17/2013</a:t>
            </a:fld>
            <a:endParaRPr lang="en-US">
              <a:solidFill>
                <a:srgbClr val="464646"/>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464646"/>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lgn="ctr">
              <a:defRPr/>
            </a:lvl1pPr>
          </a:lstStyle>
          <a:p>
            <a:pPr>
              <a:defRPr/>
            </a:pPr>
            <a:fld id="{2D2D6A4E-32D2-4291-ACDC-622774D0864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4B3BB11-0E92-4D05-8762-ED7B28D9255E}" type="datetime1">
              <a:rPr lang="en-US" smtClean="0">
                <a:solidFill>
                  <a:prstClr val="white">
                    <a:tint val="95000"/>
                  </a:prstClr>
                </a:solidFill>
              </a:rPr>
              <a:pPr/>
              <a:t>9/17/2013</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A92FEB-204B-4401-BFBE-87F29D5CC290}" type="datetime1">
              <a:rPr lang="en-US" smtClean="0">
                <a:solidFill>
                  <a:prstClr val="black">
                    <a:tint val="95000"/>
                  </a:prstClr>
                </a:solidFill>
              </a:rPr>
              <a:pPr/>
              <a:t>9/17/2013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DBC7B6-A008-48DA-BE59-8C9D14D998DF}" type="datetime1">
              <a:rPr lang="en-US" smtClean="0">
                <a:solidFill>
                  <a:prstClr val="white">
                    <a:tint val="95000"/>
                  </a:prstClr>
                </a:solidFill>
              </a:rPr>
              <a:pPr/>
              <a:t>9/17/2013</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B83FBA-B883-43FE-9635-20106A4E3951}" type="datetime1">
              <a:rPr lang="en-US" smtClean="0">
                <a:solidFill>
                  <a:prstClr val="black">
                    <a:tint val="95000"/>
                  </a:prstClr>
                </a:solidFill>
              </a:rPr>
              <a:pPr/>
              <a:t>9/17/2013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544A52-7671-458C-963A-0B369759ECCE}" type="datetime1">
              <a:rPr lang="en-US" smtClean="0">
                <a:solidFill>
                  <a:prstClr val="black">
                    <a:tint val="95000"/>
                  </a:prstClr>
                </a:solidFill>
              </a:rPr>
              <a:pPr/>
              <a:t>9/17/2013</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65CF75-800F-4733-A6B4-517D5BB01DF9}" type="datetime1">
              <a:rPr lang="en-US" smtClean="0">
                <a:solidFill>
                  <a:prstClr val="black">
                    <a:tint val="95000"/>
                  </a:prstClr>
                </a:solidFill>
              </a:rPr>
              <a:pPr/>
              <a:t>9/17/2013</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FC224-52D4-4670-8084-352081D45DC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CC939-B9D2-4941-85B1-94D4DCCE2C3A}" type="datetime1">
              <a:rPr lang="en-US" smtClean="0">
                <a:solidFill>
                  <a:prstClr val="black">
                    <a:tint val="95000"/>
                  </a:prstClr>
                </a:solidFill>
              </a:rPr>
              <a:pPr/>
              <a:t>9/17/2013</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387A68-3387-4F3A-9CF5-8D296B2F6299}" type="datetime1">
              <a:rPr lang="en-US" smtClean="0">
                <a:solidFill>
                  <a:prstClr val="black">
                    <a:tint val="95000"/>
                  </a:prstClr>
                </a:solidFill>
              </a:rPr>
              <a:pPr/>
              <a:t>9/17/2013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846E9BD-6A03-4918-A2A6-AB47A8DEC5FA}" type="datetime1">
              <a:rPr lang="en-US" smtClean="0">
                <a:solidFill>
                  <a:prstClr val="black">
                    <a:tint val="95000"/>
                  </a:prstClr>
                </a:solidFill>
              </a:rPr>
              <a:pPr/>
              <a:t>9/17/2013</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E06241-F93E-4867-80B9-B8BFCB869020}" type="datetime1">
              <a:rPr lang="en-US" smtClean="0">
                <a:solidFill>
                  <a:prstClr val="black">
                    <a:tint val="95000"/>
                  </a:prstClr>
                </a:solidFill>
              </a:rPr>
              <a:pPr/>
              <a:t>9/17/2013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963745-D175-4EEA-9148-8076991D966F}" type="datetime1">
              <a:rPr lang="en-US" smtClean="0">
                <a:solidFill>
                  <a:prstClr val="black">
                    <a:tint val="95000"/>
                  </a:prstClr>
                </a:solidFill>
              </a:rPr>
              <a:pPr/>
              <a:t>9/17/2013</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B3BB11-0E92-4D05-8762-ED7B28D9255E}" type="datetime1">
              <a:rPr lang="en-US" smtClean="0">
                <a:solidFill>
                  <a:prstClr val="white">
                    <a:tint val="95000"/>
                  </a:prstClr>
                </a:solidFill>
              </a:rPr>
              <a:pPr/>
              <a:t>9/17/2013</a:t>
            </a:fld>
            <a:endParaRPr lang="en-US">
              <a:solidFill>
                <a:prstClr val="white">
                  <a:tint val="95000"/>
                </a:prstClr>
              </a:solidFill>
            </a:endParaRPr>
          </a:p>
        </p:txBody>
      </p:sp>
      <p:sp>
        <p:nvSpPr>
          <p:cNvPr id="19" name="Footer Placeholder 18"/>
          <p:cNvSpPr>
            <a:spLocks noGrp="1"/>
          </p:cNvSpPr>
          <p:nvPr>
            <p:ph type="ftr" sz="quarter" idx="11"/>
          </p:nvPr>
        </p:nvSpPr>
        <p:spPr/>
        <p:txBody>
          <a:bodyPr/>
          <a:lstStyle/>
          <a:p>
            <a:endParaRPr lang="en-US">
              <a:solidFill>
                <a:prstClr val="white">
                  <a:tint val="95000"/>
                </a:prstClr>
              </a:solidFill>
            </a:endParaRPr>
          </a:p>
        </p:txBody>
      </p:sp>
      <p:sp>
        <p:nvSpPr>
          <p:cNvPr id="27" name="Slide Number Placeholder 26"/>
          <p:cNvSpPr>
            <a:spLocks noGrp="1"/>
          </p:cNvSpPr>
          <p:nvPr>
            <p:ph type="sldNum" sz="quarter" idx="12"/>
          </p:nvPr>
        </p:nvSpPr>
        <p:spPr/>
        <p:txBody>
          <a:bodyPr/>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A92FEB-204B-4401-BFBE-87F29D5CC290}" type="datetime1">
              <a:rPr lang="en-US" smtClean="0">
                <a:solidFill>
                  <a:prstClr val="black">
                    <a:tint val="95000"/>
                  </a:prstClr>
                </a:solidFill>
              </a:rPr>
              <a:pPr/>
              <a:t>9/17/2013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DBC7B6-A008-48DA-BE59-8C9D14D998DF}" type="datetime1">
              <a:rPr lang="en-US" smtClean="0">
                <a:solidFill>
                  <a:prstClr val="white">
                    <a:tint val="95000"/>
                  </a:prstClr>
                </a:solidFill>
              </a:rPr>
              <a:pPr/>
              <a:t>9/17/2013</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B83FBA-B883-43FE-9635-20106A4E3951}" type="datetime1">
              <a:rPr lang="en-US" smtClean="0">
                <a:solidFill>
                  <a:prstClr val="black">
                    <a:tint val="95000"/>
                  </a:prstClr>
                </a:solidFill>
              </a:rPr>
              <a:pPr/>
              <a:t>9/17/2013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544A52-7671-458C-963A-0B369759ECCE}" type="datetime1">
              <a:rPr lang="en-US" smtClean="0">
                <a:solidFill>
                  <a:prstClr val="black">
                    <a:tint val="95000"/>
                  </a:prstClr>
                </a:solidFill>
              </a:rPr>
              <a:pPr/>
              <a:t>9/17/2013</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FC224-52D4-4670-8084-352081D45DC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65CF75-800F-4733-A6B4-517D5BB01DF9}" type="datetime1">
              <a:rPr lang="en-US" smtClean="0">
                <a:solidFill>
                  <a:prstClr val="black">
                    <a:tint val="95000"/>
                  </a:prstClr>
                </a:solidFill>
              </a:rPr>
              <a:pPr/>
              <a:t>9/17/2013</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CC939-B9D2-4941-85B1-94D4DCCE2C3A}" type="datetime1">
              <a:rPr lang="en-US" smtClean="0">
                <a:solidFill>
                  <a:prstClr val="black">
                    <a:tint val="95000"/>
                  </a:prstClr>
                </a:solidFill>
              </a:rPr>
              <a:pPr/>
              <a:t>9/17/2013</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387A68-3387-4F3A-9CF5-8D296B2F6299}" type="datetime1">
              <a:rPr lang="en-US" smtClean="0">
                <a:solidFill>
                  <a:prstClr val="black">
                    <a:tint val="95000"/>
                  </a:prstClr>
                </a:solidFill>
              </a:rPr>
              <a:pPr/>
              <a:t>9/17/2013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46E9BD-6A03-4918-A2A6-AB47A8DEC5FA}" type="datetime1">
              <a:rPr lang="en-US" smtClean="0">
                <a:solidFill>
                  <a:prstClr val="black">
                    <a:tint val="95000"/>
                  </a:prstClr>
                </a:solidFill>
              </a:rPr>
              <a:pPr/>
              <a:t>9/17/2013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E06241-F93E-4867-80B9-B8BFCB869020}" type="datetime1">
              <a:rPr lang="en-US" smtClean="0">
                <a:solidFill>
                  <a:prstClr val="black">
                    <a:tint val="95000"/>
                  </a:prstClr>
                </a:solidFill>
              </a:rPr>
              <a:pPr/>
              <a:t>9/17/2013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963745-D175-4EEA-9148-8076991D966F}" type="datetime1">
              <a:rPr lang="en-US" smtClean="0">
                <a:solidFill>
                  <a:prstClr val="black">
                    <a:tint val="95000"/>
                  </a:prstClr>
                </a:solidFill>
              </a:rPr>
              <a:pPr/>
              <a:t>9/17/2013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4B3BB11-0E92-4D05-8762-ED7B28D9255E}" type="datetime1">
              <a:rPr lang="en-US" smtClean="0">
                <a:solidFill>
                  <a:prstClr val="white">
                    <a:tint val="95000"/>
                  </a:prstClr>
                </a:solidFill>
              </a:rPr>
              <a:pPr/>
              <a:t>9/17/2013</a:t>
            </a:fld>
            <a:endParaRPr lang="en-US">
              <a:solidFill>
                <a:prstClr val="white">
                  <a:tint val="95000"/>
                </a:prstClr>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prstClr val="white">
                  <a:tint val="9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A92FEB-204B-4401-BFBE-87F29D5CC290}" type="datetime1">
              <a:rPr lang="en-US" smtClean="0">
                <a:solidFill>
                  <a:prstClr val="black">
                    <a:tint val="95000"/>
                  </a:prstClr>
                </a:solidFill>
              </a:rPr>
              <a:pPr/>
              <a:t>9/17/2013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4DBC7B6-A008-48DA-BE59-8C9D14D998DF}" type="datetime1">
              <a:rPr lang="en-US" smtClean="0">
                <a:solidFill>
                  <a:prstClr val="white">
                    <a:tint val="95000"/>
                  </a:prstClr>
                </a:solidFill>
              </a:rPr>
              <a:pPr/>
              <a:t>9/17/2013</a:t>
            </a:fld>
            <a:endParaRPr lang="en-US">
              <a:solidFill>
                <a:prstClr val="white">
                  <a:tint val="95000"/>
                </a:prst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925B99F-367B-4558-B086-6DB1E38DE999}" type="slidenum">
              <a:rPr lang="en-US" smtClean="0">
                <a:solidFill>
                  <a:prstClr val="white">
                    <a:tint val="95000"/>
                  </a:prstClr>
                </a:solidFill>
              </a:rPr>
              <a:pPr/>
              <a:t>‹#›</a:t>
            </a:fld>
            <a:endParaRPr lang="en-US">
              <a:solidFill>
                <a:prstClr val="white">
                  <a:tint val="95000"/>
                </a:prst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B83FBA-B883-43FE-9635-20106A4E3951}" type="datetime1">
              <a:rPr lang="en-US" smtClean="0">
                <a:solidFill>
                  <a:prstClr val="black">
                    <a:tint val="95000"/>
                  </a:prstClr>
                </a:solidFill>
              </a:rPr>
              <a:pPr/>
              <a:t>9/17/2013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95000"/>
                </a:prstClr>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1F0FC224-52D4-4670-8084-352081D45DC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544A52-7671-458C-963A-0B369759ECCE}" type="datetime1">
              <a:rPr lang="en-US" smtClean="0">
                <a:solidFill>
                  <a:prstClr val="black">
                    <a:tint val="95000"/>
                  </a:prstClr>
                </a:solidFill>
              </a:rPr>
              <a:pPr/>
              <a:t>9/17/2013</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extLst/>
          </a:lstStyle>
          <a:p>
            <a:endParaRPr lang="en-US">
              <a:solidFill>
                <a:prstClr val="black">
                  <a:tint val="95000"/>
                </a:prstClr>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A65CF75-800F-4733-A6B4-517D5BB01DF9}" type="datetime1">
              <a:rPr lang="en-US" smtClean="0">
                <a:solidFill>
                  <a:prstClr val="black">
                    <a:tint val="95000"/>
                  </a:prstClr>
                </a:solidFill>
              </a:rPr>
              <a:pPr/>
              <a:t>9/17/2013</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extLst/>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69CC939-B9D2-4941-85B1-94D4DCCE2C3A}" type="datetime1">
              <a:rPr lang="en-US" smtClean="0">
                <a:solidFill>
                  <a:prstClr val="black">
                    <a:tint val="95000"/>
                  </a:prstClr>
                </a:solidFill>
              </a:rPr>
              <a:pPr/>
              <a:t>9/17/2013</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extLst/>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B387A68-3387-4F3A-9CF5-8D296B2F6299}" type="datetime1">
              <a:rPr lang="en-US" smtClean="0">
                <a:solidFill>
                  <a:prstClr val="black">
                    <a:tint val="95000"/>
                  </a:prstClr>
                </a:solidFill>
              </a:rPr>
              <a:pPr/>
              <a:t>9/17/2013</a:t>
            </a:fld>
            <a:endParaRPr lang="en-US">
              <a:solidFill>
                <a:prstClr val="black">
                  <a:tint val="95000"/>
                </a:prstClr>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prstClr val="black">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846E9BD-6A03-4918-A2A6-AB47A8DEC5FA}" type="datetime1">
              <a:rPr lang="en-US" smtClean="0">
                <a:solidFill>
                  <a:prstClr val="black">
                    <a:tint val="95000"/>
                  </a:prstClr>
                </a:solidFill>
              </a:rPr>
              <a:pPr/>
              <a:t>9/17/2013</a:t>
            </a:fld>
            <a:endParaRPr lang="en-US">
              <a:solidFill>
                <a:prstClr val="black">
                  <a:tint val="95000"/>
                </a:prstClr>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prstClr val="white">
                  <a:shade val="50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E06241-F93E-4867-80B9-B8BFCB869020}" type="datetime1">
              <a:rPr lang="en-US" smtClean="0">
                <a:solidFill>
                  <a:prstClr val="black">
                    <a:tint val="95000"/>
                  </a:prstClr>
                </a:solidFill>
              </a:rPr>
              <a:pPr/>
              <a:t>9/17/2013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963745-D175-4EEA-9148-8076991D966F}" type="datetime1">
              <a:rPr lang="en-US" smtClean="0">
                <a:solidFill>
                  <a:prstClr val="black">
                    <a:tint val="95000"/>
                  </a:prstClr>
                </a:solidFill>
              </a:rPr>
              <a:pPr/>
              <a:t>9/17/2013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FC224-52D4-4670-8084-352081D45D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1F0FC224-52D4-4670-8084-352081D45DC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1F0FC224-52D4-4670-8084-352081D45DC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F0FC224-52D4-4670-8084-352081D45D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F0FC224-52D4-4670-8084-352081D45DC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B8B858C0-4299-4F86-AED3-793CBBFC29BB}" type="datetimeFigureOut">
              <a:rPr lang="en-US">
                <a:solidFill>
                  <a:srgbClr val="464646"/>
                </a:solidFill>
              </a:rPr>
              <a:pPr>
                <a:defRPr/>
              </a:pPr>
              <a:t>9/17/2013</a:t>
            </a:fld>
            <a:endParaRPr lang="en-US" dirty="0">
              <a:solidFill>
                <a:srgbClr val="464646"/>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464646"/>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l" eaLnBrk="1" fontAlgn="auto" latinLnBrk="0" hangingPunct="1">
              <a:spcBef>
                <a:spcPts val="0"/>
              </a:spcBef>
              <a:spcAft>
                <a:spcPts val="0"/>
              </a:spcAft>
              <a:defRPr kumimoji="0" sz="1400" b="1">
                <a:solidFill>
                  <a:srgbClr val="FFFFFF"/>
                </a:solidFill>
                <a:latin typeface="+mn-lt"/>
                <a:cs typeface="+mn-cs"/>
              </a:defRPr>
            </a:lvl1pPr>
          </a:lstStyle>
          <a:p>
            <a:pPr>
              <a:defRPr/>
            </a:pPr>
            <a:fld id="{AC422AB3-F266-4084-92D0-77B7A8EA8293}" type="slidenum">
              <a:rPr lang="en-US"/>
              <a:pPr>
                <a:defRPr/>
              </a:pPr>
              <a:t>‹#›</a:t>
            </a:fld>
            <a:endParaRPr lang="en-US" sz="1600" dirty="0">
              <a:solidFill>
                <a:srgbClr val="464646"/>
              </a:solidFill>
            </a:endParaRP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10"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A9DC84F-18AA-412D-8E2A-20D6EBA08FBF}" type="datetime1">
              <a:rPr lang="en-US" smtClean="0">
                <a:solidFill>
                  <a:prstClr val="black">
                    <a:tint val="95000"/>
                  </a:prstClr>
                </a:solidFill>
              </a:rPr>
              <a:pPr/>
              <a:t>9/17/2013</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925B99F-367B-4558-B086-6DB1E38DE999}"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0FC224-52D4-4670-8084-352081D45DC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F0FC224-52D4-4670-8084-352081D45DC5}"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5.xml"/><Relationship Id="rId1" Type="http://schemas.openxmlformats.org/officeDocument/2006/relationships/video" Target="file:///C:\Users\cpasilla\Dropbox\Austin%20HS%20Chemistry\Chemistry%202012-2013\Unit%202%202012-2013\Rutherford_s%20Experiment_%20Nuclear%20Atom.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5.xml"/><Relationship Id="rId1" Type="http://schemas.openxmlformats.org/officeDocument/2006/relationships/vmlDrawing" Target="../drawings/vmlDrawing5.v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docid=b8mJCC83ZBKs5M&amp;tbnid=7X_CtkW_LttFrM:&amp;ved=0CAUQjRw&amp;url=http://www.britannica.com/EBchecked/media/12145/Irene-and-Frederic-Joliot-Curie&amp;ei=S4S6UfvSMoyG9gTR-4DABA&amp;bvm=bv.47883778,d.eWU&amp;psig=AFQjCNE1_by7t5lj0Az0frpf1axzDA7E1A&amp;ust=1371264370617109" TargetMode="Externa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71.xml"/><Relationship Id="rId2" Type="http://schemas.openxmlformats.org/officeDocument/2006/relationships/slide" Target="slide3.xml"/><Relationship Id="rId1" Type="http://schemas.openxmlformats.org/officeDocument/2006/relationships/slideLayout" Target="../slideLayouts/slideLayout41.xml"/><Relationship Id="rId6" Type="http://schemas.openxmlformats.org/officeDocument/2006/relationships/slide" Target="slide53.xml"/><Relationship Id="rId5" Type="http://schemas.openxmlformats.org/officeDocument/2006/relationships/slide" Target="slide31.xml"/><Relationship Id="rId4" Type="http://schemas.openxmlformats.org/officeDocument/2006/relationships/slide" Target="slide2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9.xml"/><Relationship Id="rId1" Type="http://schemas.openxmlformats.org/officeDocument/2006/relationships/vmlDrawing" Target="../drawings/vmlDrawing6.vml"/><Relationship Id="rId4" Type="http://schemas.openxmlformats.org/officeDocument/2006/relationships/oleObject" Target="../embeddings/Microsoft_Office_Excel_97-2003_Worksheet2.xls"/></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5.gif"/><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ighered.mcgraw-hill.com/sites/0072512644/student_view0/chapter2/animations_center.html" TargetMode="External"/><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5.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 Atomic Structure and Electrons in the Atom</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white">
                    <a:tint val="95000"/>
                  </a:prstClr>
                </a:solidFill>
              </a:rPr>
              <a:pPr/>
              <a:t>1</a:t>
            </a:fld>
            <a:endParaRPr lang="en-US">
              <a:solidFill>
                <a:prstClr val="white">
                  <a:tint val="95000"/>
                </a:prst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Rutherford’s Gold Foil Experiment</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10</a:t>
            </a:fld>
            <a:endParaRPr lang="en-US">
              <a:solidFill>
                <a:prstClr val="black">
                  <a:tint val="95000"/>
                </a:prstClr>
              </a:solidFill>
            </a:endParaRPr>
          </a:p>
        </p:txBody>
      </p:sp>
      <p:pic>
        <p:nvPicPr>
          <p:cNvPr id="5" name="Rutherford_s Experiment_ Nuclear Atom.mp4">
            <a:hlinkClick r:id="" action="ppaction://media"/>
          </p:cNvPr>
          <p:cNvPicPr>
            <a:picLocks noGrp="1" noRot="1" noChangeAspect="1"/>
          </p:cNvPicPr>
          <p:nvPr>
            <p:ph idx="1"/>
            <a:videoFile r:link="rId1"/>
          </p:nvPr>
        </p:nvPicPr>
        <p:blipFill>
          <a:blip r:embed="rId3" cstate="print"/>
          <a:stretch>
            <a:fillRect/>
          </a:stretch>
        </p:blipFill>
        <p:spPr>
          <a:xfrm>
            <a:off x="1219200" y="1600200"/>
            <a:ext cx="6807200" cy="5105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cstate="print"/>
          <a:srcRect/>
          <a:stretch>
            <a:fillRect/>
          </a:stretch>
        </p:blipFill>
        <p:spPr bwMode="auto">
          <a:xfrm>
            <a:off x="1371600" y="4837015"/>
            <a:ext cx="6172200" cy="202098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u="sng" dirty="0" err="1" smtClean="0"/>
              <a:t>Niels</a:t>
            </a:r>
            <a:r>
              <a:rPr lang="en-US" u="sng" dirty="0" smtClean="0"/>
              <a:t> Bohr</a:t>
            </a:r>
            <a:r>
              <a:rPr lang="en-US" dirty="0" smtClean="0"/>
              <a:t>		 (1913)</a:t>
            </a:r>
            <a:endParaRPr lang="en-US" dirty="0"/>
          </a:p>
        </p:txBody>
      </p:sp>
      <p:sp>
        <p:nvSpPr>
          <p:cNvPr id="5" name="Slide Number Placeholder 4"/>
          <p:cNvSpPr>
            <a:spLocks noGrp="1"/>
          </p:cNvSpPr>
          <p:nvPr>
            <p:ph type="sldNum" sz="quarter" idx="12"/>
          </p:nvPr>
        </p:nvSpPr>
        <p:spPr/>
        <p:txBody>
          <a:bodyPr/>
          <a:lstStyle/>
          <a:p>
            <a:fld id="{F925B99F-367B-4558-B086-6DB1E38DE999}" type="slidenum">
              <a:rPr lang="en-US" smtClean="0">
                <a:solidFill>
                  <a:prstClr val="black">
                    <a:tint val="95000"/>
                  </a:prstClr>
                </a:solidFill>
              </a:rPr>
              <a:pPr/>
              <a:t>11</a:t>
            </a:fld>
            <a:endParaRPr lang="en-US">
              <a:solidFill>
                <a:prstClr val="black">
                  <a:tint val="95000"/>
                </a:prstClr>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4097" name="Object 1"/>
          <p:cNvGraphicFramePr>
            <a:graphicFrameLocks noChangeAspect="1"/>
          </p:cNvGraphicFramePr>
          <p:nvPr/>
        </p:nvGraphicFramePr>
        <p:xfrm>
          <a:off x="457200" y="1676400"/>
          <a:ext cx="1524000" cy="2686050"/>
        </p:xfrm>
        <a:graphic>
          <a:graphicData uri="http://schemas.openxmlformats.org/presentationml/2006/ole">
            <p:oleObj spid="_x0000_s54274" name="Bitmap Image" r:id="rId4" imgW="1523810" imgH="2685714" progId="PBrush">
              <p:embed/>
            </p:oleObj>
          </a:graphicData>
        </a:graphic>
      </p:graphicFrame>
      <p:sp>
        <p:nvSpPr>
          <p:cNvPr id="9" name="Content Placeholder 2"/>
          <p:cNvSpPr>
            <a:spLocks noGrp="1"/>
          </p:cNvSpPr>
          <p:nvPr>
            <p:ph idx="1"/>
          </p:nvPr>
        </p:nvSpPr>
        <p:spPr>
          <a:xfrm>
            <a:off x="1981200" y="1524000"/>
            <a:ext cx="6858000" cy="3505200"/>
          </a:xfrm>
        </p:spPr>
        <p:txBody>
          <a:bodyPr>
            <a:normAutofit fontScale="92500" lnSpcReduction="10000"/>
          </a:bodyPr>
          <a:lstStyle/>
          <a:p>
            <a:pPr>
              <a:buSzPct val="100000"/>
              <a:buFont typeface="Wingdings" pitchFamily="2" charset="2"/>
              <a:buChar char="§"/>
            </a:pPr>
            <a:r>
              <a:rPr lang="en-US" sz="2600" dirty="0" err="1" smtClean="0">
                <a:solidFill>
                  <a:schemeClr val="tx2"/>
                </a:solidFill>
                <a:latin typeface="Calibri" pitchFamily="34" charset="0"/>
                <a:cs typeface="Calibri" pitchFamily="34" charset="0"/>
              </a:rPr>
              <a:t>Niels</a:t>
            </a:r>
            <a:r>
              <a:rPr lang="en-US" sz="2600" dirty="0" smtClean="0">
                <a:solidFill>
                  <a:schemeClr val="tx2"/>
                </a:solidFill>
                <a:latin typeface="Calibri" pitchFamily="34" charset="0"/>
                <a:cs typeface="Calibri" pitchFamily="34" charset="0"/>
              </a:rPr>
              <a:t> Bohr stated that electrons move in different orbits, or energy levels, around the nucleus like planets orbit the sun. </a:t>
            </a:r>
          </a:p>
          <a:p>
            <a:pPr lvl="1">
              <a:buFont typeface="Wingdings" pitchFamily="2" charset="2"/>
              <a:buChar char="§"/>
            </a:pPr>
            <a:r>
              <a:rPr lang="en-US" sz="2400" dirty="0" smtClean="0"/>
              <a:t>An electron can absorb energy and move to a higher energy orbit of larger radius. (excited electrons) </a:t>
            </a:r>
          </a:p>
          <a:p>
            <a:pPr lvl="1">
              <a:buFont typeface="Wingdings" pitchFamily="2" charset="2"/>
              <a:buChar char="§"/>
            </a:pPr>
            <a:r>
              <a:rPr lang="en-US" sz="2400" dirty="0" smtClean="0"/>
              <a:t>An excited electron can fall back to its original orbit by emitting energy as radiation. </a:t>
            </a:r>
          </a:p>
          <a:p>
            <a:pPr lvl="1">
              <a:buFont typeface="Wingdings" pitchFamily="2" charset="2"/>
              <a:buChar char="§"/>
            </a:pPr>
            <a:r>
              <a:rPr lang="en-US" sz="2400" dirty="0" smtClean="0"/>
              <a:t>Electrons can only exist in certain discrete energy levels.</a:t>
            </a:r>
            <a:endParaRPr lang="en-US" sz="2400" dirty="0" smtClean="0">
              <a:latin typeface="Calibri" pitchFamily="34" charset="0"/>
              <a:cs typeface="Calibri"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Chadwick 		(1935)</a:t>
            </a:r>
            <a:endParaRPr lang="en-US" dirty="0"/>
          </a:p>
        </p:txBody>
      </p:sp>
      <p:sp>
        <p:nvSpPr>
          <p:cNvPr id="5" name="Slide Number Placeholder 4"/>
          <p:cNvSpPr>
            <a:spLocks noGrp="1"/>
          </p:cNvSpPr>
          <p:nvPr>
            <p:ph type="sldNum" sz="quarter" idx="12"/>
          </p:nvPr>
        </p:nvSpPr>
        <p:spPr/>
        <p:txBody>
          <a:bodyPr/>
          <a:lstStyle/>
          <a:p>
            <a:fld id="{F925B99F-367B-4558-B086-6DB1E38DE999}" type="slidenum">
              <a:rPr lang="en-US" smtClean="0">
                <a:solidFill>
                  <a:prstClr val="black">
                    <a:tint val="95000"/>
                  </a:prstClr>
                </a:solidFill>
              </a:rPr>
              <a:pPr/>
              <a:t>12</a:t>
            </a:fld>
            <a:endParaRPr lang="en-US">
              <a:solidFill>
                <a:prstClr val="black">
                  <a:tint val="95000"/>
                </a:prstClr>
              </a:solidFill>
            </a:endParaRPr>
          </a:p>
        </p:txBody>
      </p:sp>
      <p:sp>
        <p:nvSpPr>
          <p:cNvPr id="7" name="Content Placeholder 2"/>
          <p:cNvSpPr>
            <a:spLocks noGrp="1"/>
          </p:cNvSpPr>
          <p:nvPr>
            <p:ph idx="1"/>
          </p:nvPr>
        </p:nvSpPr>
        <p:spPr>
          <a:xfrm>
            <a:off x="2514600" y="1447800"/>
            <a:ext cx="6629400" cy="3733800"/>
          </a:xfrm>
        </p:spPr>
        <p:txBody>
          <a:bodyPr>
            <a:normAutofit/>
          </a:bodyPr>
          <a:lstStyle/>
          <a:p>
            <a:pPr>
              <a:buFont typeface="Wingdings" pitchFamily="2" charset="2"/>
              <a:buChar char="§"/>
            </a:pPr>
            <a:r>
              <a:rPr lang="en-US" dirty="0" smtClean="0">
                <a:latin typeface="+mj-lt"/>
                <a:cs typeface="Arial" pitchFamily="34" charset="0"/>
              </a:rPr>
              <a:t>Chadwick discovered the neutron which is a particle with no charge that is also located in the nucleus.</a:t>
            </a:r>
          </a:p>
          <a:p>
            <a:pPr lvl="1">
              <a:buFont typeface="Wingdings" pitchFamily="2" charset="2"/>
              <a:buChar char="§"/>
            </a:pPr>
            <a:r>
              <a:rPr lang="en-US" sz="2400" dirty="0" smtClean="0">
                <a:latin typeface="+mj-lt"/>
                <a:cs typeface="Arial" pitchFamily="34" charset="0"/>
              </a:rPr>
              <a:t>Bombarded beryllium with alpha particles and discovered Rutherford's missing neutral particles. </a:t>
            </a:r>
          </a:p>
          <a:p>
            <a:pPr lvl="1">
              <a:buFont typeface="Wingdings" pitchFamily="2" charset="2"/>
              <a:buChar char="§"/>
            </a:pPr>
            <a:r>
              <a:rPr lang="en-US" sz="2400" dirty="0" smtClean="0">
                <a:latin typeface="+mj-lt"/>
                <a:cs typeface="Arial" pitchFamily="34" charset="0"/>
              </a:rPr>
              <a:t>Shared Nobel Prize for the discovery of the neutron</a:t>
            </a:r>
          </a:p>
          <a:p>
            <a:pPr lvl="1">
              <a:buFont typeface="Wingdings" pitchFamily="2" charset="2"/>
              <a:buChar char="§"/>
            </a:pPr>
            <a:endParaRPr lang="en-US" sz="2400" dirty="0" smtClean="0">
              <a:latin typeface="Calibri" pitchFamily="34" charset="0"/>
              <a:cs typeface="Calibri" pitchFamily="34" charset="0"/>
            </a:endParaRPr>
          </a:p>
          <a:p>
            <a:pPr>
              <a:buNone/>
            </a:pPr>
            <a:endParaRPr lang="en-US"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073" name="Object 1"/>
          <p:cNvGraphicFramePr>
            <a:graphicFrameLocks noChangeAspect="1"/>
          </p:cNvGraphicFramePr>
          <p:nvPr/>
        </p:nvGraphicFramePr>
        <p:xfrm>
          <a:off x="457200" y="1676400"/>
          <a:ext cx="1676400" cy="2988365"/>
        </p:xfrm>
        <a:graphic>
          <a:graphicData uri="http://schemas.openxmlformats.org/presentationml/2006/ole">
            <p:oleObj spid="_x0000_s55298" name="Bitmap Image" r:id="rId3" imgW="1533739" imgH="2734057" progId="PBrush">
              <p:embed/>
            </p:oleObj>
          </a:graphicData>
        </a:graphic>
      </p:graphicFrame>
      <p:pic>
        <p:nvPicPr>
          <p:cNvPr id="3076" name="Picture 4" descr="http://library.thinkquest.org/C001124/images/atom/exp2.jpg"/>
          <p:cNvPicPr>
            <a:picLocks noChangeAspect="1" noChangeArrowheads="1"/>
          </p:cNvPicPr>
          <p:nvPr/>
        </p:nvPicPr>
        <p:blipFill>
          <a:blip r:embed="rId4" cstate="print"/>
          <a:srcRect/>
          <a:stretch>
            <a:fillRect/>
          </a:stretch>
        </p:blipFill>
        <p:spPr bwMode="auto">
          <a:xfrm>
            <a:off x="1371600" y="5077691"/>
            <a:ext cx="6527800" cy="178030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Frédéric</a:t>
            </a:r>
            <a:r>
              <a:rPr lang="en-US" dirty="0" smtClean="0"/>
              <a:t> Joliot and </a:t>
            </a:r>
            <a:r>
              <a:rPr lang="en-US" dirty="0" err="1" smtClean="0"/>
              <a:t>Irène</a:t>
            </a:r>
            <a:r>
              <a:rPr lang="en-US" dirty="0" smtClean="0"/>
              <a:t> Joliot-Curie (1935)</a:t>
            </a:r>
            <a:endParaRPr lang="en-US" dirty="0"/>
          </a:p>
        </p:txBody>
      </p:sp>
      <p:sp>
        <p:nvSpPr>
          <p:cNvPr id="3" name="Content Placeholder 2"/>
          <p:cNvSpPr>
            <a:spLocks noGrp="1"/>
          </p:cNvSpPr>
          <p:nvPr>
            <p:ph idx="1"/>
          </p:nvPr>
        </p:nvSpPr>
        <p:spPr/>
        <p:txBody>
          <a:bodyPr/>
          <a:lstStyle/>
          <a:p>
            <a:r>
              <a:rPr lang="en-US" dirty="0" err="1" smtClean="0"/>
              <a:t>Frédéric</a:t>
            </a:r>
            <a:r>
              <a:rPr lang="en-US" dirty="0" smtClean="0"/>
              <a:t> Joliot and </a:t>
            </a:r>
            <a:r>
              <a:rPr lang="en-US" dirty="0" err="1" smtClean="0"/>
              <a:t>Irène</a:t>
            </a:r>
            <a:r>
              <a:rPr lang="en-US" dirty="0" smtClean="0"/>
              <a:t> Joliot-Curie worked on the projection of nuclei in 1934, which was an essential step in the discovery of the neutron.</a:t>
            </a:r>
            <a:br>
              <a:rPr lang="en-US" dirty="0" smtClean="0"/>
            </a:b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13</a:t>
            </a:fld>
            <a:endParaRPr lang="en-US">
              <a:solidFill>
                <a:prstClr val="black">
                  <a:tint val="95000"/>
                </a:prstClr>
              </a:solidFill>
            </a:endParaRPr>
          </a:p>
        </p:txBody>
      </p:sp>
      <p:pic>
        <p:nvPicPr>
          <p:cNvPr id="56324" name="Picture 4" descr="http://media-2.web.britannica.com/eb-media/27/1827-004-A722904E.jpg">
            <a:hlinkClick r:id="rId2"/>
          </p:cNvPr>
          <p:cNvPicPr>
            <a:picLocks noChangeAspect="1" noChangeArrowheads="1"/>
          </p:cNvPicPr>
          <p:nvPr/>
        </p:nvPicPr>
        <p:blipFill>
          <a:blip r:embed="rId3" cstate="print"/>
          <a:srcRect/>
          <a:stretch>
            <a:fillRect/>
          </a:stretch>
        </p:blipFill>
        <p:spPr bwMode="auto">
          <a:xfrm>
            <a:off x="2743200" y="3505200"/>
            <a:ext cx="4127819" cy="304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Stop at this slide</a:t>
            </a:r>
            <a:endParaRPr lang="en-US" dirty="0"/>
          </a:p>
        </p:txBody>
      </p:sp>
      <p:pic>
        <p:nvPicPr>
          <p:cNvPr id="113667" name="Picture 3" descr="C:\Users\cpasilla\AppData\Local\Microsoft\Windows\Temporary Internet Files\Content.IE5\8UN87HC4\MC900434720[1].png"/>
          <p:cNvPicPr>
            <a:picLocks noGrp="1" noChangeAspect="1" noChangeArrowheads="1"/>
          </p:cNvPicPr>
          <p:nvPr>
            <p:ph idx="1"/>
          </p:nvPr>
        </p:nvPicPr>
        <p:blipFill>
          <a:blip r:embed="rId2" cstate="print"/>
          <a:srcRect/>
          <a:stretch>
            <a:fillRect/>
          </a:stretch>
        </p:blipFill>
        <p:spPr bwMode="auto">
          <a:xfrm>
            <a:off x="5257800" y="2514600"/>
            <a:ext cx="2743057" cy="2743057"/>
          </a:xfrm>
          <a:prstGeom prst="rect">
            <a:avLst/>
          </a:prstGeom>
          <a:noFill/>
        </p:spPr>
      </p:pic>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14</a:t>
            </a:fld>
            <a:endParaRPr lang="en-US">
              <a:solidFill>
                <a:prstClr val="black">
                  <a:tint val="95000"/>
                </a:prstClr>
              </a:solidFill>
            </a:endParaRPr>
          </a:p>
        </p:txBody>
      </p:sp>
      <p:pic>
        <p:nvPicPr>
          <p:cNvPr id="5" name="Picture 2" descr="http://wps.prenhall.com/wps/media/objects/439/449969/Media_Portfolio/Chapter_05/FG05_26.JPG"/>
          <p:cNvPicPr>
            <a:picLocks noChangeAspect="1" noChangeArrowheads="1"/>
          </p:cNvPicPr>
          <p:nvPr/>
        </p:nvPicPr>
        <p:blipFill>
          <a:blip r:embed="rId3" cstate="print"/>
          <a:srcRect/>
          <a:stretch>
            <a:fillRect/>
          </a:stretch>
        </p:blipFill>
        <p:spPr bwMode="auto">
          <a:xfrm>
            <a:off x="914400" y="1524000"/>
            <a:ext cx="3376676" cy="4750307"/>
          </a:xfrm>
          <a:prstGeom prst="rect">
            <a:avLst/>
          </a:prstGeom>
          <a:noFill/>
        </p:spPr>
      </p:pic>
      <p:sp>
        <p:nvSpPr>
          <p:cNvPr id="6" name="TextBox 5"/>
          <p:cNvSpPr txBox="1"/>
          <p:nvPr/>
        </p:nvSpPr>
        <p:spPr>
          <a:xfrm>
            <a:off x="4191000" y="5715000"/>
            <a:ext cx="3505200" cy="707886"/>
          </a:xfrm>
          <a:prstGeom prst="rect">
            <a:avLst/>
          </a:prstGeom>
          <a:noFill/>
        </p:spPr>
        <p:txBody>
          <a:bodyPr wrap="square" rtlCol="0">
            <a:spAutoFit/>
          </a:bodyPr>
          <a:lstStyle/>
          <a:p>
            <a:pPr algn="ctr"/>
            <a:r>
              <a:rPr lang="en-US" sz="2000" b="1" dirty="0" smtClean="0">
                <a:solidFill>
                  <a:prstClr val="black"/>
                </a:solidFill>
              </a:rPr>
              <a:t>The advancement of the atomic model</a:t>
            </a:r>
            <a:endParaRPr lang="en-US" sz="2000" b="1"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Structure </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15</a:t>
            </a:fld>
            <a:endParaRPr lang="en-US">
              <a:solidFill>
                <a:prstClr val="black">
                  <a:tint val="95000"/>
                </a:prstClr>
              </a:solidFill>
            </a:endParaRPr>
          </a:p>
        </p:txBody>
      </p:sp>
      <p:pic>
        <p:nvPicPr>
          <p:cNvPr id="27652" name="Picture 4" descr="http://3.bp.blogspot.com/-oZpptyaPICk/T8JpvLcXiJI/AAAAAAAAAjs/oDOdNwhR1Vk/s1600/atom.jpg"/>
          <p:cNvPicPr>
            <a:picLocks noChangeAspect="1" noChangeArrowheads="1"/>
          </p:cNvPicPr>
          <p:nvPr/>
        </p:nvPicPr>
        <p:blipFill>
          <a:blip r:embed="rId2" cstate="print"/>
          <a:srcRect/>
          <a:stretch>
            <a:fillRect/>
          </a:stretch>
        </p:blipFill>
        <p:spPr bwMode="auto">
          <a:xfrm>
            <a:off x="4724400" y="1676400"/>
            <a:ext cx="3402190" cy="3838575"/>
          </a:xfrm>
          <a:prstGeom prst="rect">
            <a:avLst/>
          </a:prstGeom>
          <a:noFill/>
        </p:spPr>
      </p:pic>
      <p:sp>
        <p:nvSpPr>
          <p:cNvPr id="9" name="Rectangle 8"/>
          <p:cNvSpPr/>
          <p:nvPr/>
        </p:nvSpPr>
        <p:spPr>
          <a:xfrm>
            <a:off x="609600" y="2057400"/>
            <a:ext cx="3886200" cy="2862322"/>
          </a:xfrm>
          <a:prstGeom prst="rect">
            <a:avLst/>
          </a:prstGeom>
        </p:spPr>
        <p:txBody>
          <a:bodyPr wrap="square">
            <a:spAutoFit/>
          </a:bodyPr>
          <a:lstStyle/>
          <a:p>
            <a:pPr lvl="0"/>
            <a:r>
              <a:rPr lang="en-US" b="1" dirty="0" smtClean="0"/>
              <a:t>C.6.A</a:t>
            </a:r>
            <a:r>
              <a:rPr lang="en-US" dirty="0" smtClean="0"/>
              <a:t> 	understand the 	experimental design and 	conclusions used in the 	development of modern 	atomic theory, including 	Dalton’s 	Postulates, 	Thomson’s discovery of 	electron properties, 	Rutherford’s nuclear atom, 	and Bohr’s nuclear atom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Proton </a:t>
            </a:r>
            <a:endParaRPr lang="en-US" dirty="0"/>
          </a:p>
        </p:txBody>
      </p:sp>
      <p:sp>
        <p:nvSpPr>
          <p:cNvPr id="3" name="Content Placeholder 2"/>
          <p:cNvSpPr>
            <a:spLocks noGrp="1"/>
          </p:cNvSpPr>
          <p:nvPr>
            <p:ph idx="1"/>
          </p:nvPr>
        </p:nvSpPr>
        <p:spPr>
          <a:xfrm>
            <a:off x="152400" y="1447800"/>
            <a:ext cx="5943600" cy="4953000"/>
          </a:xfrm>
        </p:spPr>
        <p:txBody>
          <a:bodyPr>
            <a:noAutofit/>
          </a:bodyPr>
          <a:lstStyle/>
          <a:p>
            <a:pPr lvl="0"/>
            <a:r>
              <a:rPr lang="en-US" sz="2400" dirty="0" smtClean="0"/>
              <a:t>Proton</a:t>
            </a:r>
            <a:r>
              <a:rPr lang="en-US" sz="2800" dirty="0" smtClean="0"/>
              <a:t>	</a:t>
            </a:r>
            <a:endParaRPr lang="en-US" sz="1800" dirty="0" smtClean="0"/>
          </a:p>
          <a:p>
            <a:pPr lvl="1"/>
            <a:r>
              <a:rPr lang="en-US" sz="2200" dirty="0" smtClean="0"/>
              <a:t>It’s a particle located in the nucleus of an atom.</a:t>
            </a:r>
          </a:p>
          <a:p>
            <a:pPr lvl="1"/>
            <a:r>
              <a:rPr lang="en-US" sz="2200" dirty="0" smtClean="0"/>
              <a:t>It has a charge of positive 1 and a mass of 1 amu (atomic mass units). </a:t>
            </a:r>
          </a:p>
          <a:p>
            <a:pPr lvl="1"/>
            <a:r>
              <a:rPr lang="en-US" sz="2200" dirty="0" smtClean="0"/>
              <a:t> Protons are almost identical in size to neutrons.</a:t>
            </a:r>
          </a:p>
          <a:p>
            <a:r>
              <a:rPr lang="en-US" sz="2400" b="1" u="sng" dirty="0" smtClean="0"/>
              <a:t>The protons determine the element</a:t>
            </a:r>
            <a:r>
              <a:rPr lang="en-US" sz="2400" b="1" dirty="0" smtClean="0"/>
              <a:t>.</a:t>
            </a:r>
          </a:p>
          <a:p>
            <a:pPr lvl="1"/>
            <a:r>
              <a:rPr lang="en-US" sz="2200" dirty="0" smtClean="0"/>
              <a:t>The number of  protons will tell you what element it is. </a:t>
            </a:r>
          </a:p>
          <a:p>
            <a:pPr lvl="2"/>
            <a:r>
              <a:rPr lang="en-US" sz="1800" dirty="0" smtClean="0"/>
              <a:t>An atom having 6 protons will always be Carbon, C. </a:t>
            </a:r>
          </a:p>
          <a:p>
            <a:pPr lvl="2"/>
            <a:r>
              <a:rPr lang="en-US" sz="1800" dirty="0" smtClean="0"/>
              <a:t>The atomic number is the same as the number of protons.</a:t>
            </a:r>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16</a:t>
            </a:fld>
            <a:endParaRPr lang="en-US">
              <a:solidFill>
                <a:prstClr val="black">
                  <a:tint val="95000"/>
                </a:prstClr>
              </a:solidFill>
            </a:endParaRPr>
          </a:p>
        </p:txBody>
      </p:sp>
      <p:pic>
        <p:nvPicPr>
          <p:cNvPr id="5" name="Picture 4"/>
          <p:cNvPicPr/>
          <p:nvPr/>
        </p:nvPicPr>
        <p:blipFill>
          <a:blip r:embed="rId2" cstate="print"/>
          <a:srcRect/>
          <a:stretch>
            <a:fillRect/>
          </a:stretch>
        </p:blipFill>
        <p:spPr bwMode="auto">
          <a:xfrm>
            <a:off x="6096000" y="2590800"/>
            <a:ext cx="2851741" cy="2877796"/>
          </a:xfrm>
          <a:prstGeom prst="rect">
            <a:avLst/>
          </a:prstGeom>
          <a:noFill/>
          <a:ln w="9525">
            <a:noFill/>
            <a:miter lim="800000"/>
            <a:headEnd/>
            <a:tailEnd/>
          </a:ln>
        </p:spPr>
      </p:pic>
      <p:cxnSp>
        <p:nvCxnSpPr>
          <p:cNvPr id="7" name="Straight Arrow Connector 6"/>
          <p:cNvCxnSpPr/>
          <p:nvPr/>
        </p:nvCxnSpPr>
        <p:spPr>
          <a:xfrm>
            <a:off x="1524000" y="1828800"/>
            <a:ext cx="5867400" cy="1828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smtClean="0"/>
              <a:t>The Electron</a:t>
            </a:r>
            <a:endParaRPr lang="en-US" dirty="0"/>
          </a:p>
        </p:txBody>
      </p:sp>
      <p:sp>
        <p:nvSpPr>
          <p:cNvPr id="3" name="Content Placeholder 2"/>
          <p:cNvSpPr>
            <a:spLocks noGrp="1"/>
          </p:cNvSpPr>
          <p:nvPr>
            <p:ph idx="1"/>
          </p:nvPr>
        </p:nvSpPr>
        <p:spPr>
          <a:xfrm>
            <a:off x="457200" y="1447800"/>
            <a:ext cx="5029200" cy="4800599"/>
          </a:xfrm>
        </p:spPr>
        <p:txBody>
          <a:bodyPr>
            <a:normAutofit/>
          </a:bodyPr>
          <a:lstStyle/>
          <a:p>
            <a:pPr lvl="0"/>
            <a:r>
              <a:rPr lang="en-US" sz="2400" b="1" dirty="0" smtClean="0"/>
              <a:t>Electron</a:t>
            </a:r>
          </a:p>
          <a:p>
            <a:pPr lvl="1"/>
            <a:r>
              <a:rPr lang="en-US" sz="2000" dirty="0" smtClean="0"/>
              <a:t>It’s a particle located around the nucleus of an atom. </a:t>
            </a:r>
          </a:p>
          <a:p>
            <a:pPr lvl="1"/>
            <a:r>
              <a:rPr lang="en-US" sz="2000" dirty="0" smtClean="0"/>
              <a:t>It has a charge of -1 and a mass of 0 amu (atomic mass units).</a:t>
            </a:r>
          </a:p>
          <a:p>
            <a:pPr lvl="1"/>
            <a:r>
              <a:rPr lang="en-US" sz="2000" dirty="0" smtClean="0"/>
              <a:t>Electron are very small, they are 1/1,835</a:t>
            </a:r>
            <a:r>
              <a:rPr lang="en-US" sz="2000" baseline="30000" dirty="0" smtClean="0"/>
              <a:t>th</a:t>
            </a:r>
            <a:r>
              <a:rPr lang="en-US" sz="2000" dirty="0" smtClean="0"/>
              <a:t> the size of a proton</a:t>
            </a:r>
            <a:r>
              <a:rPr lang="en-US" sz="2200" dirty="0" smtClean="0"/>
              <a:t>.</a:t>
            </a:r>
          </a:p>
          <a:p>
            <a:r>
              <a:rPr lang="en-US" sz="2400" b="1" dirty="0" smtClean="0"/>
              <a:t>In a neutral atom, the number of electrons are the same as the atomic number</a:t>
            </a:r>
            <a:r>
              <a:rPr lang="en-US" sz="2800" b="1" dirty="0" smtClean="0"/>
              <a:t>.</a:t>
            </a:r>
          </a:p>
          <a:p>
            <a:pPr lvl="1"/>
            <a:r>
              <a:rPr lang="en-US" sz="2000" dirty="0" smtClean="0"/>
              <a:t>If an atom becomes an ion , the number of  electrons changes creating a charged atom.</a:t>
            </a:r>
          </a:p>
          <a:p>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17</a:t>
            </a:fld>
            <a:endParaRPr lang="en-US">
              <a:solidFill>
                <a:prstClr val="black">
                  <a:tint val="95000"/>
                </a:prstClr>
              </a:solidFill>
            </a:endParaRPr>
          </a:p>
        </p:txBody>
      </p:sp>
      <p:pic>
        <p:nvPicPr>
          <p:cNvPr id="5" name="Picture 4"/>
          <p:cNvPicPr/>
          <p:nvPr/>
        </p:nvPicPr>
        <p:blipFill>
          <a:blip r:embed="rId2" cstate="print"/>
          <a:srcRect/>
          <a:stretch>
            <a:fillRect/>
          </a:stretch>
        </p:blipFill>
        <p:spPr bwMode="auto">
          <a:xfrm>
            <a:off x="5562600" y="2514600"/>
            <a:ext cx="2851741" cy="2877796"/>
          </a:xfrm>
          <a:prstGeom prst="rect">
            <a:avLst/>
          </a:prstGeom>
          <a:noFill/>
          <a:ln w="9525">
            <a:noFill/>
            <a:miter lim="800000"/>
            <a:headEnd/>
            <a:tailEnd/>
          </a:ln>
        </p:spPr>
      </p:pic>
      <p:cxnSp>
        <p:nvCxnSpPr>
          <p:cNvPr id="7" name="Straight Arrow Connector 6"/>
          <p:cNvCxnSpPr/>
          <p:nvPr/>
        </p:nvCxnSpPr>
        <p:spPr>
          <a:xfrm>
            <a:off x="2057400" y="1828800"/>
            <a:ext cx="4038600" cy="2362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Neutron</a:t>
            </a:r>
            <a:endParaRPr lang="en-US" dirty="0"/>
          </a:p>
        </p:txBody>
      </p:sp>
      <p:sp>
        <p:nvSpPr>
          <p:cNvPr id="3" name="Content Placeholder 2"/>
          <p:cNvSpPr>
            <a:spLocks noGrp="1"/>
          </p:cNvSpPr>
          <p:nvPr>
            <p:ph idx="1"/>
          </p:nvPr>
        </p:nvSpPr>
        <p:spPr>
          <a:xfrm>
            <a:off x="228600" y="1524000"/>
            <a:ext cx="5181600" cy="3886200"/>
          </a:xfrm>
        </p:spPr>
        <p:txBody>
          <a:bodyPr>
            <a:noAutofit/>
          </a:bodyPr>
          <a:lstStyle/>
          <a:p>
            <a:r>
              <a:rPr lang="en-US" sz="2400" dirty="0" smtClean="0"/>
              <a:t>Neutron		</a:t>
            </a:r>
          </a:p>
          <a:p>
            <a:pPr lvl="1"/>
            <a:r>
              <a:rPr lang="en-US" sz="2400" dirty="0" smtClean="0"/>
              <a:t>It’s a particle located in the nucleus of an atom.</a:t>
            </a:r>
          </a:p>
          <a:p>
            <a:pPr lvl="1"/>
            <a:r>
              <a:rPr lang="en-US" sz="2400" dirty="0" smtClean="0"/>
              <a:t>It has a charge of 0 and a mass of 1 amu (atomic mass units).</a:t>
            </a:r>
          </a:p>
          <a:p>
            <a:pPr lvl="1"/>
            <a:r>
              <a:rPr lang="en-US" sz="2400" dirty="0" smtClean="0"/>
              <a:t>Neutrons are almost identical in size to protons.</a:t>
            </a:r>
          </a:p>
          <a:p>
            <a:r>
              <a:rPr lang="en-US" sz="2400" dirty="0" smtClean="0"/>
              <a:t>Number of neutrons depends on the </a:t>
            </a:r>
            <a:r>
              <a:rPr lang="en-US" sz="2400" b="1" dirty="0" smtClean="0"/>
              <a:t>mass number</a:t>
            </a:r>
            <a:r>
              <a:rPr lang="en-US" sz="2400" dirty="0" smtClean="0"/>
              <a:t>.</a:t>
            </a:r>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18</a:t>
            </a:fld>
            <a:endParaRPr lang="en-US">
              <a:solidFill>
                <a:prstClr val="black">
                  <a:tint val="95000"/>
                </a:prstClr>
              </a:solidFill>
            </a:endParaRPr>
          </a:p>
        </p:txBody>
      </p:sp>
      <p:pic>
        <p:nvPicPr>
          <p:cNvPr id="6" name="Picture 5"/>
          <p:cNvPicPr/>
          <p:nvPr/>
        </p:nvPicPr>
        <p:blipFill>
          <a:blip r:embed="rId2" cstate="print"/>
          <a:srcRect/>
          <a:stretch>
            <a:fillRect/>
          </a:stretch>
        </p:blipFill>
        <p:spPr bwMode="auto">
          <a:xfrm>
            <a:off x="5791200" y="1524000"/>
            <a:ext cx="2699341" cy="2725396"/>
          </a:xfrm>
          <a:prstGeom prst="rect">
            <a:avLst/>
          </a:prstGeom>
          <a:noFill/>
          <a:ln w="9525">
            <a:noFill/>
            <a:miter lim="800000"/>
            <a:headEnd/>
            <a:tailEnd/>
          </a:ln>
        </p:spPr>
      </p:pic>
      <p:cxnSp>
        <p:nvCxnSpPr>
          <p:cNvPr id="8" name="Straight Arrow Connector 7"/>
          <p:cNvCxnSpPr/>
          <p:nvPr/>
        </p:nvCxnSpPr>
        <p:spPr>
          <a:xfrm>
            <a:off x="1828800" y="1828800"/>
            <a:ext cx="51054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3588726" y="4313039"/>
            <a:ext cx="2649" cy="1"/>
          </a:xfrm>
          <a:custGeom>
            <a:avLst/>
            <a:gdLst/>
            <a:ahLst/>
            <a:cxnLst/>
            <a:rect l="0" t="0" r="0" b="0"/>
            <a:pathLst>
              <a:path w="2649" h="1">
                <a:moveTo>
                  <a:pt x="0" y="0"/>
                </a:moveTo>
                <a:lnTo>
                  <a:pt x="2648" y="0"/>
                </a:lnTo>
                <a:close/>
              </a:path>
            </a:pathLst>
          </a:custGeom>
          <a:ln w="266700" cap="flat" cmpd="thickThin" algn="ctr">
            <a:solidFill>
              <a:srgbClr val="FFFF00">
                <a:alpha val="5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Number</a:t>
            </a:r>
            <a:endParaRPr lang="en-US" dirty="0"/>
          </a:p>
        </p:txBody>
      </p:sp>
      <p:sp>
        <p:nvSpPr>
          <p:cNvPr id="3" name="Content Placeholder 2"/>
          <p:cNvSpPr>
            <a:spLocks noGrp="1"/>
          </p:cNvSpPr>
          <p:nvPr>
            <p:ph idx="1"/>
          </p:nvPr>
        </p:nvSpPr>
        <p:spPr>
          <a:xfrm>
            <a:off x="228600" y="1752600"/>
            <a:ext cx="8686800" cy="4343400"/>
          </a:xfrm>
        </p:spPr>
        <p:txBody>
          <a:bodyPr>
            <a:normAutofit/>
          </a:bodyPr>
          <a:lstStyle/>
          <a:p>
            <a:r>
              <a:rPr lang="en-US" sz="2400" dirty="0" smtClean="0">
                <a:latin typeface="Calibri" pitchFamily="34" charset="0"/>
                <a:cs typeface="Calibri" pitchFamily="34" charset="0"/>
              </a:rPr>
              <a:t>Mass number is the number of protons plus neutrons.</a:t>
            </a:r>
          </a:p>
          <a:p>
            <a:pPr lvl="1"/>
            <a:r>
              <a:rPr lang="en-US" sz="2000" dirty="0" smtClean="0">
                <a:latin typeface="Calibri" pitchFamily="34" charset="0"/>
                <a:cs typeface="Calibri" pitchFamily="34" charset="0"/>
              </a:rPr>
              <a:t>Mass number is found by adding protons and neutrons.</a:t>
            </a:r>
          </a:p>
          <a:p>
            <a:pPr lvl="2"/>
            <a:r>
              <a:rPr lang="en-US" sz="1800" dirty="0" smtClean="0">
                <a:latin typeface="Calibri" pitchFamily="34" charset="0"/>
                <a:cs typeface="Calibri" pitchFamily="34" charset="0"/>
              </a:rPr>
              <a:t>3 protons + 4 neutrons = 7 (Lithium)</a:t>
            </a:r>
          </a:p>
          <a:p>
            <a:pPr lvl="1"/>
            <a:r>
              <a:rPr lang="en-US" sz="2000" dirty="0" smtClean="0">
                <a:latin typeface="Calibri" pitchFamily="34" charset="0"/>
                <a:cs typeface="Calibri" pitchFamily="34" charset="0"/>
              </a:rPr>
              <a:t>Or can be found by rounding atomic mass to the nearest whole number.</a:t>
            </a:r>
          </a:p>
          <a:p>
            <a:pPr lvl="2"/>
            <a:r>
              <a:rPr lang="en-US" sz="1800" dirty="0" smtClean="0">
                <a:latin typeface="Calibri" pitchFamily="34" charset="0"/>
                <a:cs typeface="Calibri" pitchFamily="34" charset="0"/>
              </a:rPr>
              <a:t>Iodine atomic mass is 126.9044 so its mass number is 127.</a:t>
            </a:r>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Mass number can be used to calculate neutrons in an atom. </a:t>
            </a:r>
          </a:p>
          <a:p>
            <a:pPr lvl="1"/>
            <a:r>
              <a:rPr lang="en-US" sz="2000" dirty="0" smtClean="0">
                <a:latin typeface="Calibri" pitchFamily="34" charset="0"/>
                <a:cs typeface="Calibri" pitchFamily="34" charset="0"/>
              </a:rPr>
              <a:t>Iodine mass # 127 – Iodine atomic # 53 = 74 neutrons.</a:t>
            </a:r>
          </a:p>
        </p:txBody>
      </p:sp>
      <p:sp>
        <p:nvSpPr>
          <p:cNvPr id="4" name="Slide Number Placeholder 3"/>
          <p:cNvSpPr>
            <a:spLocks noGrp="1"/>
          </p:cNvSpPr>
          <p:nvPr>
            <p:ph type="sldNum" sz="quarter" idx="12"/>
          </p:nvPr>
        </p:nvSpPr>
        <p:spPr/>
        <p:txBody>
          <a:bodyPr/>
          <a:lstStyle/>
          <a:p>
            <a:fld id="{F925B99F-367B-4558-B086-6DB1E38DE999}" type="slidenum">
              <a:rPr lang="en-US" smtClean="0"/>
              <a:pPr/>
              <a:t>19</a:t>
            </a:fld>
            <a:endParaRPr lang="en-US"/>
          </a:p>
        </p:txBody>
      </p:sp>
      <p:sp>
        <p:nvSpPr>
          <p:cNvPr id="28680" name="Rectangle 8"/>
          <p:cNvSpPr>
            <a:spLocks noChangeArrowheads="1"/>
          </p:cNvSpPr>
          <p:nvPr/>
        </p:nvSpPr>
        <p:spPr bwMode="auto">
          <a:xfrm>
            <a:off x="22860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8683" name="Picture 11" descr="http://www.chemteam.info/AtomicStructure/2-He-4-labeled.GIF"/>
          <p:cNvPicPr>
            <a:picLocks noChangeAspect="1" noChangeArrowheads="1"/>
          </p:cNvPicPr>
          <p:nvPr/>
        </p:nvPicPr>
        <p:blipFill>
          <a:blip r:embed="rId2" cstate="print"/>
          <a:srcRect/>
          <a:stretch>
            <a:fillRect/>
          </a:stretch>
        </p:blipFill>
        <p:spPr bwMode="auto">
          <a:xfrm>
            <a:off x="2286000" y="3810000"/>
            <a:ext cx="4167190" cy="1143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Table  of  Contents </a:t>
            </a:r>
            <a:endParaRPr lang="en-US" sz="2800" dirty="0"/>
          </a:p>
        </p:txBody>
      </p:sp>
      <p:sp>
        <p:nvSpPr>
          <p:cNvPr id="6" name="Content Placeholder 5"/>
          <p:cNvSpPr>
            <a:spLocks noGrp="1"/>
          </p:cNvSpPr>
          <p:nvPr>
            <p:ph idx="1"/>
          </p:nvPr>
        </p:nvSpPr>
        <p:spPr>
          <a:xfrm>
            <a:off x="3019377" y="1447801"/>
            <a:ext cx="5920641" cy="4854218"/>
          </a:xfrm>
        </p:spPr>
        <p:txBody>
          <a:bodyPr>
            <a:normAutofit fontScale="92500" lnSpcReduction="20000"/>
          </a:bodyPr>
          <a:lstStyle/>
          <a:p>
            <a:pPr>
              <a:buNone/>
            </a:pPr>
            <a:r>
              <a:rPr lang="en-US" sz="2800" u="sng" dirty="0" smtClean="0"/>
              <a:t>Topics</a:t>
            </a:r>
            <a:r>
              <a:rPr lang="en-US" sz="2800" dirty="0" smtClean="0"/>
              <a:t>:</a:t>
            </a:r>
          </a:p>
          <a:p>
            <a:pPr>
              <a:lnSpc>
                <a:spcPct val="200000"/>
              </a:lnSpc>
            </a:pPr>
            <a:r>
              <a:rPr lang="en-US" sz="2400" dirty="0" smtClean="0">
                <a:hlinkClick r:id="rId2" action="ppaction://hlinksldjump"/>
              </a:rPr>
              <a:t>Atomic Theory </a:t>
            </a:r>
          </a:p>
          <a:p>
            <a:pPr>
              <a:lnSpc>
                <a:spcPct val="200000"/>
              </a:lnSpc>
            </a:pPr>
            <a:r>
              <a:rPr lang="en-US" sz="2400" dirty="0" smtClean="0">
                <a:hlinkClick r:id="rId3" action="ppaction://hlinksldjump"/>
              </a:rPr>
              <a:t>Atomic Structure</a:t>
            </a:r>
            <a:endParaRPr lang="en-US" sz="2400" dirty="0" smtClean="0"/>
          </a:p>
          <a:p>
            <a:pPr>
              <a:lnSpc>
                <a:spcPct val="200000"/>
              </a:lnSpc>
            </a:pPr>
            <a:r>
              <a:rPr lang="en-US" sz="2400" dirty="0" smtClean="0">
                <a:hlinkClick r:id="rId4" action="ppaction://hlinksldjump"/>
              </a:rPr>
              <a:t>Isotopes and Average Atomic mass</a:t>
            </a:r>
            <a:endParaRPr lang="en-US" sz="2400" dirty="0" smtClean="0"/>
          </a:p>
          <a:p>
            <a:pPr>
              <a:lnSpc>
                <a:spcPct val="200000"/>
              </a:lnSpc>
            </a:pPr>
            <a:r>
              <a:rPr lang="en-US" sz="2400" dirty="0" smtClean="0">
                <a:hlinkClick r:id="rId5" action="ppaction://hlinksldjump"/>
              </a:rPr>
              <a:t>Energy and the Electromagnetic Spectrum</a:t>
            </a:r>
            <a:endParaRPr lang="en-US" sz="2400" dirty="0" smtClean="0"/>
          </a:p>
          <a:p>
            <a:pPr>
              <a:lnSpc>
                <a:spcPct val="200000"/>
              </a:lnSpc>
            </a:pPr>
            <a:r>
              <a:rPr lang="en-US" sz="2400" dirty="0" smtClean="0">
                <a:hlinkClick r:id="" action="ppaction://noaction"/>
              </a:rPr>
              <a:t>Calculating energy, wavelength and frequency</a:t>
            </a:r>
            <a:endParaRPr lang="en-US" sz="2400" dirty="0" smtClean="0"/>
          </a:p>
          <a:p>
            <a:pPr>
              <a:lnSpc>
                <a:spcPct val="200000"/>
              </a:lnSpc>
            </a:pPr>
            <a:r>
              <a:rPr lang="en-US" sz="2400" dirty="0" smtClean="0">
                <a:hlinkClick r:id="rId6" action="ppaction://hlinksldjump"/>
              </a:rPr>
              <a:t>Valence Electrons and Electron Configuration</a:t>
            </a:r>
            <a:endParaRPr lang="en-US" sz="2400" dirty="0" smtClean="0"/>
          </a:p>
          <a:p>
            <a:pPr>
              <a:lnSpc>
                <a:spcPct val="200000"/>
              </a:lnSpc>
            </a:pPr>
            <a:r>
              <a:rPr lang="en-US" sz="2400" dirty="0" smtClean="0">
                <a:hlinkClick r:id="rId7" action="ppaction://hlinksldjump"/>
              </a:rPr>
              <a:t>Lewis Electron Dot Structures</a:t>
            </a:r>
            <a:endParaRPr lang="en-US" sz="2400" dirty="0" smtClean="0"/>
          </a:p>
          <a:p>
            <a:endParaRPr lang="en-US" sz="2400" dirty="0" smtClean="0"/>
          </a:p>
          <a:p>
            <a:endParaRPr lang="en-US" sz="2400" dirty="0" smtClean="0"/>
          </a:p>
          <a:p>
            <a:endParaRPr lang="en-US" sz="2400" dirty="0"/>
          </a:p>
        </p:txBody>
      </p:sp>
      <p:sp>
        <p:nvSpPr>
          <p:cNvPr id="7" name="Text Placeholder 6"/>
          <p:cNvSpPr>
            <a:spLocks noGrp="1"/>
          </p:cNvSpPr>
          <p:nvPr>
            <p:ph type="body" sz="half" idx="2"/>
          </p:nvPr>
        </p:nvSpPr>
        <p:spPr>
          <a:xfrm>
            <a:off x="167838" y="1447800"/>
            <a:ext cx="2468880" cy="4854218"/>
          </a:xfrm>
        </p:spPr>
        <p:txBody>
          <a:bodyPr>
            <a:normAutofit/>
          </a:bodyPr>
          <a:lstStyle/>
          <a:p>
            <a:pPr algn="ctr"/>
            <a:r>
              <a:rPr lang="en-US" sz="2000" dirty="0" smtClean="0"/>
              <a:t>Slide #</a:t>
            </a:r>
          </a:p>
          <a:p>
            <a:pPr algn="ctr"/>
            <a:endParaRPr lang="en-US" sz="2000" dirty="0" smtClean="0"/>
          </a:p>
          <a:p>
            <a:pPr algn="ctr"/>
            <a:r>
              <a:rPr lang="en-US" sz="2000" dirty="0" smtClean="0"/>
              <a:t>3 – 14</a:t>
            </a:r>
          </a:p>
          <a:p>
            <a:pPr algn="ctr"/>
            <a:endParaRPr lang="en-US" sz="2000" dirty="0" smtClean="0"/>
          </a:p>
          <a:p>
            <a:pPr algn="ctr"/>
            <a:r>
              <a:rPr lang="en-US" sz="2000" dirty="0" smtClean="0"/>
              <a:t>15 – 22</a:t>
            </a:r>
          </a:p>
          <a:p>
            <a:pPr algn="ctr"/>
            <a:endParaRPr lang="en-US" sz="2000" dirty="0" smtClean="0"/>
          </a:p>
          <a:p>
            <a:pPr algn="ctr"/>
            <a:r>
              <a:rPr lang="en-US" sz="2000" dirty="0" smtClean="0"/>
              <a:t>23 – 30</a:t>
            </a:r>
          </a:p>
          <a:p>
            <a:pPr algn="ctr"/>
            <a:endParaRPr lang="en-US" sz="2000" dirty="0" smtClean="0"/>
          </a:p>
          <a:p>
            <a:pPr algn="ctr"/>
            <a:r>
              <a:rPr lang="en-US" sz="2000" dirty="0" smtClean="0"/>
              <a:t>31 – 41</a:t>
            </a:r>
          </a:p>
          <a:p>
            <a:pPr algn="ctr"/>
            <a:endParaRPr lang="en-US" sz="2000" dirty="0" smtClean="0"/>
          </a:p>
          <a:p>
            <a:pPr algn="ctr"/>
            <a:r>
              <a:rPr lang="en-US" sz="2000" dirty="0" smtClean="0"/>
              <a:t>41 – 52</a:t>
            </a:r>
          </a:p>
          <a:p>
            <a:pPr algn="ctr"/>
            <a:endParaRPr lang="en-US" sz="2000" dirty="0" smtClean="0"/>
          </a:p>
          <a:p>
            <a:pPr algn="ctr"/>
            <a:r>
              <a:rPr lang="en-US" sz="2000" dirty="0" smtClean="0"/>
              <a:t> 53 – 70</a:t>
            </a:r>
          </a:p>
          <a:p>
            <a:pPr algn="ctr"/>
            <a:endParaRPr lang="en-US" sz="2000" dirty="0" smtClean="0"/>
          </a:p>
          <a:p>
            <a:pPr algn="ctr"/>
            <a:r>
              <a:rPr lang="en-US" sz="2000" dirty="0" smtClean="0"/>
              <a:t>71 – 75</a:t>
            </a:r>
          </a:p>
          <a:p>
            <a:pPr algn="ctr"/>
            <a:endParaRPr lang="en-US" sz="2000"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Particles in an Atom</a:t>
            </a:r>
            <a:endParaRPr lang="en-US" dirty="0"/>
          </a:p>
        </p:txBody>
      </p:sp>
      <p:pic>
        <p:nvPicPr>
          <p:cNvPr id="5" name="Picture 9"/>
          <p:cNvPicPr>
            <a:picLocks noGrp="1" noChangeAspect="1" noChangeArrowheads="1"/>
          </p:cNvPicPr>
          <p:nvPr>
            <p:ph idx="1"/>
          </p:nvPr>
        </p:nvPicPr>
        <p:blipFill>
          <a:blip r:embed="rId2" cstate="print"/>
          <a:stretch>
            <a:fillRect/>
          </a:stretch>
        </p:blipFill>
        <p:spPr bwMode="auto">
          <a:xfrm>
            <a:off x="995223" y="1524001"/>
            <a:ext cx="6882967" cy="495766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925B99F-367B-4558-B086-6DB1E38DE999}" type="slidenum">
              <a:rPr lang="en-US" smtClean="0"/>
              <a:pPr/>
              <a:t>20</a:t>
            </a:fld>
            <a:endParaRPr lang="en-US"/>
          </a:p>
        </p:txBody>
      </p:sp>
      <p:sp>
        <p:nvSpPr>
          <p:cNvPr id="9" name="Text Box 3"/>
          <p:cNvSpPr txBox="1">
            <a:spLocks noChangeArrowheads="1"/>
          </p:cNvSpPr>
          <p:nvPr/>
        </p:nvSpPr>
        <p:spPr bwMode="auto">
          <a:xfrm>
            <a:off x="4191000" y="4114800"/>
            <a:ext cx="3048000" cy="2057400"/>
          </a:xfrm>
          <a:prstGeom prst="rect">
            <a:avLst/>
          </a:prstGeom>
          <a:solidFill>
            <a:srgbClr val="FFFFFF"/>
          </a:solidFill>
          <a:ln w="19050">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mbria" pitchFamily="18" charset="0"/>
                <a:cs typeface="Arial" pitchFamily="34" charset="0"/>
              </a:rPr>
              <a:t>Atomic Number = 3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mbria" pitchFamily="18" charset="0"/>
                <a:cs typeface="Arial" pitchFamily="34" charset="0"/>
              </a:rPr>
              <a:t>Atomic Mass = 6.941 </a:t>
            </a:r>
            <a:r>
              <a:rPr kumimoji="0" lang="en-US" sz="1400" b="0" i="0" u="none" strike="noStrike" cap="none" normalizeH="0" baseline="0" dirty="0" smtClean="0">
                <a:ln>
                  <a:noFill/>
                </a:ln>
                <a:solidFill>
                  <a:schemeClr val="bg1"/>
                </a:solidFill>
                <a:effectLst/>
                <a:latin typeface="Cambria" pitchFamily="18" charset="0"/>
                <a:cs typeface="Arial" pitchFamily="34" charset="0"/>
              </a:rPr>
              <a:t>≈</a:t>
            </a:r>
            <a:r>
              <a:rPr kumimoji="0" lang="en-US" sz="1400" b="1" i="0" u="none" strike="noStrike" cap="none" normalizeH="0" baseline="0" dirty="0" smtClean="0">
                <a:ln>
                  <a:noFill/>
                </a:ln>
                <a:solidFill>
                  <a:schemeClr val="bg1"/>
                </a:solidFill>
                <a:effectLst/>
                <a:latin typeface="Cambria" pitchFamily="18" charset="0"/>
                <a:cs typeface="Arial" pitchFamily="34" charset="0"/>
              </a:rPr>
              <a:t> 7 = Mass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smtClean="0">
              <a:ln>
                <a:noFill/>
              </a:ln>
              <a:solidFill>
                <a:schemeClr val="bg1"/>
              </a:solidFill>
              <a:effectLst/>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i="0" u="none" strike="noStrike" cap="none" normalizeH="0" baseline="0" dirty="0" smtClean="0">
                <a:ln>
                  <a:noFill/>
                </a:ln>
                <a:solidFill>
                  <a:schemeClr val="bg1"/>
                </a:solidFill>
                <a:effectLst/>
                <a:latin typeface="Cambria" pitchFamily="18" charset="0"/>
                <a:cs typeface="Arial" pitchFamily="34" charset="0"/>
              </a:rPr>
              <a:t># of protons = 3</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i="0" u="none" strike="noStrike" cap="none" normalizeH="0" baseline="0" dirty="0" smtClean="0">
                <a:ln>
                  <a:noFill/>
                </a:ln>
                <a:solidFill>
                  <a:schemeClr val="bg1"/>
                </a:solidFill>
                <a:effectLst/>
                <a:latin typeface="Cambria" pitchFamily="18" charset="0"/>
                <a:cs typeface="Arial" pitchFamily="34" charset="0"/>
              </a:rPr>
              <a:t># of electrons = 3</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i="0" u="none" strike="noStrike" cap="none" normalizeH="0" baseline="0" dirty="0" smtClean="0">
                <a:ln>
                  <a:noFill/>
                </a:ln>
                <a:solidFill>
                  <a:schemeClr val="bg1"/>
                </a:solidFill>
                <a:effectLst/>
                <a:latin typeface="Cambria" pitchFamily="18" charset="0"/>
                <a:cs typeface="Arial" pitchFamily="34" charset="0"/>
              </a:rPr>
              <a:t>            # of neutrons = 7 </a:t>
            </a:r>
            <a:r>
              <a:rPr kumimoji="0" lang="en-US" sz="1600" i="0" u="none" strike="noStrike" cap="none" normalizeH="0" baseline="0" dirty="0" smtClean="0">
                <a:ln>
                  <a:noFill/>
                </a:ln>
                <a:solidFill>
                  <a:schemeClr val="tx1"/>
                </a:solidFill>
                <a:effectLst/>
                <a:latin typeface="Cambria" pitchFamily="18" charset="0"/>
                <a:cs typeface="Arial" pitchFamily="34" charset="0"/>
              </a:rPr>
              <a:t>3 = 4</a:t>
            </a:r>
            <a:endParaRPr kumimoji="0" lang="en-US"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3400" y="2590800"/>
          <a:ext cx="8153400" cy="3920652"/>
        </p:xfrm>
        <a:graphic>
          <a:graphicData uri="http://schemas.openxmlformats.org/drawingml/2006/table">
            <a:tbl>
              <a:tblPr firstRow="1" bandRow="1">
                <a:tableStyleId>{5C22544A-7EE6-4342-B048-85BDC9FD1C3A}</a:tableStyleId>
              </a:tblPr>
              <a:tblGrid>
                <a:gridCol w="2038350"/>
                <a:gridCol w="2038350"/>
                <a:gridCol w="2038350"/>
                <a:gridCol w="2038350"/>
              </a:tblGrid>
              <a:tr h="910430">
                <a:tc>
                  <a:txBody>
                    <a:bodyPr/>
                    <a:lstStyle/>
                    <a:p>
                      <a:r>
                        <a:rPr lang="en-US" sz="2800" dirty="0" smtClean="0"/>
                        <a:t>ELEMENT</a:t>
                      </a:r>
                      <a:endParaRPr lang="en-US" sz="2800" dirty="0"/>
                    </a:p>
                  </a:txBody>
                  <a:tcPr/>
                </a:tc>
                <a:tc>
                  <a:txBody>
                    <a:bodyPr/>
                    <a:lstStyle/>
                    <a:p>
                      <a:r>
                        <a:rPr lang="en-US" sz="2800" dirty="0" smtClean="0"/>
                        <a:t># of protons</a:t>
                      </a:r>
                      <a:endParaRPr lang="en-US" sz="2800" dirty="0"/>
                    </a:p>
                  </a:txBody>
                  <a:tcPr/>
                </a:tc>
                <a:tc>
                  <a:txBody>
                    <a:bodyPr/>
                    <a:lstStyle/>
                    <a:p>
                      <a:r>
                        <a:rPr lang="en-US" sz="2800" dirty="0" smtClean="0"/>
                        <a:t># of electrons</a:t>
                      </a:r>
                      <a:endParaRPr lang="en-US" sz="2800" dirty="0"/>
                    </a:p>
                  </a:txBody>
                  <a:tcPr/>
                </a:tc>
                <a:tc>
                  <a:txBody>
                    <a:bodyPr/>
                    <a:lstStyle/>
                    <a:p>
                      <a:r>
                        <a:rPr lang="en-US" sz="2800" dirty="0" smtClean="0"/>
                        <a:t># of neutrons</a:t>
                      </a:r>
                      <a:endParaRPr lang="en-US" sz="2800" dirty="0"/>
                    </a:p>
                  </a:txBody>
                  <a:tcPr/>
                </a:tc>
              </a:tr>
              <a:tr h="743943">
                <a:tc>
                  <a:txBody>
                    <a:bodyPr/>
                    <a:lstStyle/>
                    <a:p>
                      <a:r>
                        <a:rPr lang="en-US" sz="3200" dirty="0" smtClean="0"/>
                        <a:t>Nitrogen</a:t>
                      </a:r>
                      <a:endParaRPr lang="en-US" sz="3200" dirty="0"/>
                    </a:p>
                  </a:txBody>
                  <a:tcPr/>
                </a:tc>
                <a:tc>
                  <a:txBody>
                    <a:bodyPr/>
                    <a:lstStyle/>
                    <a:p>
                      <a:endParaRPr lang="en-US"/>
                    </a:p>
                  </a:txBody>
                  <a:tcPr/>
                </a:tc>
                <a:tc>
                  <a:txBody>
                    <a:bodyPr/>
                    <a:lstStyle/>
                    <a:p>
                      <a:endParaRPr lang="en-US"/>
                    </a:p>
                  </a:txBody>
                  <a:tcPr/>
                </a:tc>
                <a:tc>
                  <a:txBody>
                    <a:bodyPr/>
                    <a:lstStyle/>
                    <a:p>
                      <a:endParaRPr lang="en-US"/>
                    </a:p>
                  </a:txBody>
                  <a:tcPr/>
                </a:tc>
              </a:tr>
              <a:tr h="743943">
                <a:tc>
                  <a:txBody>
                    <a:bodyPr/>
                    <a:lstStyle/>
                    <a:p>
                      <a:r>
                        <a:rPr lang="en-US" sz="3200" dirty="0" smtClean="0"/>
                        <a:t>Calcium</a:t>
                      </a:r>
                      <a:endParaRPr lang="en-US" sz="3200" dirty="0"/>
                    </a:p>
                  </a:txBody>
                  <a:tcPr/>
                </a:tc>
                <a:tc>
                  <a:txBody>
                    <a:bodyPr/>
                    <a:lstStyle/>
                    <a:p>
                      <a:endParaRPr lang="en-US"/>
                    </a:p>
                  </a:txBody>
                  <a:tcPr/>
                </a:tc>
                <a:tc>
                  <a:txBody>
                    <a:bodyPr/>
                    <a:lstStyle/>
                    <a:p>
                      <a:endParaRPr lang="en-US"/>
                    </a:p>
                  </a:txBody>
                  <a:tcPr/>
                </a:tc>
                <a:tc>
                  <a:txBody>
                    <a:bodyPr/>
                    <a:lstStyle/>
                    <a:p>
                      <a:endParaRPr lang="en-US" dirty="0"/>
                    </a:p>
                  </a:txBody>
                  <a:tcPr/>
                </a:tc>
              </a:tr>
              <a:tr h="743943">
                <a:tc>
                  <a:txBody>
                    <a:bodyPr/>
                    <a:lstStyle/>
                    <a:p>
                      <a:r>
                        <a:rPr lang="en-US" sz="3200" dirty="0" smtClean="0"/>
                        <a:t>Chlorine</a:t>
                      </a:r>
                      <a:endParaRPr lang="en-US" sz="3200" dirty="0"/>
                    </a:p>
                  </a:txBody>
                  <a:tcPr/>
                </a:tc>
                <a:tc>
                  <a:txBody>
                    <a:bodyPr/>
                    <a:lstStyle/>
                    <a:p>
                      <a:endParaRPr lang="en-US"/>
                    </a:p>
                  </a:txBody>
                  <a:tcPr/>
                </a:tc>
                <a:tc>
                  <a:txBody>
                    <a:bodyPr/>
                    <a:lstStyle/>
                    <a:p>
                      <a:endParaRPr lang="en-US"/>
                    </a:p>
                  </a:txBody>
                  <a:tcPr/>
                </a:tc>
                <a:tc>
                  <a:txBody>
                    <a:bodyPr/>
                    <a:lstStyle/>
                    <a:p>
                      <a:endParaRPr lang="en-US"/>
                    </a:p>
                  </a:txBody>
                  <a:tcPr/>
                </a:tc>
              </a:tr>
              <a:tr h="743943">
                <a:tc>
                  <a:txBody>
                    <a:bodyPr/>
                    <a:lstStyle/>
                    <a:p>
                      <a:r>
                        <a:rPr lang="en-US" sz="3200" dirty="0" smtClean="0"/>
                        <a:t>Lithium</a:t>
                      </a:r>
                      <a:endParaRPr lang="en-US" sz="3200"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F925B99F-367B-4558-B086-6DB1E38DE999}" type="slidenum">
              <a:rPr lang="en-US" smtClean="0"/>
              <a:pPr/>
              <a:t>21</a:t>
            </a:fld>
            <a:endParaRPr lang="en-US"/>
          </a:p>
        </p:txBody>
      </p:sp>
      <p:pic>
        <p:nvPicPr>
          <p:cNvPr id="27650" name="Picture 2" descr="https://encrypted-tbn1.gstatic.com/images?q=tbn:ANd9GcQqo2u0iMglUGA35GO1bUmB0DU3ipGGt8xRcU-gfPbCx1v_cRA"/>
          <p:cNvPicPr>
            <a:picLocks noChangeAspect="1" noChangeArrowheads="1"/>
          </p:cNvPicPr>
          <p:nvPr/>
        </p:nvPicPr>
        <p:blipFill>
          <a:blip r:embed="rId2" cstate="print"/>
          <a:srcRect/>
          <a:stretch>
            <a:fillRect/>
          </a:stretch>
        </p:blipFill>
        <p:spPr bwMode="auto">
          <a:xfrm>
            <a:off x="7315200" y="228600"/>
            <a:ext cx="1371600" cy="2362200"/>
          </a:xfrm>
          <a:prstGeom prst="rect">
            <a:avLst/>
          </a:prstGeom>
          <a:noFill/>
        </p:spPr>
      </p:pic>
      <p:pic>
        <p:nvPicPr>
          <p:cNvPr id="27652" name="Picture 4" descr="https://encrypted-tbn0.gstatic.com/images?q=tbn:ANd9GcRPxDnJnguWZmOTc-XOv2Fk4gDl5Wq6yzj3HqoN2ke_7gUdPp3k"/>
          <p:cNvPicPr>
            <a:picLocks noChangeAspect="1" noChangeArrowheads="1"/>
          </p:cNvPicPr>
          <p:nvPr/>
        </p:nvPicPr>
        <p:blipFill>
          <a:blip r:embed="rId3" cstate="print"/>
          <a:srcRect/>
          <a:stretch>
            <a:fillRect/>
          </a:stretch>
        </p:blipFill>
        <p:spPr bwMode="auto">
          <a:xfrm>
            <a:off x="2895600" y="228600"/>
            <a:ext cx="2628900" cy="2362200"/>
          </a:xfrm>
          <a:prstGeom prst="rect">
            <a:avLst/>
          </a:prstGeom>
          <a:noFill/>
        </p:spPr>
      </p:pic>
      <p:pic>
        <p:nvPicPr>
          <p:cNvPr id="27654" name="Picture 6" descr="https://encrypted-tbn3.gstatic.com/images?q=tbn:ANd9GcQrFVdVTEY-SyvD4IqlbYVD2QX8LVpUN5BdW0SDCtMhHhFIw9n6Vg"/>
          <p:cNvPicPr>
            <a:picLocks noChangeAspect="1" noChangeArrowheads="1"/>
          </p:cNvPicPr>
          <p:nvPr/>
        </p:nvPicPr>
        <p:blipFill>
          <a:blip r:embed="rId4" cstate="print"/>
          <a:srcRect/>
          <a:stretch>
            <a:fillRect/>
          </a:stretch>
        </p:blipFill>
        <p:spPr bwMode="auto">
          <a:xfrm>
            <a:off x="5562600" y="152400"/>
            <a:ext cx="1800225" cy="2438399"/>
          </a:xfrm>
          <a:prstGeom prst="rect">
            <a:avLst/>
          </a:prstGeom>
          <a:noFill/>
        </p:spPr>
      </p:pic>
      <p:pic>
        <p:nvPicPr>
          <p:cNvPr id="27656" name="Picture 8" descr="https://encrypted-tbn0.gstatic.com/images?q=tbn:ANd9GcTYLa0nuDswe46lfB7uOPOASEcLfwgri5lB_TrLeZbaHO9v4lLV"/>
          <p:cNvPicPr>
            <a:picLocks noChangeAspect="1" noChangeArrowheads="1"/>
          </p:cNvPicPr>
          <p:nvPr/>
        </p:nvPicPr>
        <p:blipFill>
          <a:blip r:embed="rId5" cstate="print"/>
          <a:srcRect/>
          <a:stretch>
            <a:fillRect/>
          </a:stretch>
        </p:blipFill>
        <p:spPr bwMode="auto">
          <a:xfrm>
            <a:off x="1143000" y="215295"/>
            <a:ext cx="1647825" cy="232788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at this Slide</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22</a:t>
            </a:fld>
            <a:endParaRPr lang="en-US">
              <a:solidFill>
                <a:prstClr val="black">
                  <a:tint val="95000"/>
                </a:prstClr>
              </a:solidFill>
            </a:endParaRPr>
          </a:p>
        </p:txBody>
      </p:sp>
      <p:pic>
        <p:nvPicPr>
          <p:cNvPr id="141314" name="Picture 2" descr="C:\Users\cpasilla\AppData\Local\Microsoft\Windows\Temporary Internet Files\Content.IE5\SWCH5JUC\MC900434720[1].png"/>
          <p:cNvPicPr>
            <a:picLocks noGrp="1" noChangeAspect="1" noChangeArrowheads="1"/>
          </p:cNvPicPr>
          <p:nvPr>
            <p:ph idx="1"/>
          </p:nvPr>
        </p:nvPicPr>
        <p:blipFill>
          <a:blip r:embed="rId2" cstate="print"/>
          <a:srcRect/>
          <a:stretch>
            <a:fillRect/>
          </a:stretch>
        </p:blipFill>
        <p:spPr bwMode="auto">
          <a:xfrm>
            <a:off x="3429143" y="2766362"/>
            <a:ext cx="2285714" cy="228571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905000"/>
            <a:ext cx="7772400" cy="1362456"/>
          </a:xfrm>
        </p:spPr>
        <p:txBody>
          <a:bodyPr/>
          <a:lstStyle/>
          <a:p>
            <a:r>
              <a:rPr lang="en-US" dirty="0" smtClean="0"/>
              <a:t>Isotopes and Average Atomic Mass</a:t>
            </a:r>
            <a:endParaRPr lang="en-US" dirty="0"/>
          </a:p>
        </p:txBody>
      </p:sp>
      <p:sp>
        <p:nvSpPr>
          <p:cNvPr id="6" name="Text Placeholder 5"/>
          <p:cNvSpPr>
            <a:spLocks noGrp="1"/>
          </p:cNvSpPr>
          <p:nvPr>
            <p:ph type="body" idx="1"/>
          </p:nvPr>
        </p:nvSpPr>
        <p:spPr>
          <a:xfrm>
            <a:off x="533400" y="3733800"/>
            <a:ext cx="7772400" cy="1509712"/>
          </a:xfrm>
        </p:spPr>
        <p:txBody>
          <a:bodyPr>
            <a:normAutofit/>
          </a:bodyPr>
          <a:lstStyle/>
          <a:p>
            <a:r>
              <a:rPr lang="en-US" sz="2000" dirty="0" smtClean="0"/>
              <a:t>C.6.D	use isotopic composition to calculate average atomic mass 	of an element.</a:t>
            </a:r>
            <a:endParaRPr lang="en-US" sz="2000"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23</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Isotopes</a:t>
            </a:r>
            <a:endParaRPr lang="en-US" dirty="0"/>
          </a:p>
        </p:txBody>
      </p:sp>
      <p:sp>
        <p:nvSpPr>
          <p:cNvPr id="3" name="Content Placeholder 2"/>
          <p:cNvSpPr>
            <a:spLocks noGrp="1"/>
          </p:cNvSpPr>
          <p:nvPr>
            <p:ph idx="1"/>
          </p:nvPr>
        </p:nvSpPr>
        <p:spPr/>
        <p:txBody>
          <a:bodyPr/>
          <a:lstStyle/>
          <a:p>
            <a:r>
              <a:rPr lang="en-US" dirty="0" smtClean="0"/>
              <a:t>Isotopes are atoms of the same element with different masses.</a:t>
            </a:r>
          </a:p>
          <a:p>
            <a:pPr lvl="1"/>
            <a:r>
              <a:rPr lang="en-US" dirty="0" smtClean="0"/>
              <a:t>Changing the number of neutrons and the mass number  gives you different isotopes of the same type of atom.</a:t>
            </a:r>
          </a:p>
          <a:p>
            <a:pPr lvl="2"/>
            <a:r>
              <a:rPr lang="en-US" dirty="0" smtClean="0"/>
              <a:t>Such as those of Carbon:</a:t>
            </a:r>
          </a:p>
          <a:p>
            <a:pPr lvl="3">
              <a:lnSpc>
                <a:spcPct val="150000"/>
              </a:lnSpc>
            </a:pPr>
            <a:r>
              <a:rPr lang="en-US" dirty="0" smtClean="0">
                <a:solidFill>
                  <a:schemeClr val="bg1"/>
                </a:solidFill>
              </a:rPr>
              <a:t>K</a:t>
            </a:r>
          </a:p>
          <a:p>
            <a:pPr lvl="3">
              <a:lnSpc>
                <a:spcPct val="150000"/>
              </a:lnSpc>
            </a:pPr>
            <a:r>
              <a:rPr lang="en-US" dirty="0" smtClean="0">
                <a:solidFill>
                  <a:schemeClr val="bg1"/>
                </a:solidFill>
              </a:rPr>
              <a:t>J	k</a:t>
            </a:r>
          </a:p>
          <a:p>
            <a:pPr lvl="3">
              <a:lnSpc>
                <a:spcPct val="150000"/>
              </a:lnSpc>
            </a:pPr>
            <a:r>
              <a:rPr lang="en-US" dirty="0" smtClean="0">
                <a:solidFill>
                  <a:schemeClr val="bg1"/>
                </a:solidFill>
              </a:rPr>
              <a:t>k</a:t>
            </a:r>
          </a:p>
          <a:p>
            <a:pPr lvl="2"/>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24</a:t>
            </a:fld>
            <a:endParaRPr lang="en-US">
              <a:solidFill>
                <a:prstClr val="black">
                  <a:tint val="95000"/>
                </a:prstClr>
              </a:solidFill>
            </a:endParaRPr>
          </a:p>
        </p:txBody>
      </p:sp>
      <p:pic>
        <p:nvPicPr>
          <p:cNvPr id="5" name="Picture 2"/>
          <p:cNvPicPr>
            <a:picLocks noChangeAspect="1" noChangeArrowheads="1"/>
          </p:cNvPicPr>
          <p:nvPr/>
        </p:nvPicPr>
        <p:blipFill>
          <a:blip r:embed="rId2" cstate="print"/>
          <a:srcRect/>
          <a:stretch>
            <a:fillRect/>
          </a:stretch>
        </p:blipFill>
        <p:spPr bwMode="auto">
          <a:xfrm>
            <a:off x="4572000" y="3733800"/>
            <a:ext cx="3276600" cy="2527829"/>
          </a:xfrm>
          <a:prstGeom prst="rect">
            <a:avLst/>
          </a:prstGeom>
          <a:noFill/>
          <a:ln w="9525">
            <a:noFill/>
            <a:miter lim="800000"/>
            <a:headEnd/>
            <a:tailEnd/>
          </a:ln>
        </p:spPr>
      </p:pic>
      <p:pic>
        <p:nvPicPr>
          <p:cNvPr id="132098" name="Picture 2"/>
          <p:cNvPicPr>
            <a:picLocks noChangeAspect="1" noChangeArrowheads="1"/>
          </p:cNvPicPr>
          <p:nvPr/>
        </p:nvPicPr>
        <p:blipFill>
          <a:blip r:embed="rId3" cstate="print"/>
          <a:srcRect/>
          <a:stretch>
            <a:fillRect/>
          </a:stretch>
        </p:blipFill>
        <p:spPr bwMode="auto">
          <a:xfrm>
            <a:off x="-1905000" y="4495800"/>
            <a:ext cx="7739772"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Isotopes </a:t>
            </a:r>
            <a:endParaRPr lang="en-US" dirty="0"/>
          </a:p>
        </p:txBody>
      </p:sp>
      <p:sp>
        <p:nvSpPr>
          <p:cNvPr id="3" name="Content Placeholder 2"/>
          <p:cNvSpPr>
            <a:spLocks noGrp="1"/>
          </p:cNvSpPr>
          <p:nvPr>
            <p:ph idx="1"/>
          </p:nvPr>
        </p:nvSpPr>
        <p:spPr/>
        <p:txBody>
          <a:bodyPr/>
          <a:lstStyle/>
          <a:p>
            <a:r>
              <a:rPr lang="it-IT" dirty="0" smtClean="0"/>
              <a:t>Calculate the protons, neutrons, and electrons in these isotopes of chlorine.</a:t>
            </a:r>
          </a:p>
          <a:p>
            <a:pPr>
              <a:buNone/>
            </a:pPr>
            <a:r>
              <a:rPr lang="it-IT" dirty="0" smtClean="0"/>
              <a:t>		      		</a:t>
            </a:r>
            <a:r>
              <a:rPr lang="it-IT" u="sng" dirty="0" smtClean="0"/>
              <a:t>chlorine - 35               chlorine - 37</a:t>
            </a:r>
          </a:p>
          <a:p>
            <a:pPr lvl="1">
              <a:lnSpc>
                <a:spcPct val="150000"/>
              </a:lnSpc>
            </a:pPr>
            <a:r>
              <a:rPr lang="en-US" dirty="0" smtClean="0"/>
              <a:t>Protons</a:t>
            </a:r>
          </a:p>
          <a:p>
            <a:pPr lvl="1">
              <a:lnSpc>
                <a:spcPct val="150000"/>
              </a:lnSpc>
            </a:pPr>
            <a:r>
              <a:rPr lang="en-US" dirty="0" smtClean="0"/>
              <a:t>Electrons</a:t>
            </a:r>
          </a:p>
          <a:p>
            <a:pPr lvl="1">
              <a:lnSpc>
                <a:spcPct val="150000"/>
              </a:lnSpc>
            </a:pPr>
            <a:r>
              <a:rPr lang="en-US" dirty="0" smtClean="0"/>
              <a:t>Neutrons</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25</a:t>
            </a:fld>
            <a:endParaRPr lang="en-US">
              <a:solidFill>
                <a:prstClr val="black">
                  <a:tint val="95000"/>
                </a:prst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Atomic Mass</a:t>
            </a:r>
            <a:endParaRPr lang="en-US" dirty="0"/>
          </a:p>
        </p:txBody>
      </p:sp>
      <p:sp>
        <p:nvSpPr>
          <p:cNvPr id="3" name="Content Placeholder 2"/>
          <p:cNvSpPr>
            <a:spLocks noGrp="1"/>
          </p:cNvSpPr>
          <p:nvPr>
            <p:ph idx="1"/>
          </p:nvPr>
        </p:nvSpPr>
        <p:spPr>
          <a:xfrm>
            <a:off x="457200" y="1935480"/>
            <a:ext cx="8534400" cy="4389120"/>
          </a:xfrm>
        </p:spPr>
        <p:txBody>
          <a:bodyPr/>
          <a:lstStyle/>
          <a:p>
            <a:r>
              <a:rPr lang="en-US" sz="2400" dirty="0" smtClean="0"/>
              <a:t>Average atomic mass is based on all the isotopes of an element and their abundance %.</a:t>
            </a:r>
          </a:p>
          <a:p>
            <a:pPr lvl="1"/>
            <a:r>
              <a:rPr lang="en-US" sz="2000" dirty="0" smtClean="0"/>
              <a:t>Atomic mass is not a whole number … mass number is a whole number</a:t>
            </a:r>
          </a:p>
          <a:p>
            <a:pPr lvl="1"/>
            <a:r>
              <a:rPr lang="en-US" sz="2000" dirty="0" smtClean="0"/>
              <a:t>Weighted average =mass isotope 1 x (%) + mass isotope 2 x (%) + …				</a:t>
            </a:r>
            <a:r>
              <a:rPr lang="en-US" sz="2400" dirty="0" smtClean="0"/>
              <a:t>  	100 			100</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26</a:t>
            </a:fld>
            <a:endParaRPr lang="en-US">
              <a:solidFill>
                <a:prstClr val="black">
                  <a:tint val="95000"/>
                </a:prstClr>
              </a:solidFill>
            </a:endParaRPr>
          </a:p>
        </p:txBody>
      </p:sp>
      <p:cxnSp>
        <p:nvCxnSpPr>
          <p:cNvPr id="6" name="Straight Connector 5"/>
          <p:cNvCxnSpPr/>
          <p:nvPr/>
        </p:nvCxnSpPr>
        <p:spPr>
          <a:xfrm>
            <a:off x="3429000" y="37338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19800" y="3733800"/>
            <a:ext cx="2209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2338" name="Picture 2" descr="C:\Users\cpasilla\AppData\Local\Microsoft\Windows\Temporary Internet Files\Content.IE5\T2Z3W3O0\MC900226624[1].wmf"/>
          <p:cNvPicPr>
            <a:picLocks noChangeAspect="1" noChangeArrowheads="1"/>
          </p:cNvPicPr>
          <p:nvPr/>
        </p:nvPicPr>
        <p:blipFill>
          <a:blip r:embed="rId2" cstate="print"/>
          <a:srcRect/>
          <a:stretch>
            <a:fillRect/>
          </a:stretch>
        </p:blipFill>
        <p:spPr bwMode="auto">
          <a:xfrm>
            <a:off x="1600199" y="4267200"/>
            <a:ext cx="2667381" cy="1905000"/>
          </a:xfrm>
          <a:prstGeom prst="rect">
            <a:avLst/>
          </a:prstGeom>
          <a:noFill/>
        </p:spPr>
      </p:pic>
      <p:pic>
        <p:nvPicPr>
          <p:cNvPr id="142339" name="Picture 3" descr="C:\Users\cpasilla\AppData\Local\Microsoft\Windows\Temporary Internet Files\Content.IE5\T2Z3W3O0\MC900320192[1].wmf"/>
          <p:cNvPicPr>
            <a:picLocks noChangeAspect="1" noChangeArrowheads="1"/>
          </p:cNvPicPr>
          <p:nvPr/>
        </p:nvPicPr>
        <p:blipFill>
          <a:blip r:embed="rId3" cstate="print"/>
          <a:srcRect/>
          <a:stretch>
            <a:fillRect/>
          </a:stretch>
        </p:blipFill>
        <p:spPr bwMode="auto">
          <a:xfrm>
            <a:off x="5638800" y="4572000"/>
            <a:ext cx="1828800" cy="161665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n-US" sz="3600" dirty="0" smtClean="0"/>
              <a:t>Calculating Average Atomic Mass</a:t>
            </a:r>
            <a:endParaRPr lang="en-US" sz="3600" dirty="0"/>
          </a:p>
        </p:txBody>
      </p:sp>
      <p:sp>
        <p:nvSpPr>
          <p:cNvPr id="3" name="Content Placeholder 2"/>
          <p:cNvSpPr>
            <a:spLocks noGrp="1"/>
          </p:cNvSpPr>
          <p:nvPr>
            <p:ph idx="1"/>
          </p:nvPr>
        </p:nvSpPr>
        <p:spPr/>
        <p:txBody>
          <a:bodyPr/>
          <a:lstStyle/>
          <a:p>
            <a:pPr>
              <a:lnSpc>
                <a:spcPct val="60000"/>
              </a:lnSpc>
            </a:pPr>
            <a:r>
              <a:rPr lang="en-US" sz="2000" b="1" u="sng" dirty="0" smtClean="0"/>
              <a:t>Isotopes  		Mass of Isotope    	Abundance</a:t>
            </a:r>
            <a:r>
              <a:rPr lang="en-US" sz="2000" b="1" dirty="0" smtClean="0"/>
              <a:t> 	</a:t>
            </a:r>
          </a:p>
          <a:p>
            <a:pPr>
              <a:lnSpc>
                <a:spcPct val="60000"/>
              </a:lnSpc>
              <a:buNone/>
            </a:pPr>
            <a:r>
              <a:rPr lang="en-US" sz="2000" b="1" baseline="30000" dirty="0" smtClean="0"/>
              <a:t>	</a:t>
            </a:r>
          </a:p>
          <a:p>
            <a:pPr>
              <a:lnSpc>
                <a:spcPct val="60000"/>
              </a:lnSpc>
              <a:buNone/>
            </a:pPr>
            <a:r>
              <a:rPr lang="en-US" sz="2000" b="1" baseline="30000" dirty="0" smtClean="0"/>
              <a:t>     		24</a:t>
            </a:r>
            <a:r>
              <a:rPr lang="en-US" sz="2000" b="1" dirty="0" smtClean="0"/>
              <a:t>Mg    	=	24.0 amu 			78.70%</a:t>
            </a:r>
          </a:p>
          <a:p>
            <a:pPr>
              <a:lnSpc>
                <a:spcPct val="60000"/>
              </a:lnSpc>
              <a:buNone/>
            </a:pPr>
            <a:endParaRPr lang="en-US" sz="2000" b="1" dirty="0" smtClean="0"/>
          </a:p>
          <a:p>
            <a:pPr>
              <a:lnSpc>
                <a:spcPct val="60000"/>
              </a:lnSpc>
              <a:buNone/>
            </a:pPr>
            <a:r>
              <a:rPr lang="en-US" sz="2000" b="1" dirty="0" smtClean="0"/>
              <a:t>		</a:t>
            </a:r>
            <a:r>
              <a:rPr lang="en-US" sz="2000" b="1" baseline="30000" dirty="0" smtClean="0"/>
              <a:t>25</a:t>
            </a:r>
            <a:r>
              <a:rPr lang="en-US" sz="2000" b="1" dirty="0" smtClean="0"/>
              <a:t>Mg  	=   	25.0 amu      	  		10.13%</a:t>
            </a:r>
          </a:p>
          <a:p>
            <a:pPr>
              <a:lnSpc>
                <a:spcPct val="60000"/>
              </a:lnSpc>
              <a:buNone/>
            </a:pPr>
            <a:endParaRPr lang="en-US" sz="2000" b="1" dirty="0" smtClean="0"/>
          </a:p>
          <a:p>
            <a:pPr>
              <a:lnSpc>
                <a:spcPct val="60000"/>
              </a:lnSpc>
              <a:buNone/>
            </a:pPr>
            <a:r>
              <a:rPr lang="en-US" sz="2000" b="1" dirty="0" smtClean="0"/>
              <a:t>   		</a:t>
            </a:r>
            <a:r>
              <a:rPr lang="en-US" sz="2000" b="1" baseline="30000" dirty="0" smtClean="0"/>
              <a:t>26</a:t>
            </a:r>
            <a:r>
              <a:rPr lang="en-US" sz="2000" b="1" dirty="0" smtClean="0"/>
              <a:t>Mg    	=     	26.0 amu		 	11.17%</a:t>
            </a:r>
          </a:p>
          <a:p>
            <a:pPr>
              <a:lnSpc>
                <a:spcPct val="60000"/>
              </a:lnSpc>
              <a:buNone/>
            </a:pPr>
            <a:endParaRPr lang="en-US" sz="2000" b="1" dirty="0" smtClean="0"/>
          </a:p>
          <a:p>
            <a:pPr>
              <a:lnSpc>
                <a:spcPct val="150000"/>
              </a:lnSpc>
            </a:pPr>
            <a:r>
              <a:rPr lang="en-US" sz="2000" b="1" dirty="0" smtClean="0"/>
              <a:t>In order to calculate average atomic mass, multiply each isotopes’ mass by the abundance (%/100).  Then add all together to get the final atomic mass.</a:t>
            </a:r>
          </a:p>
          <a:p>
            <a:pPr>
              <a:lnSpc>
                <a:spcPct val="60000"/>
              </a:lnSpc>
              <a:buNone/>
            </a:pPr>
            <a:endParaRPr lang="en-US" sz="2800" b="1" dirty="0" smtClean="0"/>
          </a:p>
          <a:p>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27</a:t>
            </a:fld>
            <a:endParaRPr lang="en-US">
              <a:solidFill>
                <a:prstClr val="black">
                  <a:tint val="95000"/>
                </a:prstClr>
              </a:solidFill>
            </a:endParaRPr>
          </a:p>
        </p:txBody>
      </p:sp>
      <p:sp>
        <p:nvSpPr>
          <p:cNvPr id="5" name="Text Box 6"/>
          <p:cNvSpPr txBox="1">
            <a:spLocks noChangeArrowheads="1"/>
          </p:cNvSpPr>
          <p:nvPr/>
        </p:nvSpPr>
        <p:spPr bwMode="auto">
          <a:xfrm>
            <a:off x="1066800" y="5257800"/>
            <a:ext cx="6781800" cy="400110"/>
          </a:xfrm>
          <a:prstGeom prst="rect">
            <a:avLst/>
          </a:prstGeom>
          <a:noFill/>
          <a:ln w="9525">
            <a:noFill/>
            <a:miter lim="800000"/>
            <a:headEnd/>
            <a:tailEnd/>
          </a:ln>
        </p:spPr>
        <p:txBody>
          <a:bodyPr>
            <a:spAutoFit/>
          </a:bodyPr>
          <a:lstStyle/>
          <a:p>
            <a:pPr>
              <a:spcBef>
                <a:spcPct val="50000"/>
              </a:spcBef>
            </a:pPr>
            <a:r>
              <a:rPr lang="en-US" sz="2000" dirty="0"/>
              <a:t>(24)(.787) + (25)(.1013) + 26(.1117) =</a:t>
            </a:r>
          </a:p>
        </p:txBody>
      </p:sp>
      <p:sp>
        <p:nvSpPr>
          <p:cNvPr id="6" name="Text Box 7"/>
          <p:cNvSpPr txBox="1">
            <a:spLocks noChangeArrowheads="1"/>
          </p:cNvSpPr>
          <p:nvPr/>
        </p:nvSpPr>
        <p:spPr bwMode="auto">
          <a:xfrm>
            <a:off x="1066800" y="5715000"/>
            <a:ext cx="5715000" cy="400110"/>
          </a:xfrm>
          <a:prstGeom prst="rect">
            <a:avLst/>
          </a:prstGeom>
          <a:noFill/>
          <a:ln w="9525">
            <a:noFill/>
            <a:miter lim="800000"/>
            <a:headEnd/>
            <a:tailEnd/>
          </a:ln>
        </p:spPr>
        <p:txBody>
          <a:bodyPr wrap="square">
            <a:spAutoFit/>
          </a:bodyPr>
          <a:lstStyle/>
          <a:p>
            <a:r>
              <a:rPr lang="en-US" sz="2000" dirty="0"/>
              <a:t>18.888  + 2.5325 + 2.9042 = 24.3 amu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4000" dirty="0" smtClean="0"/>
              <a:t>Example </a:t>
            </a:r>
            <a:endParaRPr lang="en-US" sz="4000" dirty="0"/>
          </a:p>
        </p:txBody>
      </p:sp>
      <p:sp>
        <p:nvSpPr>
          <p:cNvPr id="3" name="Content Placeholder 2"/>
          <p:cNvSpPr>
            <a:spLocks noGrp="1"/>
          </p:cNvSpPr>
          <p:nvPr>
            <p:ph idx="1"/>
          </p:nvPr>
        </p:nvSpPr>
        <p:spPr>
          <a:xfrm>
            <a:off x="457200" y="1524000"/>
            <a:ext cx="8229600" cy="4800600"/>
          </a:xfrm>
        </p:spPr>
        <p:txBody>
          <a:bodyPr/>
          <a:lstStyle/>
          <a:p>
            <a:r>
              <a:rPr lang="en-US" dirty="0" smtClean="0"/>
              <a:t>The mass of a Cu-63 atom is 62.94 amu, and that of a Cu-65 atom is 64.93 amu.  The percent abundance of Cu-63 is 69.17% and the percent abundance of Cu-65 is 30.83%.  What is the average atomic mass of Cu?</a:t>
            </a:r>
          </a:p>
          <a:p>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28</a:t>
            </a:fld>
            <a:endParaRPr lang="en-US">
              <a:solidFill>
                <a:prstClr val="black">
                  <a:tint val="95000"/>
                </a:prst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dirty="0" smtClean="0"/>
              <a:t>Example </a:t>
            </a:r>
            <a:endParaRPr lang="en-US" sz="3600" dirty="0"/>
          </a:p>
        </p:txBody>
      </p:sp>
      <p:sp>
        <p:nvSpPr>
          <p:cNvPr id="3" name="Content Placeholder 2"/>
          <p:cNvSpPr>
            <a:spLocks noGrp="1"/>
          </p:cNvSpPr>
          <p:nvPr>
            <p:ph idx="1"/>
          </p:nvPr>
        </p:nvSpPr>
        <p:spPr>
          <a:xfrm>
            <a:off x="457200" y="1752600"/>
            <a:ext cx="8458200" cy="4495800"/>
          </a:xfrm>
        </p:spPr>
        <p:txBody>
          <a:bodyPr>
            <a:normAutofit fontScale="55000" lnSpcReduction="20000"/>
          </a:bodyPr>
          <a:lstStyle/>
          <a:p>
            <a:pPr>
              <a:buSzPct val="100000"/>
              <a:buFont typeface="Arial" pitchFamily="34" charset="0"/>
              <a:buChar char="•"/>
              <a:defRPr/>
            </a:pPr>
            <a:r>
              <a:rPr lang="en-US" sz="3700" dirty="0" smtClean="0"/>
              <a:t>The mass of a Cu-63 atom is 62.94 amu, and that of a Cu-65 atom is 64.93 amu.  The percent abundance of Cu-63 is 69.17% and the percent abundance of Cu-65 is 30.83%.  What is the average atomic mass? </a:t>
            </a:r>
          </a:p>
          <a:p>
            <a:pPr>
              <a:buFont typeface="Arial" pitchFamily="34" charset="0"/>
              <a:buChar char="•"/>
              <a:defRPr/>
            </a:pPr>
            <a:endParaRPr lang="en-US" sz="3700" dirty="0" smtClean="0"/>
          </a:p>
          <a:p>
            <a:pPr>
              <a:buFont typeface="Arial" pitchFamily="34" charset="0"/>
              <a:buChar char="•"/>
              <a:defRPr/>
            </a:pPr>
            <a:r>
              <a:rPr lang="en-US" sz="3700" b="1" dirty="0" smtClean="0"/>
              <a:t>Step 1</a:t>
            </a:r>
            <a:r>
              <a:rPr lang="en-US" sz="3700" dirty="0" smtClean="0"/>
              <a:t>: Find the contribution of each isotope:</a:t>
            </a:r>
          </a:p>
          <a:p>
            <a:pPr lvl="1">
              <a:buClr>
                <a:schemeClr val="accent3"/>
              </a:buClr>
              <a:buNone/>
              <a:defRPr/>
            </a:pPr>
            <a:r>
              <a:rPr lang="en-US" sz="3700" dirty="0" smtClean="0"/>
              <a:t>		  Cu-63: (62.94 amu) x (0.6917) = 43.535598 amu</a:t>
            </a:r>
          </a:p>
          <a:p>
            <a:pPr>
              <a:buFont typeface="Arial" pitchFamily="34" charset="0"/>
              <a:buChar char="•"/>
              <a:defRPr/>
            </a:pPr>
            <a:r>
              <a:rPr lang="en-US" sz="3700" dirty="0" smtClean="0"/>
              <a:t>	  Cu-65: (64.93 amu) x (0.3083) = 20.017919 amu</a:t>
            </a:r>
          </a:p>
          <a:p>
            <a:pPr>
              <a:buFont typeface="Arial" pitchFamily="34" charset="0"/>
              <a:buChar char="•"/>
              <a:defRPr/>
            </a:pPr>
            <a:endParaRPr lang="en-US" sz="3700" dirty="0" smtClean="0"/>
          </a:p>
          <a:p>
            <a:pPr>
              <a:buFont typeface="Arial" pitchFamily="34" charset="0"/>
              <a:buChar char="•"/>
              <a:defRPr/>
            </a:pPr>
            <a:r>
              <a:rPr lang="en-US" sz="3700" b="1" dirty="0" smtClean="0"/>
              <a:t>Step 2:</a:t>
            </a:r>
            <a:r>
              <a:rPr lang="en-US" sz="3700" dirty="0" smtClean="0"/>
              <a:t> Add the relative abundances from each isotope together.</a:t>
            </a:r>
          </a:p>
          <a:p>
            <a:pPr lvl="1">
              <a:buClr>
                <a:schemeClr val="accent3"/>
              </a:buClr>
              <a:buFont typeface="Arial" pitchFamily="34" charset="0"/>
              <a:buChar char="•"/>
              <a:defRPr/>
            </a:pPr>
            <a:r>
              <a:rPr lang="en-US" sz="3700" dirty="0" smtClean="0"/>
              <a:t>43.535598 amu + 20.017919 amu = </a:t>
            </a:r>
            <a:r>
              <a:rPr lang="en-US" sz="3700" b="1" dirty="0" smtClean="0"/>
              <a:t>63.553517 amu</a:t>
            </a:r>
          </a:p>
          <a:p>
            <a:pPr lvl="1">
              <a:buClr>
                <a:schemeClr val="accent3"/>
              </a:buClr>
              <a:buFont typeface="Arial" pitchFamily="34" charset="0"/>
              <a:buChar char="•"/>
              <a:defRPr/>
            </a:pPr>
            <a:endParaRPr lang="en-US" sz="3700" b="1" dirty="0" smtClean="0"/>
          </a:p>
          <a:p>
            <a:pPr lvl="1">
              <a:buClr>
                <a:schemeClr val="accent3"/>
              </a:buClr>
              <a:buFont typeface="Arial" pitchFamily="34" charset="0"/>
              <a:buChar char="•"/>
              <a:defRPr/>
            </a:pPr>
            <a:r>
              <a:rPr lang="en-US" sz="3700" b="1" dirty="0" smtClean="0"/>
              <a:t>Round answer to two numbers after the decimal: 63.55 amu</a:t>
            </a:r>
          </a:p>
          <a:p>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29</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Atomic Theory</a:t>
            </a:r>
            <a:endParaRPr lang="en-US" sz="2000" dirty="0">
              <a:solidFill>
                <a:srgbClr val="FF0000"/>
              </a:solidFill>
            </a:endParaRPr>
          </a:p>
        </p:txBody>
      </p:sp>
      <p:sp>
        <p:nvSpPr>
          <p:cNvPr id="3" name="Subtitle 2"/>
          <p:cNvSpPr>
            <a:spLocks noGrp="1"/>
          </p:cNvSpPr>
          <p:nvPr>
            <p:ph type="body" idx="1"/>
          </p:nvPr>
        </p:nvSpPr>
        <p:spPr>
          <a:xfrm>
            <a:off x="762000" y="2743200"/>
            <a:ext cx="8022336" cy="1295400"/>
          </a:xfrm>
        </p:spPr>
        <p:txBody>
          <a:bodyPr>
            <a:normAutofit/>
          </a:bodyPr>
          <a:lstStyle/>
          <a:p>
            <a:pPr lvl="0"/>
            <a:r>
              <a:rPr lang="en-US" b="1" dirty="0" smtClean="0"/>
              <a:t>C.6.A</a:t>
            </a:r>
            <a:r>
              <a:rPr lang="en-US" dirty="0" smtClean="0"/>
              <a:t> 	understand the experimental design and conclusions used in the 	development of modern atomic theory, including Dalton’s 	Postulates, Thomson’s discovery of electron properties, 	Rutherford’s nuclear atom, and Bohr’s nuclear atom</a:t>
            </a:r>
          </a:p>
          <a:p>
            <a:endParaRPr lang="en-US" dirty="0"/>
          </a:p>
        </p:txBody>
      </p:sp>
      <p:sp>
        <p:nvSpPr>
          <p:cNvPr id="5" name="Slide Number Placeholder 4"/>
          <p:cNvSpPr>
            <a:spLocks noGrp="1"/>
          </p:cNvSpPr>
          <p:nvPr>
            <p:ph type="sldNum" sz="quarter" idx="12"/>
          </p:nvPr>
        </p:nvSpPr>
        <p:spPr/>
        <p:txBody>
          <a:bodyPr/>
          <a:lstStyle/>
          <a:p>
            <a:fld id="{F925B99F-367B-4558-B086-6DB1E38DE999}" type="slidenum">
              <a:rPr lang="en-US" smtClean="0">
                <a:solidFill>
                  <a:prstClr val="white">
                    <a:tint val="95000"/>
                  </a:prstClr>
                </a:solidFill>
              </a:rPr>
              <a:pPr/>
              <a:t>3</a:t>
            </a:fld>
            <a:endParaRPr lang="en-US">
              <a:solidFill>
                <a:prstClr val="white">
                  <a:tint val="95000"/>
                </a:prst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6400800" y="4449111"/>
            <a:ext cx="1676400" cy="2141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at this slide</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30</a:t>
            </a:fld>
            <a:endParaRPr lang="en-US">
              <a:solidFill>
                <a:prstClr val="black">
                  <a:tint val="95000"/>
                </a:prstClr>
              </a:solidFill>
            </a:endParaRPr>
          </a:p>
        </p:txBody>
      </p:sp>
      <p:pic>
        <p:nvPicPr>
          <p:cNvPr id="143362" name="Picture 2" descr="C:\Users\cpasilla\AppData\Local\Microsoft\Windows\Temporary Internet Files\Content.IE5\SWCH5JUC\MC900434720[2].png"/>
          <p:cNvPicPr>
            <a:picLocks noGrp="1" noChangeAspect="1" noChangeArrowheads="1"/>
          </p:cNvPicPr>
          <p:nvPr>
            <p:ph idx="1"/>
          </p:nvPr>
        </p:nvPicPr>
        <p:blipFill>
          <a:blip r:embed="rId2" cstate="print"/>
          <a:srcRect/>
          <a:stretch>
            <a:fillRect/>
          </a:stretch>
        </p:blipFill>
        <p:spPr bwMode="auto">
          <a:xfrm>
            <a:off x="3429143" y="2987024"/>
            <a:ext cx="2285714" cy="228571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601" y="4876800"/>
            <a:ext cx="6629400" cy="1673225"/>
          </a:xfrm>
        </p:spPr>
        <p:txBody>
          <a:bodyPr/>
          <a:lstStyle/>
          <a:p>
            <a:r>
              <a:rPr lang="en-US" sz="2000" b="1" dirty="0" smtClean="0"/>
              <a:t>C.6.B</a:t>
            </a:r>
            <a:r>
              <a:rPr lang="en-US" sz="2000" dirty="0" smtClean="0"/>
              <a:t> 	understand the electromagnetic spectrum and the 	mathematical relationships between energy, frequency, 	and wavelength of light</a:t>
            </a:r>
            <a:endParaRPr lang="en-US" sz="2000" dirty="0"/>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t>Energy and the Electromagnetic Spectrum</a:t>
            </a:r>
            <a:endParaRPr lang="en-US" sz="3600" dirty="0"/>
          </a:p>
        </p:txBody>
      </p:sp>
      <p:pic>
        <p:nvPicPr>
          <p:cNvPr id="14340" name="Picture 7" descr="http://physics.phillipmartin.info/electromagnetic_spectrum.gif"/>
          <p:cNvPicPr>
            <a:picLocks noChangeAspect="1" noChangeArrowheads="1"/>
          </p:cNvPicPr>
          <p:nvPr/>
        </p:nvPicPr>
        <p:blipFill>
          <a:blip r:embed="rId2" cstate="print"/>
          <a:srcRect/>
          <a:stretch>
            <a:fillRect/>
          </a:stretch>
        </p:blipFill>
        <p:spPr bwMode="auto">
          <a:xfrm>
            <a:off x="4514850" y="2362200"/>
            <a:ext cx="462915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Energy and Light </a:t>
            </a:r>
            <a:endParaRPr lang="en-US" dirty="0"/>
          </a:p>
        </p:txBody>
      </p:sp>
      <p:sp>
        <p:nvSpPr>
          <p:cNvPr id="6" name="Content Placeholder 5"/>
          <p:cNvSpPr>
            <a:spLocks noGrp="1"/>
          </p:cNvSpPr>
          <p:nvPr>
            <p:ph sz="quarter" idx="2"/>
          </p:nvPr>
        </p:nvSpPr>
        <p:spPr/>
        <p:txBody>
          <a:bodyPr/>
          <a:lstStyle/>
          <a:p>
            <a:pPr eaLnBrk="1" hangingPunct="1"/>
            <a:r>
              <a:rPr lang="en-US" sz="2800" dirty="0" smtClean="0"/>
              <a:t>Matter has mass and volume</a:t>
            </a:r>
          </a:p>
          <a:p>
            <a:pPr eaLnBrk="1" hangingPunct="1"/>
            <a:r>
              <a:rPr lang="en-US" sz="2800" dirty="0" smtClean="0"/>
              <a:t>Energy is not composed of particles. </a:t>
            </a:r>
          </a:p>
          <a:p>
            <a:pPr eaLnBrk="1" hangingPunct="1"/>
            <a:r>
              <a:rPr lang="en-US" sz="2800" dirty="0" smtClean="0"/>
              <a:t>Energy can only travel in </a:t>
            </a:r>
            <a:r>
              <a:rPr lang="en-US" sz="2800" b="1" dirty="0" smtClean="0"/>
              <a:t>waves</a:t>
            </a:r>
            <a:r>
              <a:rPr lang="en-US" sz="2800" dirty="0" smtClean="0"/>
              <a:t>. </a:t>
            </a:r>
          </a:p>
        </p:txBody>
      </p:sp>
      <p:sp>
        <p:nvSpPr>
          <p:cNvPr id="8" name="Content Placeholder 7"/>
          <p:cNvSpPr>
            <a:spLocks noGrp="1"/>
          </p:cNvSpPr>
          <p:nvPr>
            <p:ph sz="quarter" idx="4"/>
          </p:nvPr>
        </p:nvSpPr>
        <p:spPr/>
        <p:txBody>
          <a:bodyPr/>
          <a:lstStyle/>
          <a:p>
            <a:pPr eaLnBrk="1" hangingPunct="1"/>
            <a:r>
              <a:rPr lang="en-US" sz="2400" dirty="0" smtClean="0"/>
              <a:t>Light is a form of </a:t>
            </a:r>
            <a:r>
              <a:rPr lang="en-US" sz="2400" b="1" dirty="0" smtClean="0"/>
              <a:t>electromagnetic radiation</a:t>
            </a:r>
            <a:r>
              <a:rPr lang="en-US" sz="2400" dirty="0" smtClean="0"/>
              <a:t>.</a:t>
            </a:r>
          </a:p>
          <a:p>
            <a:pPr eaLnBrk="1" hangingPunct="1"/>
            <a:r>
              <a:rPr lang="en-US" sz="2400" dirty="0" smtClean="0"/>
              <a:t>Electromagnetic radiation is made of waves called photons; traveling at “c”</a:t>
            </a:r>
          </a:p>
          <a:p>
            <a:pPr eaLnBrk="1" hangingPunct="1"/>
            <a:r>
              <a:rPr lang="en-US" sz="2400" dirty="0" smtClean="0"/>
              <a:t>Electromagnetic radiation moves through space like waves move across the surface of a pond</a:t>
            </a:r>
          </a:p>
          <a:p>
            <a:pPr>
              <a:buNone/>
            </a:pPr>
            <a:endParaRPr lang="en-US" dirty="0"/>
          </a:p>
        </p:txBody>
      </p:sp>
      <p:sp>
        <p:nvSpPr>
          <p:cNvPr id="5" name="Text Placeholder 4"/>
          <p:cNvSpPr>
            <a:spLocks noGrp="1"/>
          </p:cNvSpPr>
          <p:nvPr>
            <p:ph type="body" sz="quarter" idx="1"/>
          </p:nvPr>
        </p:nvSpPr>
        <p:spPr/>
        <p:txBody>
          <a:bodyPr/>
          <a:lstStyle/>
          <a:p>
            <a:r>
              <a:rPr lang="en-US" dirty="0" smtClean="0"/>
              <a:t>Classical View Of the Universe</a:t>
            </a:r>
            <a:endParaRPr lang="en-US" dirty="0"/>
          </a:p>
        </p:txBody>
      </p:sp>
      <p:sp>
        <p:nvSpPr>
          <p:cNvPr id="7" name="Text Placeholder 6"/>
          <p:cNvSpPr>
            <a:spLocks noGrp="1"/>
          </p:cNvSpPr>
          <p:nvPr>
            <p:ph type="body" sz="quarter" idx="3"/>
          </p:nvPr>
        </p:nvSpPr>
        <p:spPr/>
        <p:txBody>
          <a:bodyPr/>
          <a:lstStyle/>
          <a:p>
            <a:r>
              <a:rPr lang="en-US" dirty="0" smtClean="0"/>
              <a:t>The Nature of Light – Wave Nature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914400"/>
          </a:xfrm>
        </p:spPr>
        <p:txBody>
          <a:bodyPr/>
          <a:lstStyle/>
          <a:p>
            <a:pPr eaLnBrk="1" hangingPunct="1"/>
            <a:r>
              <a:rPr lang="en-US" sz="4000" dirty="0" smtClean="0"/>
              <a:t>Electromagnetic Waves</a:t>
            </a:r>
          </a:p>
        </p:txBody>
      </p:sp>
      <p:sp>
        <p:nvSpPr>
          <p:cNvPr id="15362" name="Rectangle 6"/>
          <p:cNvSpPr>
            <a:spLocks noGrp="1" noChangeArrowheads="1"/>
          </p:cNvSpPr>
          <p:nvPr>
            <p:ph type="sldNum" sz="quarter" idx="12"/>
          </p:nvPr>
        </p:nvSpPr>
        <p:spPr/>
        <p:txBody>
          <a:bodyPr>
            <a:normAutofit fontScale="85000" lnSpcReduction="20000"/>
          </a:bodyPr>
          <a:lstStyle/>
          <a:p>
            <a:pPr>
              <a:defRPr/>
            </a:pPr>
            <a:fld id="{9B41FE1E-5738-40A0-84FE-88F6AA29DAFE}" type="slidenum">
              <a:rPr lang="en-US"/>
              <a:pPr>
                <a:defRPr/>
              </a:pPr>
              <a:t>33</a:t>
            </a:fld>
            <a:endParaRPr lang="en-US"/>
          </a:p>
        </p:txBody>
      </p:sp>
      <p:sp>
        <p:nvSpPr>
          <p:cNvPr id="6147" name="Rectangle 3"/>
          <p:cNvSpPr>
            <a:spLocks noGrp="1" noChangeArrowheads="1"/>
          </p:cNvSpPr>
          <p:nvPr>
            <p:ph sz="quarter" idx="1"/>
          </p:nvPr>
        </p:nvSpPr>
        <p:spPr>
          <a:xfrm>
            <a:off x="609600" y="1524000"/>
            <a:ext cx="8229600" cy="4953000"/>
          </a:xfrm>
        </p:spPr>
        <p:txBody>
          <a:bodyPr/>
          <a:lstStyle/>
          <a:p>
            <a:pPr eaLnBrk="1" hangingPunct="1">
              <a:lnSpc>
                <a:spcPct val="90000"/>
              </a:lnSpc>
            </a:pPr>
            <a:r>
              <a:rPr lang="en-US" dirty="0" smtClean="0"/>
              <a:t>Every wave has four characteristics that determine its properties: </a:t>
            </a:r>
          </a:p>
          <a:p>
            <a:pPr lvl="1" eaLnBrk="1" hangingPunct="1">
              <a:lnSpc>
                <a:spcPct val="90000"/>
              </a:lnSpc>
            </a:pPr>
            <a:r>
              <a:rPr lang="en-US" dirty="0" smtClean="0"/>
              <a:t>wave speed, v</a:t>
            </a:r>
          </a:p>
          <a:p>
            <a:pPr lvl="1" eaLnBrk="1" hangingPunct="1">
              <a:lnSpc>
                <a:spcPct val="90000"/>
              </a:lnSpc>
            </a:pPr>
            <a:r>
              <a:rPr lang="en-US" dirty="0" smtClean="0"/>
              <a:t>height (amplitude), </a:t>
            </a:r>
          </a:p>
          <a:p>
            <a:pPr lvl="1" eaLnBrk="1" hangingPunct="1">
              <a:lnSpc>
                <a:spcPct val="90000"/>
              </a:lnSpc>
            </a:pPr>
            <a:r>
              <a:rPr lang="en-US" dirty="0" smtClean="0"/>
              <a:t>wavelength, </a:t>
            </a:r>
            <a:r>
              <a:rPr lang="el-GR" dirty="0" smtClean="0">
                <a:latin typeface="Times New Roman"/>
                <a:cs typeface="Times New Roman"/>
              </a:rPr>
              <a:t>λ</a:t>
            </a:r>
            <a:r>
              <a:rPr lang="en-US" dirty="0" smtClean="0"/>
              <a:t> </a:t>
            </a:r>
          </a:p>
          <a:p>
            <a:pPr lvl="1" eaLnBrk="1" hangingPunct="1">
              <a:lnSpc>
                <a:spcPct val="90000"/>
              </a:lnSpc>
            </a:pPr>
            <a:r>
              <a:rPr lang="en-US" dirty="0" smtClean="0"/>
              <a:t>number of wave peaks that pass in 1 second, </a:t>
            </a:r>
            <a:r>
              <a:rPr lang="en-US" dirty="0" smtClean="0">
                <a:latin typeface="Calibri"/>
                <a:cs typeface="Calibri"/>
              </a:rPr>
              <a:t>ƒ</a:t>
            </a:r>
            <a:endParaRPr lang="en-US" dirty="0" smtClean="0"/>
          </a:p>
          <a:p>
            <a:pPr eaLnBrk="1" hangingPunct="1">
              <a:lnSpc>
                <a:spcPct val="90000"/>
              </a:lnSpc>
            </a:pPr>
            <a:r>
              <a:rPr lang="en-US" dirty="0" smtClean="0"/>
              <a:t>All electromagnetic waves move through space at the same, constant speed.</a:t>
            </a:r>
          </a:p>
          <a:p>
            <a:pPr lvl="1" eaLnBrk="1" hangingPunct="1">
              <a:lnSpc>
                <a:spcPct val="90000"/>
              </a:lnSpc>
            </a:pPr>
            <a:r>
              <a:rPr lang="en-US" dirty="0" smtClean="0"/>
              <a:t>3.00 x 10</a:t>
            </a:r>
            <a:r>
              <a:rPr lang="en-US" baseline="30000" dirty="0" smtClean="0"/>
              <a:t>8</a:t>
            </a:r>
            <a:r>
              <a:rPr lang="en-US" dirty="0" smtClean="0"/>
              <a:t> meters per second in a vacuum = </a:t>
            </a:r>
            <a:r>
              <a:rPr lang="en-US" b="1" dirty="0" smtClean="0"/>
              <a:t>The speed of light, c</a:t>
            </a:r>
            <a:r>
              <a:rPr lang="en-US" dirty="0" smtClean="0"/>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animEffect transition="in" filter="wipe(left)">
                                      <p:cBhvr>
                                        <p:cTn id="7" dur="500"/>
                                        <p:tgtEl>
                                          <p:spTgt spid="614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6" end="6"/>
                                            </p:txEl>
                                          </p:spTgt>
                                        </p:tgtEl>
                                        <p:attrNameLst>
                                          <p:attrName>style.visibility</p:attrName>
                                        </p:attrNameLst>
                                      </p:cBhvr>
                                      <p:to>
                                        <p:strVal val="visible"/>
                                      </p:to>
                                    </p:set>
                                    <p:animEffect transition="in" filter="wipe(left)">
                                      <p:cBhvr>
                                        <p:cTn id="12"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458200" cy="1143000"/>
          </a:xfrm>
        </p:spPr>
        <p:txBody>
          <a:bodyPr/>
          <a:lstStyle/>
          <a:p>
            <a:pPr eaLnBrk="1" hangingPunct="1"/>
            <a:r>
              <a:rPr lang="en-US" dirty="0" smtClean="0"/>
              <a:t>Characterizing Waves</a:t>
            </a:r>
          </a:p>
        </p:txBody>
      </p:sp>
      <p:sp>
        <p:nvSpPr>
          <p:cNvPr id="16386" name="Rectangle 6"/>
          <p:cNvSpPr>
            <a:spLocks noGrp="1" noChangeArrowheads="1"/>
          </p:cNvSpPr>
          <p:nvPr>
            <p:ph type="sldNum" sz="quarter" idx="12"/>
          </p:nvPr>
        </p:nvSpPr>
        <p:spPr/>
        <p:txBody>
          <a:bodyPr>
            <a:normAutofit fontScale="85000" lnSpcReduction="20000"/>
          </a:bodyPr>
          <a:lstStyle/>
          <a:p>
            <a:pPr>
              <a:defRPr/>
            </a:pPr>
            <a:fld id="{D170262A-EB98-4420-909B-0A56EE309277}" type="slidenum">
              <a:rPr lang="en-US"/>
              <a:pPr>
                <a:defRPr/>
              </a:pPr>
              <a:t>34</a:t>
            </a:fld>
            <a:endParaRPr lang="en-US"/>
          </a:p>
        </p:txBody>
      </p:sp>
      <p:sp>
        <p:nvSpPr>
          <p:cNvPr id="16389" name="Rectangle 3"/>
          <p:cNvSpPr>
            <a:spLocks noGrp="1" noChangeArrowheads="1"/>
          </p:cNvSpPr>
          <p:nvPr>
            <p:ph sz="quarter" idx="1"/>
          </p:nvPr>
        </p:nvSpPr>
        <p:spPr>
          <a:xfrm>
            <a:off x="304800" y="1600200"/>
            <a:ext cx="8458200" cy="4724400"/>
          </a:xfrm>
        </p:spPr>
        <p:txBody>
          <a:bodyPr/>
          <a:lstStyle/>
          <a:p>
            <a:pPr eaLnBrk="1" hangingPunct="1">
              <a:lnSpc>
                <a:spcPct val="90000"/>
              </a:lnSpc>
            </a:pPr>
            <a:r>
              <a:rPr lang="en-US" sz="2800" dirty="0" smtClean="0"/>
              <a:t>The </a:t>
            </a:r>
            <a:r>
              <a:rPr lang="en-US" sz="2800" b="1" dirty="0" smtClean="0"/>
              <a:t>amplitude</a:t>
            </a:r>
            <a:r>
              <a:rPr lang="en-US" sz="2800" dirty="0" smtClean="0"/>
              <a:t> is the height of the wave. </a:t>
            </a:r>
          </a:p>
          <a:p>
            <a:pPr lvl="1" eaLnBrk="1" hangingPunct="1">
              <a:lnSpc>
                <a:spcPct val="90000"/>
              </a:lnSpc>
            </a:pPr>
            <a:r>
              <a:rPr lang="en-US" sz="2400" dirty="0" smtClean="0"/>
              <a:t>The distance from node to crest.</a:t>
            </a:r>
            <a:endParaRPr lang="en-US" sz="2000" dirty="0" smtClean="0"/>
          </a:p>
          <a:p>
            <a:pPr lvl="1" eaLnBrk="1" hangingPunct="1">
              <a:lnSpc>
                <a:spcPct val="90000"/>
              </a:lnSpc>
            </a:pPr>
            <a:r>
              <a:rPr lang="en-US" sz="2400" dirty="0" smtClean="0"/>
              <a:t>The amplitude is a measure of how intense the light is—the larger the amplitude, the brighter the light.</a:t>
            </a:r>
          </a:p>
          <a:p>
            <a:pPr eaLnBrk="1" hangingPunct="1">
              <a:lnSpc>
                <a:spcPct val="90000"/>
              </a:lnSpc>
            </a:pPr>
            <a:r>
              <a:rPr lang="en-US" sz="2800" dirty="0" smtClean="0"/>
              <a:t>The </a:t>
            </a:r>
            <a:r>
              <a:rPr lang="en-US" sz="2800" b="1" dirty="0" smtClean="0"/>
              <a:t>wavelength (</a:t>
            </a:r>
            <a:r>
              <a:rPr lang="en-US" sz="2800" b="1" dirty="0" smtClean="0">
                <a:latin typeface="Symbol" pitchFamily="18" charset="2"/>
              </a:rPr>
              <a:t>l</a:t>
            </a:r>
            <a:r>
              <a:rPr lang="en-US" sz="2800" b="1" dirty="0" smtClean="0"/>
              <a:t>)</a:t>
            </a:r>
            <a:r>
              <a:rPr lang="en-US" sz="2800" dirty="0" smtClean="0"/>
              <a:t> is a measure of the distance covered by the wave.</a:t>
            </a:r>
          </a:p>
          <a:p>
            <a:pPr lvl="1" eaLnBrk="1" hangingPunct="1">
              <a:lnSpc>
                <a:spcPct val="90000"/>
              </a:lnSpc>
            </a:pPr>
            <a:r>
              <a:rPr lang="en-US" sz="2400" dirty="0" smtClean="0"/>
              <a:t>The distance from one crest to the next. </a:t>
            </a:r>
          </a:p>
          <a:p>
            <a:pPr lvl="2" eaLnBrk="1" hangingPunct="1">
              <a:lnSpc>
                <a:spcPct val="90000"/>
              </a:lnSpc>
            </a:pPr>
            <a:r>
              <a:rPr lang="en-US" sz="2000" dirty="0" smtClean="0"/>
              <a:t>Or the distance from one trough to the next, or the distance between alternate nodes.</a:t>
            </a:r>
          </a:p>
          <a:p>
            <a:pPr lvl="2" eaLnBrk="1" hangingPunct="1">
              <a:lnSpc>
                <a:spcPct val="90000"/>
              </a:lnSpc>
            </a:pPr>
            <a:r>
              <a:rPr lang="en-US" sz="2000" dirty="0" smtClean="0"/>
              <a:t>It is actually one full cycle, 2</a:t>
            </a:r>
            <a:r>
              <a:rPr lang="el-GR" sz="2000" dirty="0" smtClean="0"/>
              <a:t>π</a:t>
            </a:r>
            <a:endParaRPr lang="en-US" sz="2000" dirty="0" smtClean="0"/>
          </a:p>
          <a:p>
            <a:pPr lvl="1" eaLnBrk="1" hangingPunct="1">
              <a:lnSpc>
                <a:spcPct val="90000"/>
              </a:lnSpc>
            </a:pPr>
            <a:r>
              <a:rPr lang="en-US" sz="2400" dirty="0" smtClean="0"/>
              <a:t>Usually measured in nanometers.</a:t>
            </a:r>
          </a:p>
          <a:p>
            <a:pPr lvl="2" eaLnBrk="1" hangingPunct="1">
              <a:lnSpc>
                <a:spcPct val="90000"/>
              </a:lnSpc>
            </a:pPr>
            <a:r>
              <a:rPr lang="en-US" sz="2000" dirty="0" smtClean="0"/>
              <a:t>1 nm = 1 x 10</a:t>
            </a:r>
            <a:r>
              <a:rPr lang="en-US" sz="2000" baseline="30000" dirty="0" smtClean="0"/>
              <a:t>-9</a:t>
            </a:r>
            <a:r>
              <a:rPr lang="en-US" sz="2000" dirty="0" smtClean="0"/>
              <a:t>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9">
                                            <p:txEl>
                                              <p:pRg st="3" end="3"/>
                                            </p:txEl>
                                          </p:spTgt>
                                        </p:tgtEl>
                                        <p:attrNameLst>
                                          <p:attrName>style.visibility</p:attrName>
                                        </p:attrNameLst>
                                      </p:cBhvr>
                                      <p:to>
                                        <p:strVal val="visible"/>
                                      </p:to>
                                    </p:set>
                                    <p:animEffect transition="in" filter="blinds(horizontal)">
                                      <p:cBhvr>
                                        <p:cTn id="7" dur="500"/>
                                        <p:tgtEl>
                                          <p:spTgt spid="16389">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9">
                                            <p:txEl>
                                              <p:pRg st="4" end="4"/>
                                            </p:txEl>
                                          </p:spTgt>
                                        </p:tgtEl>
                                        <p:attrNameLst>
                                          <p:attrName>style.visibility</p:attrName>
                                        </p:attrNameLst>
                                      </p:cBhvr>
                                      <p:to>
                                        <p:strVal val="visible"/>
                                      </p:to>
                                    </p:set>
                                    <p:animEffect transition="in" filter="blinds(horizontal)">
                                      <p:cBhvr>
                                        <p:cTn id="10" dur="500"/>
                                        <p:tgtEl>
                                          <p:spTgt spid="16389">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389">
                                            <p:txEl>
                                              <p:pRg st="5" end="5"/>
                                            </p:txEl>
                                          </p:spTgt>
                                        </p:tgtEl>
                                        <p:attrNameLst>
                                          <p:attrName>style.visibility</p:attrName>
                                        </p:attrNameLst>
                                      </p:cBhvr>
                                      <p:to>
                                        <p:strVal val="visible"/>
                                      </p:to>
                                    </p:set>
                                    <p:animEffect transition="in" filter="blinds(horizontal)">
                                      <p:cBhvr>
                                        <p:cTn id="13" dur="500"/>
                                        <p:tgtEl>
                                          <p:spTgt spid="16389">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389">
                                            <p:txEl>
                                              <p:pRg st="6" end="6"/>
                                            </p:txEl>
                                          </p:spTgt>
                                        </p:tgtEl>
                                        <p:attrNameLst>
                                          <p:attrName>style.visibility</p:attrName>
                                        </p:attrNameLst>
                                      </p:cBhvr>
                                      <p:to>
                                        <p:strVal val="visible"/>
                                      </p:to>
                                    </p:set>
                                    <p:animEffect transition="in" filter="blinds(horizontal)">
                                      <p:cBhvr>
                                        <p:cTn id="16" dur="500"/>
                                        <p:tgtEl>
                                          <p:spTgt spid="16389">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6389">
                                            <p:txEl>
                                              <p:pRg st="7" end="7"/>
                                            </p:txEl>
                                          </p:spTgt>
                                        </p:tgtEl>
                                        <p:attrNameLst>
                                          <p:attrName>style.visibility</p:attrName>
                                        </p:attrNameLst>
                                      </p:cBhvr>
                                      <p:to>
                                        <p:strVal val="visible"/>
                                      </p:to>
                                    </p:set>
                                    <p:animEffect transition="in" filter="blinds(horizontal)">
                                      <p:cBhvr>
                                        <p:cTn id="19" dur="500"/>
                                        <p:tgtEl>
                                          <p:spTgt spid="16389">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6389">
                                            <p:txEl>
                                              <p:pRg st="8" end="8"/>
                                            </p:txEl>
                                          </p:spTgt>
                                        </p:tgtEl>
                                        <p:attrNameLst>
                                          <p:attrName>style.visibility</p:attrName>
                                        </p:attrNameLst>
                                      </p:cBhvr>
                                      <p:to>
                                        <p:strVal val="visible"/>
                                      </p:to>
                                    </p:set>
                                    <p:animEffect transition="in" filter="blinds(horizontal)">
                                      <p:cBhvr>
                                        <p:cTn id="22" dur="500"/>
                                        <p:tgtEl>
                                          <p:spTgt spid="1638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0"/>
            <a:ext cx="8458200" cy="1143000"/>
          </a:xfrm>
        </p:spPr>
        <p:txBody>
          <a:bodyPr/>
          <a:lstStyle/>
          <a:p>
            <a:pPr eaLnBrk="1" hangingPunct="1"/>
            <a:r>
              <a:rPr lang="en-US" dirty="0" smtClean="0"/>
              <a:t>Characterizing Waves</a:t>
            </a:r>
          </a:p>
        </p:txBody>
      </p:sp>
      <p:sp>
        <p:nvSpPr>
          <p:cNvPr id="18434" name="Rectangle 6"/>
          <p:cNvSpPr>
            <a:spLocks noGrp="1" noChangeArrowheads="1"/>
          </p:cNvSpPr>
          <p:nvPr>
            <p:ph type="sldNum" sz="quarter" idx="12"/>
          </p:nvPr>
        </p:nvSpPr>
        <p:spPr/>
        <p:txBody>
          <a:bodyPr>
            <a:normAutofit fontScale="85000" lnSpcReduction="20000"/>
          </a:bodyPr>
          <a:lstStyle/>
          <a:p>
            <a:pPr>
              <a:defRPr/>
            </a:pPr>
            <a:fld id="{6DAC0C32-DAAB-4C7A-B14D-22CCF58889F7}" type="slidenum">
              <a:rPr lang="en-US"/>
              <a:pPr>
                <a:defRPr/>
              </a:pPr>
              <a:t>35</a:t>
            </a:fld>
            <a:endParaRPr lang="en-US"/>
          </a:p>
        </p:txBody>
      </p:sp>
      <p:sp>
        <p:nvSpPr>
          <p:cNvPr id="21509" name="Rectangle 3"/>
          <p:cNvSpPr>
            <a:spLocks noGrp="1" noChangeArrowheads="1"/>
          </p:cNvSpPr>
          <p:nvPr>
            <p:ph sz="quarter" idx="1"/>
          </p:nvPr>
        </p:nvSpPr>
        <p:spPr>
          <a:xfrm>
            <a:off x="304800" y="1524000"/>
            <a:ext cx="8458200" cy="4724400"/>
          </a:xfrm>
        </p:spPr>
        <p:txBody>
          <a:bodyPr/>
          <a:lstStyle/>
          <a:p>
            <a:pPr eaLnBrk="1" hangingPunct="1">
              <a:lnSpc>
                <a:spcPct val="90000"/>
              </a:lnSpc>
            </a:pPr>
            <a:r>
              <a:rPr lang="en-US" dirty="0" smtClean="0"/>
              <a:t>The </a:t>
            </a:r>
            <a:r>
              <a:rPr lang="en-US" b="1" dirty="0" smtClean="0"/>
              <a:t>frequency (</a:t>
            </a:r>
            <a:r>
              <a:rPr lang="en-US" dirty="0" smtClean="0"/>
              <a:t>f) is the number of waves that pass a point in a given period of time.</a:t>
            </a:r>
          </a:p>
          <a:p>
            <a:pPr lvl="1" eaLnBrk="1" hangingPunct="1">
              <a:lnSpc>
                <a:spcPct val="90000"/>
              </a:lnSpc>
            </a:pPr>
            <a:r>
              <a:rPr lang="en-US" dirty="0" smtClean="0"/>
              <a:t>The number of waves = number of cycles.</a:t>
            </a:r>
          </a:p>
          <a:p>
            <a:pPr lvl="1" eaLnBrk="1" hangingPunct="1">
              <a:lnSpc>
                <a:spcPct val="90000"/>
              </a:lnSpc>
            </a:pPr>
            <a:r>
              <a:rPr lang="en-US" dirty="0" smtClean="0"/>
              <a:t>Units are hertz (Hz), or cycles/s = s</a:t>
            </a:r>
            <a:r>
              <a:rPr lang="en-US" baseline="30000" dirty="0" smtClean="0"/>
              <a:t>-1</a:t>
            </a:r>
            <a:r>
              <a:rPr lang="en-US" dirty="0" smtClean="0"/>
              <a:t>.</a:t>
            </a:r>
          </a:p>
          <a:p>
            <a:pPr lvl="2" eaLnBrk="1" hangingPunct="1">
              <a:lnSpc>
                <a:spcPct val="90000"/>
              </a:lnSpc>
            </a:pPr>
            <a:r>
              <a:rPr lang="en-US" dirty="0" smtClean="0"/>
              <a:t>1 Hz = 1 s</a:t>
            </a:r>
            <a:r>
              <a:rPr lang="en-US" baseline="30000" dirty="0" smtClean="0"/>
              <a:t>-1</a:t>
            </a:r>
            <a:endParaRPr lang="en-US" dirty="0" smtClean="0"/>
          </a:p>
          <a:p>
            <a:pPr eaLnBrk="1" hangingPunct="1">
              <a:lnSpc>
                <a:spcPct val="90000"/>
              </a:lnSpc>
            </a:pPr>
            <a:r>
              <a:rPr lang="en-US" dirty="0" smtClean="0"/>
              <a:t>The total energy is proportional to the amplitude and frequency of the waves.</a:t>
            </a:r>
          </a:p>
          <a:p>
            <a:pPr lvl="1" eaLnBrk="1" hangingPunct="1">
              <a:lnSpc>
                <a:spcPct val="90000"/>
              </a:lnSpc>
            </a:pPr>
            <a:r>
              <a:rPr lang="en-US" dirty="0" smtClean="0"/>
              <a:t>The larger the wave amplitude, the more force it has.</a:t>
            </a:r>
          </a:p>
          <a:p>
            <a:pPr lvl="1" eaLnBrk="1" hangingPunct="1">
              <a:lnSpc>
                <a:spcPct val="90000"/>
              </a:lnSpc>
            </a:pPr>
            <a:r>
              <a:rPr lang="en-US" dirty="0" smtClean="0"/>
              <a:t>The more frequently the waves strike, the more total force there 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a:hlinkClick r:id="" action="ppaction://ole?verb=0"/>
          </p:cNvPr>
          <p:cNvGraphicFramePr>
            <a:graphicFrameLocks/>
          </p:cNvGraphicFramePr>
          <p:nvPr/>
        </p:nvGraphicFramePr>
        <p:xfrm>
          <a:off x="60325" y="0"/>
          <a:ext cx="9083675" cy="3262313"/>
        </p:xfrm>
        <a:graphic>
          <a:graphicData uri="http://schemas.openxmlformats.org/presentationml/2006/ole">
            <p:oleObj spid="_x0000_s2050" name="Worksheet" r:id="rId3" imgW="8572512" imgH="5772260" progId="Excel.Sheet.8">
              <p:embed followColorScheme="full"/>
            </p:oleObj>
          </a:graphicData>
        </a:graphic>
      </p:graphicFrame>
      <p:graphicFrame>
        <p:nvGraphicFramePr>
          <p:cNvPr id="8195" name="Object 3">
            <a:hlinkClick r:id="" action="ppaction://ole?verb=0"/>
          </p:cNvPr>
          <p:cNvGraphicFramePr>
            <a:graphicFrameLocks/>
          </p:cNvGraphicFramePr>
          <p:nvPr/>
        </p:nvGraphicFramePr>
        <p:xfrm>
          <a:off x="0" y="3048000"/>
          <a:ext cx="9144000" cy="3657600"/>
        </p:xfrm>
        <a:graphic>
          <a:graphicData uri="http://schemas.openxmlformats.org/presentationml/2006/ole">
            <p:oleObj spid="_x0000_s2051" name="Worksheet" r:id="rId4" imgW="8572512" imgH="5772260" progId="Excel.Sheet.8">
              <p:embed followColorScheme="full"/>
            </p:oleObj>
          </a:graphicData>
        </a:graphic>
      </p:graphicFrame>
      <p:grpSp>
        <p:nvGrpSpPr>
          <p:cNvPr id="2" name="Group 4"/>
          <p:cNvGrpSpPr>
            <a:grpSpLocks/>
          </p:cNvGrpSpPr>
          <p:nvPr/>
        </p:nvGrpSpPr>
        <p:grpSpPr bwMode="auto">
          <a:xfrm>
            <a:off x="4724400" y="762000"/>
            <a:ext cx="3633788" cy="1295400"/>
            <a:chOff x="2976" y="336"/>
            <a:chExt cx="2160" cy="816"/>
          </a:xfrm>
        </p:grpSpPr>
        <p:sp>
          <p:nvSpPr>
            <p:cNvPr id="1040" name="Line 5"/>
            <p:cNvSpPr>
              <a:spLocks noChangeShapeType="1"/>
            </p:cNvSpPr>
            <p:nvPr/>
          </p:nvSpPr>
          <p:spPr bwMode="auto">
            <a:xfrm>
              <a:off x="2976" y="336"/>
              <a:ext cx="0" cy="768"/>
            </a:xfrm>
            <a:prstGeom prst="line">
              <a:avLst/>
            </a:prstGeom>
            <a:noFill/>
            <a:ln w="12700">
              <a:solidFill>
                <a:schemeClr val="tx1"/>
              </a:solidFill>
              <a:round/>
              <a:headEnd/>
              <a:tailEn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41" name="Line 6"/>
            <p:cNvSpPr>
              <a:spLocks noChangeShapeType="1"/>
            </p:cNvSpPr>
            <p:nvPr/>
          </p:nvSpPr>
          <p:spPr bwMode="auto">
            <a:xfrm>
              <a:off x="5136" y="336"/>
              <a:ext cx="0" cy="816"/>
            </a:xfrm>
            <a:prstGeom prst="line">
              <a:avLst/>
            </a:prstGeom>
            <a:noFill/>
            <a:ln w="12700">
              <a:solidFill>
                <a:schemeClr val="tx1"/>
              </a:solidFill>
              <a:round/>
              <a:headEnd/>
              <a:tailEn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42" name="Line 7"/>
            <p:cNvSpPr>
              <a:spLocks noChangeShapeType="1"/>
            </p:cNvSpPr>
            <p:nvPr/>
          </p:nvSpPr>
          <p:spPr bwMode="auto">
            <a:xfrm>
              <a:off x="2976" y="720"/>
              <a:ext cx="960" cy="0"/>
            </a:xfrm>
            <a:prstGeom prst="line">
              <a:avLst/>
            </a:prstGeom>
            <a:noFill/>
            <a:ln w="12700">
              <a:solidFill>
                <a:schemeClr val="tx1"/>
              </a:solidFill>
              <a:round/>
              <a:headEnd type="triangle" w="med" len="med"/>
              <a:tailEn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43" name="Line 8"/>
            <p:cNvSpPr>
              <a:spLocks noChangeShapeType="1"/>
            </p:cNvSpPr>
            <p:nvPr/>
          </p:nvSpPr>
          <p:spPr bwMode="auto">
            <a:xfrm flipH="1">
              <a:off x="4224" y="720"/>
              <a:ext cx="912" cy="0"/>
            </a:xfrm>
            <a:prstGeom prst="line">
              <a:avLst/>
            </a:prstGeom>
            <a:noFill/>
            <a:ln w="12700">
              <a:solidFill>
                <a:schemeClr val="tx1"/>
              </a:solidFill>
              <a:round/>
              <a:headEnd type="triangle" w="med" len="med"/>
              <a:tailEn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44" name="Rectangle 9"/>
            <p:cNvSpPr>
              <a:spLocks noChangeArrowheads="1"/>
            </p:cNvSpPr>
            <p:nvPr/>
          </p:nvSpPr>
          <p:spPr bwMode="auto">
            <a:xfrm>
              <a:off x="3927" y="548"/>
              <a:ext cx="274" cy="440"/>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4000" smtClean="0">
                  <a:solidFill>
                    <a:prstClr val="black"/>
                  </a:solidFill>
                  <a:latin typeface="Symbol" pitchFamily="18" charset="2"/>
                  <a:cs typeface="Arial" charset="0"/>
                </a:rPr>
                <a:t>l</a:t>
              </a:r>
            </a:p>
          </p:txBody>
        </p:sp>
      </p:grpSp>
      <p:grpSp>
        <p:nvGrpSpPr>
          <p:cNvPr id="3" name="Group 10"/>
          <p:cNvGrpSpPr>
            <a:grpSpLocks/>
          </p:cNvGrpSpPr>
          <p:nvPr/>
        </p:nvGrpSpPr>
        <p:grpSpPr bwMode="auto">
          <a:xfrm>
            <a:off x="228600" y="1752600"/>
            <a:ext cx="3657600" cy="1295400"/>
            <a:chOff x="240" y="1104"/>
            <a:chExt cx="2160" cy="816"/>
          </a:xfrm>
        </p:grpSpPr>
        <p:sp>
          <p:nvSpPr>
            <p:cNvPr id="1035" name="Line 11"/>
            <p:cNvSpPr>
              <a:spLocks noChangeShapeType="1"/>
            </p:cNvSpPr>
            <p:nvPr/>
          </p:nvSpPr>
          <p:spPr bwMode="auto">
            <a:xfrm>
              <a:off x="240" y="1104"/>
              <a:ext cx="0" cy="768"/>
            </a:xfrm>
            <a:prstGeom prst="line">
              <a:avLst/>
            </a:prstGeom>
            <a:noFill/>
            <a:ln w="12700">
              <a:solidFill>
                <a:schemeClr val="tx1"/>
              </a:solidFill>
              <a:round/>
              <a:headEnd/>
              <a:tailEn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36" name="Line 12"/>
            <p:cNvSpPr>
              <a:spLocks noChangeShapeType="1"/>
            </p:cNvSpPr>
            <p:nvPr/>
          </p:nvSpPr>
          <p:spPr bwMode="auto">
            <a:xfrm>
              <a:off x="2400" y="1104"/>
              <a:ext cx="0" cy="816"/>
            </a:xfrm>
            <a:prstGeom prst="line">
              <a:avLst/>
            </a:prstGeom>
            <a:noFill/>
            <a:ln w="12700">
              <a:solidFill>
                <a:schemeClr val="tx1"/>
              </a:solidFill>
              <a:round/>
              <a:headEnd/>
              <a:tailEn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37" name="Line 13"/>
            <p:cNvSpPr>
              <a:spLocks noChangeShapeType="1"/>
            </p:cNvSpPr>
            <p:nvPr/>
          </p:nvSpPr>
          <p:spPr bwMode="auto">
            <a:xfrm>
              <a:off x="240" y="1488"/>
              <a:ext cx="960" cy="0"/>
            </a:xfrm>
            <a:prstGeom prst="line">
              <a:avLst/>
            </a:prstGeom>
            <a:noFill/>
            <a:ln w="12700">
              <a:solidFill>
                <a:schemeClr val="tx1"/>
              </a:solidFill>
              <a:round/>
              <a:headEnd type="triangle" w="med" len="med"/>
              <a:tailEn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38" name="Line 14"/>
            <p:cNvSpPr>
              <a:spLocks noChangeShapeType="1"/>
            </p:cNvSpPr>
            <p:nvPr/>
          </p:nvSpPr>
          <p:spPr bwMode="auto">
            <a:xfrm flipH="1">
              <a:off x="1488" y="1488"/>
              <a:ext cx="912" cy="0"/>
            </a:xfrm>
            <a:prstGeom prst="line">
              <a:avLst/>
            </a:prstGeom>
            <a:noFill/>
            <a:ln w="12700">
              <a:solidFill>
                <a:schemeClr val="tx1"/>
              </a:solidFill>
              <a:round/>
              <a:headEnd type="triangle" w="med" len="med"/>
              <a:tailEn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39" name="Rectangle 15"/>
            <p:cNvSpPr>
              <a:spLocks noChangeArrowheads="1"/>
            </p:cNvSpPr>
            <p:nvPr/>
          </p:nvSpPr>
          <p:spPr bwMode="auto">
            <a:xfrm>
              <a:off x="1191" y="1316"/>
              <a:ext cx="277" cy="440"/>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4000" smtClean="0">
                  <a:solidFill>
                    <a:prstClr val="black"/>
                  </a:solidFill>
                  <a:latin typeface="Symbol" pitchFamily="18" charset="2"/>
                  <a:cs typeface="Arial" charset="0"/>
                </a:rPr>
                <a:t>l</a:t>
              </a:r>
            </a:p>
          </p:txBody>
        </p:sp>
      </p:grpSp>
      <p:grpSp>
        <p:nvGrpSpPr>
          <p:cNvPr id="4" name="Group 16"/>
          <p:cNvGrpSpPr>
            <a:grpSpLocks/>
          </p:cNvGrpSpPr>
          <p:nvPr/>
        </p:nvGrpSpPr>
        <p:grpSpPr bwMode="auto">
          <a:xfrm>
            <a:off x="1219200" y="5029200"/>
            <a:ext cx="1371600" cy="1143000"/>
            <a:chOff x="864" y="3216"/>
            <a:chExt cx="816" cy="816"/>
          </a:xfrm>
        </p:grpSpPr>
        <p:sp>
          <p:nvSpPr>
            <p:cNvPr id="1031" name="Line 17"/>
            <p:cNvSpPr>
              <a:spLocks noChangeShapeType="1"/>
            </p:cNvSpPr>
            <p:nvPr/>
          </p:nvSpPr>
          <p:spPr bwMode="auto">
            <a:xfrm>
              <a:off x="864" y="3552"/>
              <a:ext cx="816" cy="0"/>
            </a:xfrm>
            <a:prstGeom prst="line">
              <a:avLst/>
            </a:prstGeom>
            <a:noFill/>
            <a:ln w="12700">
              <a:solidFill>
                <a:schemeClr val="tx1"/>
              </a:solidFill>
              <a:round/>
              <a:headEnd type="triangle" w="med" len="med"/>
              <a:tailEnd type="triangle" w="med" len="me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32" name="Line 18"/>
            <p:cNvSpPr>
              <a:spLocks noChangeShapeType="1"/>
            </p:cNvSpPr>
            <p:nvPr/>
          </p:nvSpPr>
          <p:spPr bwMode="auto">
            <a:xfrm>
              <a:off x="864" y="3264"/>
              <a:ext cx="0" cy="768"/>
            </a:xfrm>
            <a:prstGeom prst="line">
              <a:avLst/>
            </a:prstGeom>
            <a:noFill/>
            <a:ln w="12700">
              <a:solidFill>
                <a:schemeClr val="tx1"/>
              </a:solidFill>
              <a:round/>
              <a:headEnd/>
              <a:tailEn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33" name="Line 19"/>
            <p:cNvSpPr>
              <a:spLocks noChangeShapeType="1"/>
            </p:cNvSpPr>
            <p:nvPr/>
          </p:nvSpPr>
          <p:spPr bwMode="auto">
            <a:xfrm>
              <a:off x="1680" y="3216"/>
              <a:ext cx="0" cy="816"/>
            </a:xfrm>
            <a:prstGeom prst="line">
              <a:avLst/>
            </a:prstGeom>
            <a:noFill/>
            <a:ln w="12700">
              <a:solidFill>
                <a:schemeClr val="tx1"/>
              </a:solidFill>
              <a:round/>
              <a:headEnd/>
              <a:tailEnd/>
            </a:ln>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034" name="Rectangle 20"/>
            <p:cNvSpPr>
              <a:spLocks noChangeArrowheads="1"/>
            </p:cNvSpPr>
            <p:nvPr/>
          </p:nvSpPr>
          <p:spPr bwMode="auto">
            <a:xfrm>
              <a:off x="1143" y="3572"/>
              <a:ext cx="279" cy="440"/>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4000" dirty="0" smtClean="0">
                  <a:solidFill>
                    <a:prstClr val="black"/>
                  </a:solidFill>
                  <a:latin typeface="Symbol" pitchFamily="18" charset="2"/>
                  <a:cs typeface="Arial" charset="0"/>
                </a:rPr>
                <a:t>l</a:t>
              </a:r>
            </a:p>
          </p:txBody>
        </p:sp>
      </p:grpSp>
      <p:sp>
        <p:nvSpPr>
          <p:cNvPr id="21" name="TextBox 20"/>
          <p:cNvSpPr txBox="1"/>
          <p:nvPr/>
        </p:nvSpPr>
        <p:spPr>
          <a:xfrm>
            <a:off x="2362200" y="1295400"/>
            <a:ext cx="1219200" cy="369332"/>
          </a:xfrm>
          <a:prstGeom prst="rect">
            <a:avLst/>
          </a:prstGeom>
          <a:noFill/>
        </p:spPr>
        <p:txBody>
          <a:bodyPr wrap="square" rtlCol="0">
            <a:spAutoFit/>
          </a:bodyPr>
          <a:lstStyle/>
          <a:p>
            <a:r>
              <a:rPr lang="en-US" dirty="0" smtClean="0">
                <a:solidFill>
                  <a:srgbClr val="00B050"/>
                </a:solidFill>
              </a:rPr>
              <a:t>amplitude</a:t>
            </a:r>
            <a:endParaRPr lang="en-US" dirty="0">
              <a:solidFill>
                <a:srgbClr val="00B050"/>
              </a:solidFill>
            </a:endParaRPr>
          </a:p>
        </p:txBody>
      </p:sp>
      <p:sp>
        <p:nvSpPr>
          <p:cNvPr id="22" name="TextBox 21"/>
          <p:cNvSpPr txBox="1"/>
          <p:nvPr/>
        </p:nvSpPr>
        <p:spPr>
          <a:xfrm>
            <a:off x="3352800" y="4572000"/>
            <a:ext cx="1219200" cy="369332"/>
          </a:xfrm>
          <a:prstGeom prst="rect">
            <a:avLst/>
          </a:prstGeom>
          <a:noFill/>
        </p:spPr>
        <p:txBody>
          <a:bodyPr wrap="square" rtlCol="0">
            <a:spAutoFit/>
          </a:bodyPr>
          <a:lstStyle/>
          <a:p>
            <a:r>
              <a:rPr lang="en-US" dirty="0" smtClean="0">
                <a:solidFill>
                  <a:srgbClr val="00B050"/>
                </a:solidFill>
              </a:rPr>
              <a:t>amplitude</a:t>
            </a:r>
            <a:endParaRPr lang="en-US" dirty="0">
              <a:solidFill>
                <a:srgbClr val="00B050"/>
              </a:solidFill>
            </a:endParaRPr>
          </a:p>
        </p:txBody>
      </p:sp>
      <p:cxnSp>
        <p:nvCxnSpPr>
          <p:cNvPr id="33" name="Straight Connector 32"/>
          <p:cNvCxnSpPr/>
          <p:nvPr/>
        </p:nvCxnSpPr>
        <p:spPr>
          <a:xfrm>
            <a:off x="2514600" y="2819400"/>
            <a:ext cx="6858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895600" y="685800"/>
            <a:ext cx="0" cy="6096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895600" y="1676400"/>
            <a:ext cx="0" cy="11430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14400" y="685800"/>
            <a:ext cx="20574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48000" y="3886200"/>
            <a:ext cx="18288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81400" y="6172200"/>
            <a:ext cx="762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62400" y="5029200"/>
            <a:ext cx="0" cy="11430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2" idx="0"/>
          </p:cNvCxnSpPr>
          <p:nvPr/>
        </p:nvCxnSpPr>
        <p:spPr>
          <a:xfrm flipV="1">
            <a:off x="3962400" y="3886200"/>
            <a:ext cx="0" cy="685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0" fill="hold"/>
                                        <p:tgtEl>
                                          <p:spTgt spid="8194"/>
                                        </p:tgtEl>
                                        <p:attrNameLst>
                                          <p:attrName>ppt_x</p:attrName>
                                        </p:attrNameLst>
                                      </p:cBhvr>
                                      <p:tavLst>
                                        <p:tav tm="0">
                                          <p:val>
                                            <p:strVal val="0-#ppt_w/2"/>
                                          </p:val>
                                        </p:tav>
                                        <p:tav tm="100000">
                                          <p:val>
                                            <p:strVal val="#ppt_x"/>
                                          </p:val>
                                        </p:tav>
                                      </p:tavLst>
                                    </p:anim>
                                    <p:anim calcmode="lin" valueType="num">
                                      <p:cBhvr additive="base">
                                        <p:cTn id="8" dur="50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0" fill="hold"/>
                                        <p:tgtEl>
                                          <p:spTgt spid="8195"/>
                                        </p:tgtEl>
                                        <p:attrNameLst>
                                          <p:attrName>ppt_x</p:attrName>
                                        </p:attrNameLst>
                                      </p:cBhvr>
                                      <p:tavLst>
                                        <p:tav tm="0">
                                          <p:val>
                                            <p:strVal val="0-#ppt_w/2"/>
                                          </p:val>
                                        </p:tav>
                                        <p:tav tm="100000">
                                          <p:val>
                                            <p:strVal val="#ppt_x"/>
                                          </p:val>
                                        </p:tav>
                                      </p:tavLst>
                                    </p:anim>
                                    <p:anim calcmode="lin" valueType="num">
                                      <p:cBhvr additive="base">
                                        <p:cTn id="14" dur="50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194" grpId="0"/>
      <p:bldOleChart spid="819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685800" y="381000"/>
            <a:ext cx="7772400" cy="762000"/>
          </a:xfrm>
          <a:noFill/>
        </p:spPr>
        <p:txBody>
          <a:bodyPr lIns="90488" tIns="44450" rIns="90488" bIns="44450"/>
          <a:lstStyle/>
          <a:p>
            <a:pPr eaLnBrk="1" hangingPunct="1"/>
            <a:r>
              <a:rPr lang="en-US" dirty="0" smtClean="0"/>
              <a:t>The Electromagnetic Spectrum</a:t>
            </a:r>
          </a:p>
        </p:txBody>
      </p:sp>
      <p:sp>
        <p:nvSpPr>
          <p:cNvPr id="19458" name="Rectangle 6"/>
          <p:cNvSpPr>
            <a:spLocks noGrp="1" noChangeArrowheads="1"/>
          </p:cNvSpPr>
          <p:nvPr>
            <p:ph type="sldNum" sz="quarter" idx="12"/>
          </p:nvPr>
        </p:nvSpPr>
        <p:spPr/>
        <p:txBody>
          <a:bodyPr>
            <a:normAutofit fontScale="85000" lnSpcReduction="20000"/>
          </a:bodyPr>
          <a:lstStyle/>
          <a:p>
            <a:pPr>
              <a:defRPr/>
            </a:pPr>
            <a:fld id="{6F535F57-F170-44C9-B5EB-C2E3DC401A09}" type="slidenum">
              <a:rPr lang="en-US"/>
              <a:pPr>
                <a:defRPr/>
              </a:pPr>
              <a:t>37</a:t>
            </a:fld>
            <a:endParaRPr lang="en-US"/>
          </a:p>
        </p:txBody>
      </p:sp>
      <p:sp>
        <p:nvSpPr>
          <p:cNvPr id="11267" name="Rectangle 1027"/>
          <p:cNvSpPr>
            <a:spLocks noGrp="1" noChangeArrowheads="1"/>
          </p:cNvSpPr>
          <p:nvPr>
            <p:ph sz="quarter" idx="1"/>
          </p:nvPr>
        </p:nvSpPr>
        <p:spPr>
          <a:xfrm>
            <a:off x="381000" y="1447800"/>
            <a:ext cx="8458200" cy="3581400"/>
          </a:xfrm>
        </p:spPr>
        <p:txBody>
          <a:bodyPr lIns="90488" tIns="44450" rIns="90488" bIns="44450"/>
          <a:lstStyle/>
          <a:p>
            <a:pPr eaLnBrk="1" hangingPunct="1"/>
            <a:r>
              <a:rPr lang="en-US" sz="2800" dirty="0" smtClean="0"/>
              <a:t>The </a:t>
            </a:r>
            <a:r>
              <a:rPr lang="en-US" sz="2800" b="1" dirty="0" smtClean="0"/>
              <a:t>electromagnetic spectrum</a:t>
            </a:r>
            <a:r>
              <a:rPr lang="en-US" sz="2800" dirty="0" smtClean="0"/>
              <a:t> is the range of all possible frequencies of electromagnetic radiation .</a:t>
            </a:r>
          </a:p>
          <a:p>
            <a:pPr lvl="1" eaLnBrk="1" hangingPunct="1"/>
            <a:r>
              <a:rPr lang="en-US" sz="2500" dirty="0" smtClean="0"/>
              <a:t>The color of the light is determined by its wavelength.</a:t>
            </a:r>
          </a:p>
          <a:p>
            <a:pPr lvl="1" eaLnBrk="1" hangingPunct="1"/>
            <a:endParaRPr lang="en-US" sz="2500" dirty="0" smtClean="0"/>
          </a:p>
          <a:p>
            <a:pPr eaLnBrk="1" hangingPunct="1"/>
            <a:r>
              <a:rPr lang="en-US" sz="2700" dirty="0" smtClean="0"/>
              <a:t>The electromagnetic spectrum extends from low frequencies used for modern radio communication to gamma radiation at the short-wavelength (high-frequency) end.</a:t>
            </a:r>
          </a:p>
          <a:p>
            <a:pPr eaLnBrk="1" hangingPunct="1"/>
            <a:endParaRPr lang="en-US" sz="28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wipe(left)">
                                      <p:cBhvr>
                                        <p:cTn id="10" dur="500"/>
                                        <p:tgtEl>
                                          <p:spTgt spid="11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wipe(left)">
                                      <p:cBhvr>
                                        <p:cTn id="15"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Electromagnetic Spectrum</a:t>
            </a:r>
          </a:p>
        </p:txBody>
      </p:sp>
      <p:sp>
        <p:nvSpPr>
          <p:cNvPr id="22530" name="Rectangle 6"/>
          <p:cNvSpPr>
            <a:spLocks noGrp="1" noChangeArrowheads="1"/>
          </p:cNvSpPr>
          <p:nvPr>
            <p:ph type="sldNum" sz="quarter" idx="12"/>
          </p:nvPr>
        </p:nvSpPr>
        <p:spPr/>
        <p:txBody>
          <a:bodyPr>
            <a:normAutofit fontScale="85000" lnSpcReduction="20000"/>
          </a:bodyPr>
          <a:lstStyle/>
          <a:p>
            <a:pPr>
              <a:defRPr/>
            </a:pPr>
            <a:fld id="{3357A3B9-2AD7-4280-B9CB-95E209AAE7A3}" type="slidenum">
              <a:rPr lang="en-US"/>
              <a:pPr>
                <a:defRPr/>
              </a:pPr>
              <a:t>38</a:t>
            </a:fld>
            <a:endParaRPr lang="en-US"/>
          </a:p>
        </p:txBody>
      </p:sp>
      <p:pic>
        <p:nvPicPr>
          <p:cNvPr id="25605" name="Picture 6" descr="09_04"/>
          <p:cNvPicPr>
            <a:picLocks noChangeAspect="1" noChangeArrowheads="1"/>
          </p:cNvPicPr>
          <p:nvPr/>
        </p:nvPicPr>
        <p:blipFill>
          <a:blip r:embed="rId2" cstate="print"/>
          <a:srcRect/>
          <a:stretch>
            <a:fillRect/>
          </a:stretch>
        </p:blipFill>
        <p:spPr bwMode="auto">
          <a:xfrm>
            <a:off x="381000" y="1828800"/>
            <a:ext cx="8253413" cy="361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304800" y="0"/>
            <a:ext cx="8458200" cy="1143000"/>
          </a:xfrm>
        </p:spPr>
        <p:txBody>
          <a:bodyPr>
            <a:normAutofit fontScale="90000"/>
          </a:bodyPr>
          <a:lstStyle/>
          <a:p>
            <a:pPr eaLnBrk="1" fontAlgn="auto" hangingPunct="1">
              <a:spcAft>
                <a:spcPts val="0"/>
              </a:spcAft>
              <a:defRPr/>
            </a:pPr>
            <a:r>
              <a:rPr lang="en-US" sz="4000" dirty="0" smtClean="0"/>
              <a:t>The Electromagnetic Spectrum and Photon Energy</a:t>
            </a:r>
          </a:p>
        </p:txBody>
      </p:sp>
      <p:sp>
        <p:nvSpPr>
          <p:cNvPr id="24578" name="Rectangle 6"/>
          <p:cNvSpPr>
            <a:spLocks noGrp="1" noChangeArrowheads="1"/>
          </p:cNvSpPr>
          <p:nvPr>
            <p:ph type="sldNum" sz="quarter" idx="12"/>
          </p:nvPr>
        </p:nvSpPr>
        <p:spPr/>
        <p:txBody>
          <a:bodyPr>
            <a:normAutofit fontScale="85000" lnSpcReduction="20000"/>
          </a:bodyPr>
          <a:lstStyle/>
          <a:p>
            <a:pPr>
              <a:defRPr/>
            </a:pPr>
            <a:fld id="{FCA7D744-5DE4-4C5A-B11E-55AF0A951967}" type="slidenum">
              <a:rPr lang="en-US"/>
              <a:pPr>
                <a:defRPr/>
              </a:pPr>
              <a:t>39</a:t>
            </a:fld>
            <a:endParaRPr lang="en-US"/>
          </a:p>
        </p:txBody>
      </p:sp>
      <p:sp>
        <p:nvSpPr>
          <p:cNvPr id="26629" name="Rectangle 3"/>
          <p:cNvSpPr>
            <a:spLocks noGrp="1" noChangeArrowheads="1"/>
          </p:cNvSpPr>
          <p:nvPr>
            <p:ph sz="quarter" idx="1"/>
          </p:nvPr>
        </p:nvSpPr>
        <p:spPr>
          <a:xfrm>
            <a:off x="685800" y="1905000"/>
            <a:ext cx="7696200" cy="4419600"/>
          </a:xfrm>
        </p:spPr>
        <p:txBody>
          <a:bodyPr/>
          <a:lstStyle/>
          <a:p>
            <a:pPr eaLnBrk="1" hangingPunct="1">
              <a:lnSpc>
                <a:spcPct val="90000"/>
              </a:lnSpc>
            </a:pPr>
            <a:r>
              <a:rPr lang="en-US" dirty="0" smtClean="0"/>
              <a:t>Short wavelength light have photons with highest energy = High frequency</a:t>
            </a:r>
          </a:p>
          <a:p>
            <a:pPr lvl="1" eaLnBrk="1" hangingPunct="1">
              <a:lnSpc>
                <a:spcPct val="90000"/>
              </a:lnSpc>
            </a:pPr>
            <a:r>
              <a:rPr lang="en-US" dirty="0" smtClean="0"/>
              <a:t>Radio wave photons have the lowest energy.</a:t>
            </a:r>
          </a:p>
          <a:p>
            <a:pPr lvl="1" eaLnBrk="1" hangingPunct="1">
              <a:lnSpc>
                <a:spcPct val="90000"/>
              </a:lnSpc>
            </a:pPr>
            <a:r>
              <a:rPr lang="en-US" dirty="0" smtClean="0"/>
              <a:t>Gamma ray photons have the highest energy.</a:t>
            </a:r>
          </a:p>
          <a:p>
            <a:pPr eaLnBrk="1" hangingPunct="1">
              <a:lnSpc>
                <a:spcPct val="90000"/>
              </a:lnSpc>
            </a:pPr>
            <a:r>
              <a:rPr lang="en-US" dirty="0" smtClean="0"/>
              <a:t>High-energy electromagnetic radiation can potentially damage biological molecules.</a:t>
            </a:r>
          </a:p>
          <a:p>
            <a:pPr lvl="1" eaLnBrk="1" hangingPunct="1">
              <a:lnSpc>
                <a:spcPct val="90000"/>
              </a:lnSpc>
            </a:pPr>
            <a:r>
              <a:rPr lang="en-US" dirty="0" smtClean="0"/>
              <a:t>Ionizing radiation</a:t>
            </a:r>
          </a:p>
          <a:p>
            <a:pPr lvl="1" eaLnBrk="1" hangingPunct="1">
              <a:lnSpc>
                <a:spcPct val="90000"/>
              </a:lnSpc>
            </a:pPr>
            <a:r>
              <a:rPr lang="en-US" dirty="0" smtClean="0"/>
              <a:t>The waves fit between atom-atom bonds, and vibrate/shake the atoms loose.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Theory</a:t>
            </a:r>
            <a:endParaRPr lang="en-US" dirty="0"/>
          </a:p>
        </p:txBody>
      </p:sp>
      <p:sp>
        <p:nvSpPr>
          <p:cNvPr id="3" name="Content Placeholder 2"/>
          <p:cNvSpPr>
            <a:spLocks noGrp="1"/>
          </p:cNvSpPr>
          <p:nvPr>
            <p:ph idx="1"/>
          </p:nvPr>
        </p:nvSpPr>
        <p:spPr/>
        <p:txBody>
          <a:bodyPr/>
          <a:lstStyle/>
          <a:p>
            <a:r>
              <a:rPr lang="en-US" dirty="0" smtClean="0"/>
              <a:t>Atomic theory ---</a:t>
            </a:r>
            <a:r>
              <a:rPr lang="en-US" dirty="0" smtClean="0">
                <a:solidFill>
                  <a:schemeClr val="accent5">
                    <a:lumMod val="75000"/>
                  </a:schemeClr>
                </a:solidFill>
              </a:rPr>
              <a:t>the idea that all matter is made up of atoms. </a:t>
            </a:r>
            <a:r>
              <a:rPr lang="en-US" dirty="0" smtClean="0"/>
              <a:t>It is a very old idea dating back to the ancient Greeks. Over time, scientists have come up with various models for the atom based on their observations. These atomic models have been altered and revise as new scientific evidence is discovered. </a:t>
            </a: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4</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7200" y="838200"/>
            <a:ext cx="8229600" cy="990600"/>
          </a:xfrm>
        </p:spPr>
        <p:txBody>
          <a:bodyPr lIns="90488" tIns="44450" rIns="90488" bIns="44450">
            <a:normAutofit fontScale="90000"/>
          </a:bodyPr>
          <a:lstStyle/>
          <a:p>
            <a:pPr eaLnBrk="1" fontAlgn="auto" hangingPunct="1">
              <a:spcAft>
                <a:spcPts val="0"/>
              </a:spcAft>
              <a:defRPr/>
            </a:pPr>
            <a:r>
              <a:rPr lang="en-US" sz="3200" dirty="0" smtClean="0"/>
              <a:t>Order the Following Types of Electromagnetic Radiation:</a:t>
            </a:r>
            <a:br>
              <a:rPr lang="en-US" sz="3200" dirty="0" smtClean="0"/>
            </a:br>
            <a:r>
              <a:rPr lang="en-US" sz="3200" dirty="0" smtClean="0"/>
              <a:t>Microwaves (MW), Gamma Rays (GR), Green Light (GL), Red Light (RL), Ultraviolet Light (UV) </a:t>
            </a:r>
          </a:p>
        </p:txBody>
      </p:sp>
      <p:sp>
        <p:nvSpPr>
          <p:cNvPr id="25602" name="Rectangle 6"/>
          <p:cNvSpPr>
            <a:spLocks noGrp="1" noChangeArrowheads="1"/>
          </p:cNvSpPr>
          <p:nvPr>
            <p:ph type="sldNum" sz="quarter" idx="12"/>
          </p:nvPr>
        </p:nvSpPr>
        <p:spPr/>
        <p:txBody>
          <a:bodyPr>
            <a:normAutofit fontScale="85000" lnSpcReduction="20000"/>
          </a:bodyPr>
          <a:lstStyle/>
          <a:p>
            <a:pPr>
              <a:defRPr/>
            </a:pPr>
            <a:fld id="{3C0CFA21-4DDD-416F-A15B-B23D166EE8AC}" type="slidenum">
              <a:rPr lang="en-US"/>
              <a:pPr>
                <a:defRPr/>
              </a:pPr>
              <a:t>40</a:t>
            </a:fld>
            <a:endParaRPr lang="en-US"/>
          </a:p>
        </p:txBody>
      </p:sp>
      <p:sp>
        <p:nvSpPr>
          <p:cNvPr id="27653" name="Rectangle 3"/>
          <p:cNvSpPr>
            <a:spLocks noGrp="1" noChangeArrowheads="1"/>
          </p:cNvSpPr>
          <p:nvPr>
            <p:ph sz="quarter" idx="1"/>
          </p:nvPr>
        </p:nvSpPr>
        <p:spPr>
          <a:xfrm>
            <a:off x="609600" y="2209800"/>
            <a:ext cx="7772400" cy="4114800"/>
          </a:xfrm>
        </p:spPr>
        <p:txBody>
          <a:bodyPr lIns="90488" tIns="44450" rIns="90488" bIns="44450"/>
          <a:lstStyle/>
          <a:p>
            <a:pPr eaLnBrk="1" hangingPunct="1"/>
            <a:r>
              <a:rPr lang="en-US" dirty="0" smtClean="0"/>
              <a:t>By wavelength (short to long).</a:t>
            </a:r>
          </a:p>
          <a:p>
            <a:pPr eaLnBrk="1" hangingPunct="1">
              <a:buFontTx/>
              <a:buNone/>
            </a:pPr>
            <a:r>
              <a:rPr lang="en-US" sz="2400" dirty="0" smtClean="0">
                <a:solidFill>
                  <a:schemeClr val="hlink"/>
                </a:solidFill>
              </a:rPr>
              <a:t>	Gamma &lt; UV &lt; green &lt; red &lt; microwaves.</a:t>
            </a:r>
            <a:endParaRPr lang="en-US" dirty="0" smtClean="0">
              <a:solidFill>
                <a:schemeClr val="hlink"/>
              </a:solidFill>
            </a:endParaRPr>
          </a:p>
          <a:p>
            <a:pPr eaLnBrk="1" hangingPunct="1">
              <a:spcBef>
                <a:spcPct val="110000"/>
              </a:spcBef>
            </a:pPr>
            <a:r>
              <a:rPr lang="en-US" dirty="0" smtClean="0"/>
              <a:t>By frequency (low to high).</a:t>
            </a:r>
          </a:p>
          <a:p>
            <a:pPr eaLnBrk="1" hangingPunct="1">
              <a:buFontTx/>
              <a:buNone/>
            </a:pPr>
            <a:r>
              <a:rPr lang="en-US" sz="2400" dirty="0" smtClean="0">
                <a:solidFill>
                  <a:schemeClr val="hlink"/>
                </a:solidFill>
              </a:rPr>
              <a:t>	Microwaves &lt; red &lt; green &lt; UV &lt; gamma.</a:t>
            </a:r>
          </a:p>
          <a:p>
            <a:pPr eaLnBrk="1" hangingPunct="1">
              <a:spcBef>
                <a:spcPct val="110000"/>
              </a:spcBef>
            </a:pPr>
            <a:r>
              <a:rPr lang="en-US" dirty="0" smtClean="0"/>
              <a:t>By energy (least to most).</a:t>
            </a:r>
          </a:p>
          <a:p>
            <a:pPr eaLnBrk="1" hangingPunct="1">
              <a:buFontTx/>
              <a:buNone/>
            </a:pPr>
            <a:r>
              <a:rPr lang="en-US" sz="2400" dirty="0" smtClean="0">
                <a:solidFill>
                  <a:schemeClr val="hlink"/>
                </a:solidFill>
              </a:rPr>
              <a:t>	Microwaves &lt; red &lt; green &lt; UV &lt; gamma.</a:t>
            </a:r>
          </a:p>
        </p:txBody>
      </p:sp>
      <p:sp>
        <p:nvSpPr>
          <p:cNvPr id="6" name="Rounded Rectangle 5"/>
          <p:cNvSpPr/>
          <p:nvPr/>
        </p:nvSpPr>
        <p:spPr>
          <a:xfrm>
            <a:off x="838200" y="2667000"/>
            <a:ext cx="609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ounded Rectangle 6"/>
          <p:cNvSpPr/>
          <p:nvPr/>
        </p:nvSpPr>
        <p:spPr>
          <a:xfrm>
            <a:off x="762000" y="4191000"/>
            <a:ext cx="609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ounded Rectangle 7"/>
          <p:cNvSpPr/>
          <p:nvPr/>
        </p:nvSpPr>
        <p:spPr>
          <a:xfrm>
            <a:off x="685800" y="5638800"/>
            <a:ext cx="60960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at This Slide</a:t>
            </a:r>
            <a:endParaRPr lang="en-US" dirty="0"/>
          </a:p>
        </p:txBody>
      </p:sp>
      <p:pic>
        <p:nvPicPr>
          <p:cNvPr id="116738" name="Picture 2" descr="C:\Users\cpasilla\AppData\Local\Microsoft\Windows\Temporary Internet Files\Content.IE5\T2Z3W3O0\MC900434720[1].png"/>
          <p:cNvPicPr>
            <a:picLocks noGrp="1" noChangeAspect="1" noChangeArrowheads="1"/>
          </p:cNvPicPr>
          <p:nvPr>
            <p:ph sz="quarter" idx="1"/>
          </p:nvPr>
        </p:nvPicPr>
        <p:blipFill>
          <a:blip r:embed="rId2" cstate="print"/>
          <a:srcRect/>
          <a:stretch>
            <a:fillRect/>
          </a:stretch>
        </p:blipFill>
        <p:spPr bwMode="auto">
          <a:xfrm>
            <a:off x="3546618" y="2705243"/>
            <a:ext cx="2285714" cy="228571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000" b="1" dirty="0" smtClean="0"/>
              <a:t>C.6.C</a:t>
            </a:r>
            <a:r>
              <a:rPr lang="en-US" sz="2000" dirty="0" smtClean="0"/>
              <a:t> 	calculate the wavelength, frequency, and energy of light 	using Planck’s constant and the speed of light</a:t>
            </a:r>
            <a:endParaRPr lang="en-US" sz="2000" dirty="0"/>
          </a:p>
        </p:txBody>
      </p:sp>
      <p:sp>
        <p:nvSpPr>
          <p:cNvPr id="4" name="Title 3"/>
          <p:cNvSpPr>
            <a:spLocks noGrp="1"/>
          </p:cNvSpPr>
          <p:nvPr>
            <p:ph type="title"/>
          </p:nvPr>
        </p:nvSpPr>
        <p:spPr/>
        <p:txBody>
          <a:bodyPr/>
          <a:lstStyle/>
          <a:p>
            <a:r>
              <a:rPr lang="en-US" sz="3600" dirty="0" smtClean="0"/>
              <a:t>Calculating energy, wavelength and frequency</a:t>
            </a:r>
            <a:endParaRPr lang="en-US"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frequency and wavelength </a:t>
            </a:r>
            <a:endParaRPr lang="en-US" dirty="0"/>
          </a:p>
        </p:txBody>
      </p:sp>
      <p:sp>
        <p:nvSpPr>
          <p:cNvPr id="3" name="Content Placeholder 2"/>
          <p:cNvSpPr>
            <a:spLocks noGrp="1"/>
          </p:cNvSpPr>
          <p:nvPr>
            <p:ph sz="quarter" idx="1"/>
          </p:nvPr>
        </p:nvSpPr>
        <p:spPr/>
        <p:txBody>
          <a:bodyPr/>
          <a:lstStyle/>
          <a:p>
            <a:r>
              <a:rPr lang="en-US" dirty="0" smtClean="0"/>
              <a:t>Wave speed, frequency and wavelength have a mathematical relationship.</a:t>
            </a:r>
          </a:p>
          <a:p>
            <a:pPr lvl="1"/>
            <a:r>
              <a:rPr lang="en-US" dirty="0" smtClean="0"/>
              <a:t>Using v = </a:t>
            </a:r>
            <a:r>
              <a:rPr lang="el-GR" dirty="0" smtClean="0">
                <a:cs typeface="Times New Roman"/>
              </a:rPr>
              <a:t>λ</a:t>
            </a:r>
            <a:r>
              <a:rPr lang="en-US" dirty="0" smtClean="0">
                <a:cs typeface="Times New Roman"/>
              </a:rPr>
              <a:t> x </a:t>
            </a:r>
            <a:r>
              <a:rPr lang="en-US" dirty="0" smtClean="0">
                <a:cs typeface="Calibri"/>
              </a:rPr>
              <a:t>ƒ , frequency or wavelength can be found. Remember light waves travel at 3.00 x10</a:t>
            </a:r>
            <a:r>
              <a:rPr lang="en-US" baseline="30000" dirty="0" smtClean="0">
                <a:cs typeface="Calibri"/>
              </a:rPr>
              <a:t>8 </a:t>
            </a:r>
            <a:r>
              <a:rPr lang="en-US" dirty="0" smtClean="0">
                <a:cs typeface="Calibri"/>
              </a:rPr>
              <a:t>m/s.</a:t>
            </a:r>
          </a:p>
          <a:p>
            <a:pPr lvl="2"/>
            <a:r>
              <a:rPr lang="en-US" dirty="0" smtClean="0">
                <a:cs typeface="Calibri"/>
              </a:rPr>
              <a:t>Example what is the wavelength of a wave of light if it has a frequency of 3.2 x 10</a:t>
            </a:r>
            <a:r>
              <a:rPr lang="en-US" baseline="30000" dirty="0" smtClean="0">
                <a:cs typeface="Calibri"/>
              </a:rPr>
              <a:t>14</a:t>
            </a:r>
            <a:r>
              <a:rPr lang="en-US" dirty="0" smtClean="0">
                <a:cs typeface="Calibri"/>
              </a:rPr>
              <a:t> hertz?</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frequency and wavelength </a:t>
            </a:r>
            <a:endParaRPr lang="en-US" dirty="0"/>
          </a:p>
        </p:txBody>
      </p:sp>
      <p:sp>
        <p:nvSpPr>
          <p:cNvPr id="3" name="Content Placeholder 2"/>
          <p:cNvSpPr>
            <a:spLocks noGrp="1"/>
          </p:cNvSpPr>
          <p:nvPr>
            <p:ph sz="quarter" idx="1"/>
          </p:nvPr>
        </p:nvSpPr>
        <p:spPr/>
        <p:txBody>
          <a:bodyPr/>
          <a:lstStyle/>
          <a:p>
            <a:r>
              <a:rPr lang="en-US" dirty="0" smtClean="0"/>
              <a:t>Wave speed, frequency and wavelength have a mathematical relationship.</a:t>
            </a:r>
          </a:p>
          <a:p>
            <a:pPr lvl="1"/>
            <a:r>
              <a:rPr lang="en-US" dirty="0" smtClean="0"/>
              <a:t>Using v = </a:t>
            </a:r>
            <a:r>
              <a:rPr lang="el-GR" dirty="0" smtClean="0">
                <a:cs typeface="Times New Roman"/>
              </a:rPr>
              <a:t>λ</a:t>
            </a:r>
            <a:r>
              <a:rPr lang="en-US" dirty="0" smtClean="0">
                <a:cs typeface="Times New Roman"/>
              </a:rPr>
              <a:t> x </a:t>
            </a:r>
            <a:r>
              <a:rPr lang="en-US" dirty="0" smtClean="0">
                <a:cs typeface="Calibri"/>
              </a:rPr>
              <a:t>ƒ, frequency or wavelength can be found.</a:t>
            </a:r>
          </a:p>
          <a:p>
            <a:pPr lvl="2"/>
            <a:r>
              <a:rPr lang="en-US" dirty="0" smtClean="0">
                <a:cs typeface="Calibri"/>
              </a:rPr>
              <a:t>Example what is the wavelength of a wave of light if it has a frequency of 3.2 x 10</a:t>
            </a:r>
            <a:r>
              <a:rPr lang="en-US" baseline="30000" dirty="0" smtClean="0">
                <a:cs typeface="Calibri"/>
              </a:rPr>
              <a:t>14</a:t>
            </a:r>
            <a:r>
              <a:rPr lang="en-US" dirty="0" smtClean="0">
                <a:cs typeface="Calibri"/>
              </a:rPr>
              <a:t> hertz?</a:t>
            </a:r>
          </a:p>
          <a:p>
            <a:pPr lvl="3"/>
            <a:r>
              <a:rPr lang="en-US" dirty="0" smtClean="0">
                <a:cs typeface="Calibri"/>
              </a:rPr>
              <a:t>3.00 x 10</a:t>
            </a:r>
            <a:r>
              <a:rPr lang="en-US" baseline="30000" dirty="0" smtClean="0">
                <a:cs typeface="Calibri"/>
              </a:rPr>
              <a:t>8</a:t>
            </a:r>
            <a:r>
              <a:rPr lang="en-US" dirty="0" smtClean="0">
                <a:cs typeface="Calibri"/>
              </a:rPr>
              <a:t> m/s = </a:t>
            </a:r>
            <a:r>
              <a:rPr lang="el-GR" dirty="0" smtClean="0">
                <a:cs typeface="Times New Roman"/>
              </a:rPr>
              <a:t>λ</a:t>
            </a:r>
            <a:r>
              <a:rPr lang="en-US" dirty="0" smtClean="0">
                <a:cs typeface="Calibri"/>
              </a:rPr>
              <a:t> x 3.2 x 10</a:t>
            </a:r>
            <a:r>
              <a:rPr lang="en-US" baseline="30000" dirty="0" smtClean="0">
                <a:cs typeface="Calibri"/>
              </a:rPr>
              <a:t>14</a:t>
            </a:r>
            <a:r>
              <a:rPr lang="en-US" dirty="0" smtClean="0">
                <a:cs typeface="Calibri"/>
              </a:rPr>
              <a:t> s</a:t>
            </a:r>
            <a:r>
              <a:rPr lang="en-US" baseline="30000" dirty="0" smtClean="0">
                <a:cs typeface="Calibri"/>
              </a:rPr>
              <a:t>-1 </a:t>
            </a:r>
            <a:r>
              <a:rPr lang="en-US" dirty="0" smtClean="0">
                <a:cs typeface="Calibri"/>
              </a:rPr>
              <a:t>solve for </a:t>
            </a:r>
            <a:r>
              <a:rPr lang="el-GR" dirty="0" smtClean="0">
                <a:cs typeface="Times New Roman"/>
              </a:rPr>
              <a:t>λ</a:t>
            </a:r>
            <a:r>
              <a:rPr lang="en-US" dirty="0" smtClean="0">
                <a:cs typeface="Times New Roman"/>
              </a:rPr>
              <a:t>.</a:t>
            </a:r>
          </a:p>
          <a:p>
            <a:pPr lvl="3"/>
            <a:r>
              <a:rPr lang="el-GR" dirty="0" smtClean="0">
                <a:cs typeface="Times New Roman"/>
              </a:rPr>
              <a:t>λ</a:t>
            </a:r>
            <a:r>
              <a:rPr lang="en-US" dirty="0" smtClean="0">
                <a:cs typeface="Times New Roman"/>
              </a:rPr>
              <a:t> = </a:t>
            </a:r>
            <a:r>
              <a:rPr lang="en-US" dirty="0" smtClean="0">
                <a:cs typeface="Calibri"/>
              </a:rPr>
              <a:t>3.00 x 10</a:t>
            </a:r>
            <a:r>
              <a:rPr lang="en-US" baseline="30000" dirty="0" smtClean="0">
                <a:cs typeface="Calibri"/>
              </a:rPr>
              <a:t>8</a:t>
            </a:r>
            <a:r>
              <a:rPr lang="en-US" dirty="0" smtClean="0">
                <a:cs typeface="Calibri"/>
              </a:rPr>
              <a:t> m/s  </a:t>
            </a:r>
            <a:r>
              <a:rPr lang="en-US" smtClean="0">
                <a:cs typeface="Calibri"/>
              </a:rPr>
              <a:t>= 9.4 x 10</a:t>
            </a:r>
            <a:r>
              <a:rPr lang="en-US" baseline="30000" smtClean="0">
                <a:cs typeface="Calibri"/>
              </a:rPr>
              <a:t>-7</a:t>
            </a:r>
            <a:r>
              <a:rPr lang="en-US" smtClean="0">
                <a:cs typeface="Calibri"/>
              </a:rPr>
              <a:t> </a:t>
            </a:r>
            <a:r>
              <a:rPr lang="en-US" dirty="0" smtClean="0">
                <a:cs typeface="Calibri"/>
              </a:rPr>
              <a:t>m</a:t>
            </a:r>
          </a:p>
          <a:p>
            <a:pPr lvl="4">
              <a:buNone/>
            </a:pPr>
            <a:r>
              <a:rPr lang="en-US" dirty="0" smtClean="0">
                <a:cs typeface="Calibri"/>
              </a:rPr>
              <a:t>	3.2 x 10</a:t>
            </a:r>
            <a:r>
              <a:rPr lang="en-US" baseline="30000" dirty="0" smtClean="0">
                <a:cs typeface="Calibri"/>
              </a:rPr>
              <a:t>14</a:t>
            </a:r>
            <a:r>
              <a:rPr lang="en-US" dirty="0" smtClean="0">
                <a:cs typeface="Calibri"/>
              </a:rPr>
              <a:t> s</a:t>
            </a:r>
            <a:r>
              <a:rPr lang="en-US" baseline="30000" dirty="0" smtClean="0">
                <a:cs typeface="Calibri"/>
              </a:rPr>
              <a:t>-1</a:t>
            </a:r>
            <a:endParaRPr lang="en-US" dirty="0"/>
          </a:p>
        </p:txBody>
      </p:sp>
      <p:cxnSp>
        <p:nvCxnSpPr>
          <p:cNvPr id="5" name="Straight Connector 4"/>
          <p:cNvCxnSpPr/>
          <p:nvPr/>
        </p:nvCxnSpPr>
        <p:spPr>
          <a:xfrm>
            <a:off x="2514600" y="4876800"/>
            <a:ext cx="152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Wave speed, frequency and wavelength practice </a:t>
            </a:r>
            <a:endParaRPr lang="en-US" sz="4000" dirty="0"/>
          </a:p>
        </p:txBody>
      </p:sp>
      <p:sp>
        <p:nvSpPr>
          <p:cNvPr id="3" name="Content Placeholder 2"/>
          <p:cNvSpPr>
            <a:spLocks noGrp="1"/>
          </p:cNvSpPr>
          <p:nvPr>
            <p:ph sz="quarter" idx="1"/>
          </p:nvPr>
        </p:nvSpPr>
        <p:spPr/>
        <p:txBody>
          <a:bodyPr/>
          <a:lstStyle/>
          <a:p>
            <a:r>
              <a:rPr lang="en-US" dirty="0" smtClean="0"/>
              <a:t>Using v = </a:t>
            </a:r>
            <a:r>
              <a:rPr lang="el-GR" dirty="0" smtClean="0">
                <a:cs typeface="Times New Roman"/>
              </a:rPr>
              <a:t>λ</a:t>
            </a:r>
            <a:r>
              <a:rPr lang="en-US" dirty="0" smtClean="0">
                <a:cs typeface="Times New Roman"/>
              </a:rPr>
              <a:t> x </a:t>
            </a:r>
            <a:r>
              <a:rPr lang="en-US" dirty="0" smtClean="0">
                <a:cs typeface="Calibri"/>
              </a:rPr>
              <a:t>ƒ or, </a:t>
            </a:r>
          </a:p>
          <a:p>
            <a:pPr lvl="1"/>
            <a:r>
              <a:rPr lang="en-US" dirty="0" smtClean="0">
                <a:cs typeface="Calibri"/>
              </a:rPr>
              <a:t> find the frequency of a 4.00 x 10</a:t>
            </a:r>
            <a:r>
              <a:rPr lang="en-US" baseline="30000" dirty="0" smtClean="0">
                <a:cs typeface="Calibri"/>
              </a:rPr>
              <a:t>-11</a:t>
            </a:r>
            <a:r>
              <a:rPr lang="en-US" dirty="0" smtClean="0">
                <a:cs typeface="Calibri"/>
              </a:rPr>
              <a:t> m wavelength of the violet light. </a:t>
            </a:r>
          </a:p>
          <a:p>
            <a:pPr lvl="2"/>
            <a:endParaRPr lang="en-US" dirty="0" smtClean="0">
              <a:cs typeface="Calibri"/>
            </a:endParaRPr>
          </a:p>
          <a:p>
            <a:pPr lvl="2">
              <a:buNone/>
            </a:pPr>
            <a:endParaRPr lang="en-US" dirty="0" smtClean="0">
              <a:cs typeface="Calibri"/>
            </a:endParaRPr>
          </a:p>
          <a:p>
            <a:pPr lvl="2"/>
            <a:endParaRPr lang="en-US" dirty="0" smtClean="0">
              <a:cs typeface="Calibri"/>
            </a:endParaRPr>
          </a:p>
          <a:p>
            <a:pPr lvl="1"/>
            <a:r>
              <a:rPr lang="en-US" dirty="0" smtClean="0">
                <a:cs typeface="Calibri"/>
              </a:rPr>
              <a:t>find the wavelength of a sound wave with a frequency of 440Hz. </a:t>
            </a:r>
            <a:r>
              <a:rPr lang="en-US" sz="2000" dirty="0" smtClean="0">
                <a:cs typeface="Calibri"/>
              </a:rPr>
              <a:t>(Sound travels at </a:t>
            </a:r>
            <a:r>
              <a:rPr lang="en-US" sz="2000" dirty="0" smtClean="0">
                <a:latin typeface="Times New Roman"/>
                <a:cs typeface="Times New Roman"/>
              </a:rPr>
              <a:t>≈ 330 m/s).</a:t>
            </a:r>
            <a:endParaRPr lang="en-US" dirty="0" smtClean="0">
              <a:cs typeface="Calibri"/>
            </a:endParaRPr>
          </a:p>
          <a:p>
            <a:pPr lvl="2"/>
            <a:endParaRPr lang="en-US" dirty="0" smtClean="0">
              <a:cs typeface="Calibri"/>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Wave speed, frequency and wavelength practice </a:t>
            </a:r>
            <a:endParaRPr lang="en-US" sz="4000" dirty="0"/>
          </a:p>
        </p:txBody>
      </p:sp>
      <p:sp>
        <p:nvSpPr>
          <p:cNvPr id="3" name="Content Placeholder 2"/>
          <p:cNvSpPr>
            <a:spLocks noGrp="1"/>
          </p:cNvSpPr>
          <p:nvPr>
            <p:ph sz="quarter" idx="1"/>
          </p:nvPr>
        </p:nvSpPr>
        <p:spPr/>
        <p:txBody>
          <a:bodyPr/>
          <a:lstStyle/>
          <a:p>
            <a:r>
              <a:rPr lang="en-US" dirty="0" smtClean="0"/>
              <a:t>Using v = </a:t>
            </a:r>
            <a:r>
              <a:rPr lang="el-GR" dirty="0" smtClean="0">
                <a:cs typeface="Times New Roman"/>
              </a:rPr>
              <a:t>λ</a:t>
            </a:r>
            <a:r>
              <a:rPr lang="en-US" dirty="0" smtClean="0">
                <a:cs typeface="Times New Roman"/>
              </a:rPr>
              <a:t> x </a:t>
            </a:r>
            <a:r>
              <a:rPr lang="en-US" dirty="0" smtClean="0">
                <a:cs typeface="Calibri"/>
              </a:rPr>
              <a:t>ƒ or, </a:t>
            </a:r>
          </a:p>
          <a:p>
            <a:pPr lvl="1"/>
            <a:r>
              <a:rPr lang="en-US" dirty="0" smtClean="0">
                <a:cs typeface="Calibri"/>
              </a:rPr>
              <a:t> find the frequency of a 4.00 x 10</a:t>
            </a:r>
            <a:r>
              <a:rPr lang="en-US" baseline="30000" dirty="0" smtClean="0">
                <a:cs typeface="Calibri"/>
              </a:rPr>
              <a:t>-11</a:t>
            </a:r>
            <a:r>
              <a:rPr lang="en-US" dirty="0" smtClean="0">
                <a:cs typeface="Calibri"/>
              </a:rPr>
              <a:t> m wavelength of the violet light. </a:t>
            </a:r>
          </a:p>
          <a:p>
            <a:pPr lvl="2"/>
            <a:r>
              <a:rPr lang="en-US" dirty="0" smtClean="0">
                <a:cs typeface="Calibri"/>
              </a:rPr>
              <a:t>7.5 x 10</a:t>
            </a:r>
            <a:r>
              <a:rPr lang="en-US" baseline="30000" dirty="0" smtClean="0">
                <a:cs typeface="Calibri"/>
              </a:rPr>
              <a:t>18</a:t>
            </a:r>
            <a:r>
              <a:rPr lang="en-US" dirty="0" smtClean="0">
                <a:cs typeface="Calibri"/>
              </a:rPr>
              <a:t> Hz</a:t>
            </a:r>
          </a:p>
          <a:p>
            <a:pPr lvl="2">
              <a:buNone/>
            </a:pPr>
            <a:endParaRPr lang="en-US" dirty="0" smtClean="0">
              <a:cs typeface="Calibri"/>
            </a:endParaRPr>
          </a:p>
          <a:p>
            <a:pPr lvl="2"/>
            <a:endParaRPr lang="en-US" dirty="0" smtClean="0">
              <a:cs typeface="Calibri"/>
            </a:endParaRPr>
          </a:p>
          <a:p>
            <a:pPr lvl="1"/>
            <a:r>
              <a:rPr lang="en-US" dirty="0" smtClean="0">
                <a:cs typeface="Calibri"/>
              </a:rPr>
              <a:t>find the wavelength of a sound wave with a frequency of 440Hz. </a:t>
            </a:r>
            <a:r>
              <a:rPr lang="en-US" sz="2000" dirty="0" smtClean="0">
                <a:cs typeface="Calibri"/>
              </a:rPr>
              <a:t>(Sound travels at </a:t>
            </a:r>
            <a:r>
              <a:rPr lang="en-US" sz="2000" dirty="0" smtClean="0">
                <a:latin typeface="Times New Roman"/>
                <a:cs typeface="Times New Roman"/>
              </a:rPr>
              <a:t>≈ 330 m/s).</a:t>
            </a:r>
          </a:p>
          <a:p>
            <a:pPr lvl="2"/>
            <a:r>
              <a:rPr lang="en-US" dirty="0" smtClean="0">
                <a:cs typeface="Times New Roman"/>
              </a:rPr>
              <a:t>0.75 m</a:t>
            </a:r>
            <a:endParaRPr lang="en-US" dirty="0" smtClean="0">
              <a:cs typeface="Calibri"/>
            </a:endParaRPr>
          </a:p>
          <a:p>
            <a:pPr lvl="2"/>
            <a:endParaRPr lang="en-US" dirty="0" smtClean="0">
              <a:cs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Light Particles and Planck’s Constant</a:t>
            </a:r>
            <a:endParaRPr lang="en-US" dirty="0"/>
          </a:p>
        </p:txBody>
      </p:sp>
      <p:sp>
        <p:nvSpPr>
          <p:cNvPr id="6" name="Content Placeholder 5"/>
          <p:cNvSpPr>
            <a:spLocks noGrp="1"/>
          </p:cNvSpPr>
          <p:nvPr>
            <p:ph sz="quarter" idx="2"/>
          </p:nvPr>
        </p:nvSpPr>
        <p:spPr/>
        <p:txBody>
          <a:bodyPr/>
          <a:lstStyle/>
          <a:p>
            <a:pPr eaLnBrk="1" hangingPunct="1"/>
            <a:r>
              <a:rPr lang="en-US" sz="2000" dirty="0" smtClean="0"/>
              <a:t>Scientists in the early 20</a:t>
            </a:r>
            <a:r>
              <a:rPr lang="en-US" sz="2000" baseline="30000" dirty="0" smtClean="0"/>
              <a:t>th</a:t>
            </a:r>
            <a:r>
              <a:rPr lang="en-US" sz="2000" dirty="0" smtClean="0"/>
              <a:t> century showed that electromagnetic radiation was composed of particles we call </a:t>
            </a:r>
            <a:r>
              <a:rPr lang="en-US" sz="2000" b="1" dirty="0" smtClean="0"/>
              <a:t>photons</a:t>
            </a:r>
            <a:r>
              <a:rPr lang="en-US" sz="2000" dirty="0" smtClean="0"/>
              <a:t>.</a:t>
            </a:r>
          </a:p>
          <a:p>
            <a:pPr lvl="1" eaLnBrk="1" hangingPunct="1"/>
            <a:r>
              <a:rPr lang="en-US" sz="1800" dirty="0" smtClean="0"/>
              <a:t>Max Planck and Albert Einstein.</a:t>
            </a:r>
          </a:p>
          <a:p>
            <a:pPr lvl="1" eaLnBrk="1" hangingPunct="1"/>
            <a:r>
              <a:rPr lang="en-US" sz="1800" dirty="0" smtClean="0"/>
              <a:t>Photons are particles of light energy.</a:t>
            </a:r>
          </a:p>
          <a:p>
            <a:pPr eaLnBrk="1" hangingPunct="1"/>
            <a:r>
              <a:rPr lang="en-US" sz="2000" dirty="0" smtClean="0"/>
              <a:t>One wavelength of light has photons with that amount of energy.</a:t>
            </a:r>
          </a:p>
        </p:txBody>
      </p:sp>
      <p:sp>
        <p:nvSpPr>
          <p:cNvPr id="8" name="Content Placeholder 7"/>
          <p:cNvSpPr>
            <a:spLocks noGrp="1"/>
          </p:cNvSpPr>
          <p:nvPr>
            <p:ph sz="quarter" idx="4"/>
          </p:nvPr>
        </p:nvSpPr>
        <p:spPr/>
        <p:txBody>
          <a:bodyPr/>
          <a:lstStyle/>
          <a:p>
            <a:r>
              <a:rPr lang="en-US" sz="2000" dirty="0" smtClean="0"/>
              <a:t>Planck’s Constant is a physical constant reflecting the sizes of energy quanta (photons) in quantum mechanics. </a:t>
            </a:r>
          </a:p>
          <a:p>
            <a:pPr lvl="1"/>
            <a:r>
              <a:rPr lang="en-US" sz="1800" dirty="0" smtClean="0"/>
              <a:t>It is named after Max Planck, one of the founders of quantum theory, who discovered it in 1900.</a:t>
            </a:r>
            <a:endParaRPr lang="en-US" sz="1800" b="0" dirty="0" smtClean="0">
              <a:ea typeface="Arial Unicode MS" pitchFamily="34" charset="-128"/>
              <a:cs typeface="Arial Unicode MS" pitchFamily="34" charset="-128"/>
            </a:endParaRPr>
          </a:p>
          <a:p>
            <a:r>
              <a:rPr lang="en-US" sz="2000" b="0" dirty="0" smtClean="0">
                <a:ea typeface="Arial Unicode MS" pitchFamily="34" charset="-128"/>
                <a:cs typeface="Arial Unicode MS" pitchFamily="34" charset="-128"/>
              </a:rPr>
              <a:t>The equation is  </a:t>
            </a:r>
            <a:r>
              <a:rPr lang="en-US" sz="2000" b="0" i="1" dirty="0" smtClean="0">
                <a:ea typeface="Arial Unicode MS" pitchFamily="34" charset="-128"/>
                <a:cs typeface="Arial Unicode MS" pitchFamily="34" charset="-128"/>
              </a:rPr>
              <a:t>E = </a:t>
            </a:r>
            <a:r>
              <a:rPr lang="en-US" sz="2000" b="0" i="1" dirty="0" err="1" smtClean="0">
                <a:ea typeface="Arial Unicode MS" pitchFamily="34" charset="-128"/>
                <a:cs typeface="Arial Unicode MS" pitchFamily="34" charset="-128"/>
              </a:rPr>
              <a:t>hf</a:t>
            </a:r>
            <a:r>
              <a:rPr lang="en-US" sz="2000" b="0" i="1" dirty="0" smtClean="0">
                <a:ea typeface="Arial Unicode MS" pitchFamily="34" charset="-128"/>
                <a:cs typeface="Arial Unicode MS" pitchFamily="34" charset="-128"/>
              </a:rPr>
              <a:t>  </a:t>
            </a:r>
            <a:r>
              <a:rPr lang="en-US" sz="2000" b="0" dirty="0" smtClean="0">
                <a:ea typeface="Arial Unicode MS" pitchFamily="34" charset="-128"/>
                <a:cs typeface="Arial Unicode MS" pitchFamily="34" charset="-128"/>
              </a:rPr>
              <a:t>where </a:t>
            </a:r>
            <a:r>
              <a:rPr lang="en-US" sz="2000" b="0" i="1" dirty="0" smtClean="0">
                <a:ea typeface="Arial Unicode MS" pitchFamily="34" charset="-128"/>
                <a:cs typeface="Arial Unicode MS" pitchFamily="34" charset="-128"/>
              </a:rPr>
              <a:t>E</a:t>
            </a:r>
            <a:r>
              <a:rPr lang="en-US" sz="2000" b="0" dirty="0" smtClean="0">
                <a:ea typeface="Arial Unicode MS" pitchFamily="34" charset="-128"/>
                <a:cs typeface="Arial Unicode MS" pitchFamily="34" charset="-128"/>
              </a:rPr>
              <a:t> = energy, </a:t>
            </a:r>
            <a:r>
              <a:rPr lang="en-US" sz="2000" b="0" i="1" dirty="0" smtClean="0">
                <a:ea typeface="Arial Unicode MS" pitchFamily="34" charset="-128"/>
                <a:cs typeface="Arial Unicode MS" pitchFamily="34" charset="-128"/>
              </a:rPr>
              <a:t>h</a:t>
            </a:r>
            <a:r>
              <a:rPr lang="en-US" sz="2000" b="0" dirty="0" smtClean="0">
                <a:ea typeface="Arial Unicode MS" pitchFamily="34" charset="-128"/>
                <a:cs typeface="Arial Unicode MS" pitchFamily="34" charset="-128"/>
              </a:rPr>
              <a:t> = </a:t>
            </a:r>
            <a:r>
              <a:rPr lang="en-US" sz="2000" dirty="0" smtClean="0">
                <a:ea typeface="Arial Unicode MS" pitchFamily="34" charset="-128"/>
                <a:cs typeface="Arial Unicode MS" pitchFamily="34" charset="-128"/>
              </a:rPr>
              <a:t>Planck's constant</a:t>
            </a:r>
            <a:r>
              <a:rPr lang="en-US" sz="2000" b="0" dirty="0" smtClean="0">
                <a:ea typeface="Arial Unicode MS" pitchFamily="34" charset="-128"/>
                <a:cs typeface="Arial Unicode MS" pitchFamily="34" charset="-128"/>
              </a:rPr>
              <a:t> (6.63 x 10</a:t>
            </a:r>
            <a:r>
              <a:rPr lang="en-US" sz="2000" b="0" baseline="30000" dirty="0" smtClean="0">
                <a:ea typeface="Arial Unicode MS" pitchFamily="34" charset="-128"/>
                <a:cs typeface="Arial Unicode MS" pitchFamily="34" charset="-128"/>
              </a:rPr>
              <a:t>-34</a:t>
            </a:r>
            <a:r>
              <a:rPr lang="en-US" sz="2000" b="0" dirty="0" smtClean="0">
                <a:ea typeface="Arial Unicode MS" pitchFamily="34" charset="-128"/>
                <a:cs typeface="Arial Unicode MS" pitchFamily="34" charset="-128"/>
              </a:rPr>
              <a:t> J </a:t>
            </a:r>
            <a:r>
              <a:rPr lang="en-US" sz="2000" b="0" dirty="0" smtClean="0">
                <a:latin typeface="Symbol" pitchFamily="18" charset="2"/>
                <a:ea typeface="Arial Unicode MS" pitchFamily="34" charset="-128"/>
                <a:cs typeface="Arial Unicode MS" pitchFamily="34" charset="-128"/>
              </a:rPr>
              <a:t>·</a:t>
            </a:r>
            <a:r>
              <a:rPr lang="en-US" sz="2000" b="0" dirty="0" smtClean="0">
                <a:ea typeface="Arial Unicode MS" pitchFamily="34" charset="-128"/>
                <a:cs typeface="Arial Unicode MS" pitchFamily="34" charset="-128"/>
              </a:rPr>
              <a:t> s), and </a:t>
            </a:r>
            <a:r>
              <a:rPr lang="en-US" sz="2000" b="0" i="1" dirty="0" smtClean="0">
                <a:ea typeface="Arial Unicode MS" pitchFamily="34" charset="-128"/>
                <a:cs typeface="Arial Unicode MS" pitchFamily="34" charset="-128"/>
              </a:rPr>
              <a:t>f</a:t>
            </a:r>
            <a:r>
              <a:rPr lang="en-US" sz="2000" b="0" dirty="0" smtClean="0">
                <a:ea typeface="Arial Unicode MS" pitchFamily="34" charset="-128"/>
                <a:cs typeface="Arial Unicode MS" pitchFamily="34" charset="-128"/>
              </a:rPr>
              <a:t> = frequency.</a:t>
            </a:r>
            <a:endParaRPr lang="en-US" sz="2000" dirty="0"/>
          </a:p>
        </p:txBody>
      </p:sp>
      <p:sp>
        <p:nvSpPr>
          <p:cNvPr id="5" name="Text Placeholder 4"/>
          <p:cNvSpPr>
            <a:spLocks noGrp="1"/>
          </p:cNvSpPr>
          <p:nvPr>
            <p:ph type="body" sz="quarter" idx="1"/>
          </p:nvPr>
        </p:nvSpPr>
        <p:spPr/>
        <p:txBody>
          <a:bodyPr/>
          <a:lstStyle/>
          <a:p>
            <a:r>
              <a:rPr lang="en-US" dirty="0" smtClean="0"/>
              <a:t>Particles of Light</a:t>
            </a:r>
            <a:endParaRPr lang="en-US" dirty="0"/>
          </a:p>
        </p:txBody>
      </p:sp>
      <p:sp>
        <p:nvSpPr>
          <p:cNvPr id="7" name="Text Placeholder 6"/>
          <p:cNvSpPr>
            <a:spLocks noGrp="1"/>
          </p:cNvSpPr>
          <p:nvPr>
            <p:ph type="body" sz="quarter" idx="3"/>
          </p:nvPr>
        </p:nvSpPr>
        <p:spPr/>
        <p:txBody>
          <a:bodyPr/>
          <a:lstStyle/>
          <a:p>
            <a:r>
              <a:rPr lang="en-US" dirty="0" smtClean="0"/>
              <a:t>Planck’s Constant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8534400" cy="869950"/>
          </a:xfrm>
        </p:spPr>
        <p:txBody>
          <a:bodyPr/>
          <a:lstStyle/>
          <a:p>
            <a:pPr lvl="1"/>
            <a:r>
              <a:rPr lang="en-US" sz="4800" dirty="0" smtClean="0">
                <a:latin typeface="+mj-lt"/>
              </a:rPr>
              <a:t>Using Planck’s equation, E = h x </a:t>
            </a:r>
            <a:r>
              <a:rPr lang="en-US" sz="4800" dirty="0" smtClean="0">
                <a:latin typeface="+mj-lt"/>
                <a:cs typeface="Calibri"/>
              </a:rPr>
              <a:t>ƒ </a:t>
            </a:r>
            <a:endParaRPr lang="en-US" sz="4800" dirty="0">
              <a:latin typeface="+mj-lt"/>
            </a:endParaRPr>
          </a:p>
        </p:txBody>
      </p:sp>
      <p:sp>
        <p:nvSpPr>
          <p:cNvPr id="9" name="Text Placeholder 8"/>
          <p:cNvSpPr>
            <a:spLocks noGrp="1"/>
          </p:cNvSpPr>
          <p:nvPr>
            <p:ph type="body" idx="2"/>
          </p:nvPr>
        </p:nvSpPr>
        <p:spPr>
          <a:xfrm>
            <a:off x="609600" y="1600200"/>
            <a:ext cx="1600200" cy="4724400"/>
          </a:xfrm>
        </p:spPr>
        <p:txBody>
          <a:bodyPr/>
          <a:lstStyle/>
          <a:p>
            <a:r>
              <a:rPr lang="en-US" u="sng" dirty="0" smtClean="0"/>
              <a:t>Example 1</a:t>
            </a:r>
            <a:r>
              <a:rPr lang="en-US" dirty="0" smtClean="0"/>
              <a:t>: Solving for E using Planck’s Constant</a:t>
            </a:r>
          </a:p>
          <a:p>
            <a:endParaRPr lang="en-US" dirty="0" smtClean="0"/>
          </a:p>
          <a:p>
            <a:endParaRPr lang="en-US" dirty="0" smtClean="0"/>
          </a:p>
          <a:p>
            <a:r>
              <a:rPr lang="en-US" dirty="0" smtClean="0"/>
              <a:t>Example 2: Solving for energy using wavelength and Planck’s Constant </a:t>
            </a:r>
            <a:endParaRPr lang="en-US" dirty="0"/>
          </a:p>
        </p:txBody>
      </p:sp>
      <p:sp>
        <p:nvSpPr>
          <p:cNvPr id="8" name="Content Placeholder 7"/>
          <p:cNvSpPr>
            <a:spLocks noGrp="1"/>
          </p:cNvSpPr>
          <p:nvPr>
            <p:ph sz="quarter" idx="1"/>
          </p:nvPr>
        </p:nvSpPr>
        <p:spPr>
          <a:xfrm>
            <a:off x="2209800" y="1524000"/>
            <a:ext cx="6934200" cy="5029200"/>
          </a:xfrm>
          <a:noFill/>
        </p:spPr>
        <p:txBody>
          <a:bodyPr/>
          <a:lstStyle/>
          <a:p>
            <a:r>
              <a:rPr lang="en-US" sz="2200" dirty="0" smtClean="0"/>
              <a:t>What is the energy (Joules) of Violet light with a frequency = 7.50 x 10</a:t>
            </a:r>
            <a:r>
              <a:rPr lang="en-US" sz="2200" baseline="30000" dirty="0" smtClean="0"/>
              <a:t>14</a:t>
            </a:r>
            <a:r>
              <a:rPr lang="en-US" sz="2200" dirty="0" smtClean="0"/>
              <a:t> s</a:t>
            </a:r>
            <a:r>
              <a:rPr lang="en-US" sz="2200" baseline="30000" dirty="0" smtClean="0"/>
              <a:t>-1</a:t>
            </a:r>
            <a:r>
              <a:rPr lang="en-US" sz="2200" dirty="0" smtClean="0"/>
              <a:t>?</a:t>
            </a:r>
          </a:p>
          <a:p>
            <a:pPr lvl="3">
              <a:buNone/>
            </a:pPr>
            <a:endParaRPr lang="en-US" sz="1700" u="dbl" dirty="0" smtClean="0">
              <a:uFill>
                <a:solidFill>
                  <a:srgbClr val="FFFF00"/>
                </a:solidFill>
              </a:uFill>
            </a:endParaRPr>
          </a:p>
          <a:p>
            <a:pPr lvl="3">
              <a:buNone/>
            </a:pPr>
            <a:endParaRPr lang="en-US" sz="1700" u="dbl" dirty="0" smtClean="0">
              <a:uFill>
                <a:solidFill>
                  <a:srgbClr val="FFFF00"/>
                </a:solidFill>
              </a:uFill>
            </a:endParaRPr>
          </a:p>
          <a:p>
            <a:pPr lvl="3">
              <a:buNone/>
            </a:pPr>
            <a:endParaRPr lang="en-US" sz="1700" u="dbl" dirty="0" smtClean="0">
              <a:uFill>
                <a:solidFill>
                  <a:srgbClr val="FFFF00"/>
                </a:solidFill>
              </a:uFill>
            </a:endParaRPr>
          </a:p>
          <a:p>
            <a:pPr lvl="3">
              <a:buNone/>
            </a:pPr>
            <a:endParaRPr lang="en-US" sz="1700" u="dbl" dirty="0" smtClean="0">
              <a:uFill>
                <a:solidFill>
                  <a:srgbClr val="FFFF00"/>
                </a:solidFill>
              </a:uFill>
            </a:endParaRPr>
          </a:p>
          <a:p>
            <a:pPr lvl="3">
              <a:buNone/>
            </a:pPr>
            <a:endParaRPr lang="en-US" sz="1700" u="dbl" dirty="0" smtClean="0">
              <a:uFill>
                <a:solidFill>
                  <a:srgbClr val="FFFF00"/>
                </a:solidFill>
              </a:uFill>
            </a:endParaRPr>
          </a:p>
          <a:p>
            <a:r>
              <a:rPr lang="en-US" sz="2200" dirty="0" smtClean="0"/>
              <a:t>Find the energy of light, wavelength is 4.06 x 10</a:t>
            </a:r>
            <a:r>
              <a:rPr lang="en-US" sz="2200" baseline="30000" dirty="0" smtClean="0"/>
              <a:t>-11</a:t>
            </a:r>
            <a:r>
              <a:rPr lang="en-US" sz="2200" dirty="0" smtClean="0"/>
              <a:t> </a:t>
            </a:r>
            <a:r>
              <a:rPr lang="en-US" sz="2000" dirty="0" smtClean="0"/>
              <a:t>m</a:t>
            </a:r>
            <a:r>
              <a:rPr lang="en-US" sz="2200" dirty="0" smtClean="0"/>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8534400" cy="869950"/>
          </a:xfrm>
        </p:spPr>
        <p:txBody>
          <a:bodyPr/>
          <a:lstStyle/>
          <a:p>
            <a:pPr lvl="1"/>
            <a:r>
              <a:rPr lang="en-US" sz="4800" dirty="0" smtClean="0">
                <a:latin typeface="+mj-lt"/>
              </a:rPr>
              <a:t>Using Planck’s equation, E = h x </a:t>
            </a:r>
            <a:r>
              <a:rPr lang="en-US" sz="4800" dirty="0" smtClean="0">
                <a:latin typeface="+mj-lt"/>
                <a:cs typeface="Calibri"/>
              </a:rPr>
              <a:t>ƒ </a:t>
            </a:r>
            <a:endParaRPr lang="en-US" sz="4800" dirty="0">
              <a:latin typeface="+mj-lt"/>
            </a:endParaRPr>
          </a:p>
        </p:txBody>
      </p:sp>
      <p:sp>
        <p:nvSpPr>
          <p:cNvPr id="9" name="Text Placeholder 8"/>
          <p:cNvSpPr>
            <a:spLocks noGrp="1"/>
          </p:cNvSpPr>
          <p:nvPr>
            <p:ph type="body" idx="2"/>
          </p:nvPr>
        </p:nvSpPr>
        <p:spPr>
          <a:xfrm>
            <a:off x="609600" y="1600200"/>
            <a:ext cx="1600200" cy="4724400"/>
          </a:xfrm>
        </p:spPr>
        <p:txBody>
          <a:bodyPr/>
          <a:lstStyle/>
          <a:p>
            <a:r>
              <a:rPr lang="en-US" u="sng" dirty="0" smtClean="0"/>
              <a:t>Example 1</a:t>
            </a:r>
            <a:r>
              <a:rPr lang="en-US" dirty="0" smtClean="0"/>
              <a:t>: Solving for E using Planck’s Constant</a:t>
            </a:r>
          </a:p>
          <a:p>
            <a:endParaRPr lang="en-US" dirty="0" smtClean="0"/>
          </a:p>
          <a:p>
            <a:endParaRPr lang="en-US" dirty="0" smtClean="0"/>
          </a:p>
          <a:p>
            <a:r>
              <a:rPr lang="en-US" dirty="0" smtClean="0"/>
              <a:t>Example 2: Solving for energy using wavelength and Planck’s Constant </a:t>
            </a:r>
            <a:endParaRPr lang="en-US" dirty="0"/>
          </a:p>
        </p:txBody>
      </p:sp>
      <p:sp>
        <p:nvSpPr>
          <p:cNvPr id="8" name="Content Placeholder 7"/>
          <p:cNvSpPr>
            <a:spLocks noGrp="1"/>
          </p:cNvSpPr>
          <p:nvPr>
            <p:ph sz="quarter" idx="1"/>
          </p:nvPr>
        </p:nvSpPr>
        <p:spPr>
          <a:xfrm>
            <a:off x="2209800" y="1524000"/>
            <a:ext cx="6934200" cy="5029200"/>
          </a:xfrm>
          <a:noFill/>
        </p:spPr>
        <p:txBody>
          <a:bodyPr/>
          <a:lstStyle/>
          <a:p>
            <a:r>
              <a:rPr lang="en-US" sz="2200" dirty="0" smtClean="0"/>
              <a:t>What is the energy (Joules) of Violet light with a frequency = 7.50 x 10</a:t>
            </a:r>
            <a:r>
              <a:rPr lang="en-US" sz="2200" baseline="30000" dirty="0" smtClean="0"/>
              <a:t>14</a:t>
            </a:r>
            <a:r>
              <a:rPr lang="en-US" sz="2200" dirty="0" smtClean="0"/>
              <a:t> s</a:t>
            </a:r>
            <a:r>
              <a:rPr lang="en-US" sz="2200" baseline="30000" dirty="0" smtClean="0"/>
              <a:t>-1</a:t>
            </a:r>
            <a:r>
              <a:rPr lang="en-US" sz="2200" dirty="0" smtClean="0"/>
              <a:t>?</a:t>
            </a:r>
          </a:p>
          <a:p>
            <a:pPr lvl="2"/>
            <a:r>
              <a:rPr lang="en-US" sz="2000" b="0" dirty="0" smtClean="0">
                <a:ea typeface="Arial Unicode MS" pitchFamily="34" charset="-128"/>
                <a:cs typeface="Arial Unicode MS" pitchFamily="34" charset="-128"/>
              </a:rPr>
              <a:t>h =6.63 x 10</a:t>
            </a:r>
            <a:r>
              <a:rPr lang="en-US" sz="2000" b="0" baseline="30000" dirty="0" smtClean="0">
                <a:ea typeface="Arial Unicode MS" pitchFamily="34" charset="-128"/>
                <a:cs typeface="Arial Unicode MS" pitchFamily="34" charset="-128"/>
              </a:rPr>
              <a:t>- 34</a:t>
            </a:r>
            <a:r>
              <a:rPr lang="en-US" sz="2000" b="0" dirty="0" smtClean="0">
                <a:ea typeface="Arial Unicode MS" pitchFamily="34" charset="-128"/>
                <a:cs typeface="Arial Unicode MS" pitchFamily="34" charset="-128"/>
              </a:rPr>
              <a:t> </a:t>
            </a:r>
            <a:r>
              <a:rPr lang="en-US" sz="1800" b="0" dirty="0" smtClean="0">
                <a:ea typeface="Arial Unicode MS" pitchFamily="34" charset="-128"/>
                <a:cs typeface="Arial Unicode MS" pitchFamily="34" charset="-128"/>
              </a:rPr>
              <a:t>J </a:t>
            </a:r>
            <a:r>
              <a:rPr lang="en-US" sz="1800" b="0" dirty="0" smtClean="0">
                <a:latin typeface="Symbol" pitchFamily="18" charset="2"/>
                <a:ea typeface="Arial Unicode MS" pitchFamily="34" charset="-128"/>
                <a:cs typeface="Arial Unicode MS" pitchFamily="34" charset="-128"/>
              </a:rPr>
              <a:t>·</a:t>
            </a:r>
            <a:r>
              <a:rPr lang="en-US" sz="1800" b="0" dirty="0" smtClean="0">
                <a:ea typeface="Arial Unicode MS" pitchFamily="34" charset="-128"/>
                <a:cs typeface="Arial Unicode MS" pitchFamily="34" charset="-128"/>
              </a:rPr>
              <a:t> s </a:t>
            </a:r>
            <a:r>
              <a:rPr lang="en-US" sz="2000" b="0" dirty="0" smtClean="0">
                <a:ea typeface="Arial Unicode MS" pitchFamily="34" charset="-128"/>
                <a:cs typeface="Arial Unicode MS" pitchFamily="34" charset="-128"/>
              </a:rPr>
              <a:t>we then plug in our frequency into our formula and we get</a:t>
            </a:r>
          </a:p>
          <a:p>
            <a:pPr lvl="2"/>
            <a:r>
              <a:rPr lang="en-US" sz="2000" dirty="0" smtClean="0">
                <a:ea typeface="Arial Unicode MS" pitchFamily="34" charset="-128"/>
                <a:cs typeface="Arial Unicode MS" pitchFamily="34" charset="-128"/>
              </a:rPr>
              <a:t>E = 6.63 x 10</a:t>
            </a:r>
            <a:r>
              <a:rPr lang="en-US" sz="2000" baseline="30000" dirty="0" smtClean="0">
                <a:ea typeface="Arial Unicode MS" pitchFamily="34" charset="-128"/>
                <a:cs typeface="Arial Unicode MS" pitchFamily="34" charset="-128"/>
              </a:rPr>
              <a:t>-34</a:t>
            </a:r>
            <a:r>
              <a:rPr lang="en-US" sz="2000" dirty="0" smtClean="0">
                <a:ea typeface="Arial Unicode MS" pitchFamily="34" charset="-128"/>
                <a:cs typeface="Arial Unicode MS" pitchFamily="34" charset="-128"/>
              </a:rPr>
              <a:t> </a:t>
            </a:r>
            <a:r>
              <a:rPr lang="en-US" sz="1800" dirty="0" smtClean="0">
                <a:ea typeface="Arial Unicode MS" pitchFamily="34" charset="-128"/>
                <a:cs typeface="Arial Unicode MS" pitchFamily="34" charset="-128"/>
              </a:rPr>
              <a:t>J </a:t>
            </a:r>
            <a:r>
              <a:rPr lang="en-US" sz="1800" dirty="0" smtClean="0">
                <a:latin typeface="Symbol" pitchFamily="18" charset="2"/>
                <a:ea typeface="Arial Unicode MS" pitchFamily="34" charset="-128"/>
                <a:cs typeface="Arial Unicode MS" pitchFamily="34" charset="-128"/>
              </a:rPr>
              <a:t>·</a:t>
            </a:r>
            <a:r>
              <a:rPr lang="en-US" sz="1800" dirty="0" smtClean="0">
                <a:ea typeface="Arial Unicode MS" pitchFamily="34" charset="-128"/>
                <a:cs typeface="Arial Unicode MS" pitchFamily="34" charset="-128"/>
              </a:rPr>
              <a:t> s </a:t>
            </a:r>
            <a:r>
              <a:rPr lang="en-US" sz="2000" dirty="0" smtClean="0">
                <a:ea typeface="Arial Unicode MS" pitchFamily="34" charset="-128"/>
                <a:cs typeface="Arial Unicode MS" pitchFamily="34" charset="-128"/>
              </a:rPr>
              <a:t>x </a:t>
            </a:r>
            <a:r>
              <a:rPr lang="en-US" sz="2000" dirty="0" smtClean="0"/>
              <a:t>7.50 x 10</a:t>
            </a:r>
            <a:r>
              <a:rPr lang="en-US" sz="2000" baseline="30000" dirty="0" smtClean="0"/>
              <a:t>14</a:t>
            </a:r>
            <a:r>
              <a:rPr lang="en-US" sz="2000" dirty="0" smtClean="0"/>
              <a:t> s</a:t>
            </a:r>
            <a:r>
              <a:rPr lang="en-US" sz="2000" baseline="30000" dirty="0" smtClean="0"/>
              <a:t>-1</a:t>
            </a:r>
            <a:r>
              <a:rPr lang="en-US" sz="2000" dirty="0" smtClean="0"/>
              <a:t> = </a:t>
            </a:r>
          </a:p>
          <a:p>
            <a:pPr lvl="3"/>
            <a:r>
              <a:rPr lang="en-US" sz="1700" u="dbl" dirty="0" smtClean="0">
                <a:uFill>
                  <a:solidFill>
                    <a:srgbClr val="FFFF00"/>
                  </a:solidFill>
                </a:uFill>
              </a:rPr>
              <a:t>4.97 x10</a:t>
            </a:r>
            <a:r>
              <a:rPr lang="en-US" sz="1700" u="dbl" baseline="30000" dirty="0" smtClean="0">
                <a:uFill>
                  <a:solidFill>
                    <a:srgbClr val="FFFF00"/>
                  </a:solidFill>
                </a:uFill>
              </a:rPr>
              <a:t>-19 </a:t>
            </a:r>
            <a:r>
              <a:rPr lang="en-US" sz="1700" u="dbl" dirty="0" smtClean="0">
                <a:uFill>
                  <a:solidFill>
                    <a:srgbClr val="FFFF00"/>
                  </a:solidFill>
                </a:uFill>
              </a:rPr>
              <a:t>J</a:t>
            </a:r>
          </a:p>
          <a:p>
            <a:pPr lvl="3">
              <a:buNone/>
            </a:pPr>
            <a:endParaRPr lang="en-US" sz="1700" u="dbl" dirty="0" smtClean="0">
              <a:uFill>
                <a:solidFill>
                  <a:srgbClr val="FFFF00"/>
                </a:solidFill>
              </a:uFill>
            </a:endParaRPr>
          </a:p>
          <a:p>
            <a:r>
              <a:rPr lang="en-US" sz="2200" dirty="0" smtClean="0"/>
              <a:t>Find the energy of light, wavelength is 4.06 x 10</a:t>
            </a:r>
            <a:r>
              <a:rPr lang="en-US" sz="2200" baseline="30000" dirty="0" smtClean="0"/>
              <a:t>-11</a:t>
            </a:r>
            <a:r>
              <a:rPr lang="en-US" sz="2200" dirty="0" smtClean="0"/>
              <a:t> </a:t>
            </a:r>
            <a:r>
              <a:rPr lang="en-US" sz="2000" dirty="0" smtClean="0"/>
              <a:t>m</a:t>
            </a:r>
            <a:r>
              <a:rPr lang="en-US" sz="2200" dirty="0" smtClean="0"/>
              <a:t>.</a:t>
            </a:r>
          </a:p>
          <a:p>
            <a:pPr lvl="2"/>
            <a:r>
              <a:rPr lang="en-US" sz="2000" dirty="0" smtClean="0"/>
              <a:t>We first need to plug in the frequency-wavelength relationship so</a:t>
            </a:r>
            <a:r>
              <a:rPr lang="en-US" sz="1700" dirty="0" smtClean="0">
                <a:cs typeface="Calibri"/>
              </a:rPr>
              <a:t> </a:t>
            </a:r>
            <a:r>
              <a:rPr lang="en-US" sz="2000" dirty="0" smtClean="0">
                <a:cs typeface="Calibri"/>
              </a:rPr>
              <a:t>ƒ = c / </a:t>
            </a:r>
            <a:r>
              <a:rPr lang="el-GR" sz="2000" dirty="0" smtClean="0">
                <a:cs typeface="Times New Roman"/>
              </a:rPr>
              <a:t>λ</a:t>
            </a:r>
            <a:r>
              <a:rPr lang="en-US" sz="2000" dirty="0" smtClean="0">
                <a:cs typeface="Times New Roman"/>
              </a:rPr>
              <a:t>. </a:t>
            </a:r>
          </a:p>
          <a:p>
            <a:pPr lvl="2"/>
            <a:r>
              <a:rPr lang="en-US" sz="2000" dirty="0" smtClean="0">
                <a:cs typeface="Times New Roman"/>
              </a:rPr>
              <a:t>We then plug it into the energy equation</a:t>
            </a:r>
            <a:r>
              <a:rPr lang="en-US" sz="2200" dirty="0" smtClean="0">
                <a:cs typeface="Times New Roman"/>
              </a:rPr>
              <a:t>, </a:t>
            </a:r>
            <a:r>
              <a:rPr lang="en-US" sz="2000" dirty="0" smtClean="0">
                <a:cs typeface="Times New Roman"/>
              </a:rPr>
              <a:t>E = h x (</a:t>
            </a:r>
            <a:r>
              <a:rPr lang="en-US" sz="2000" dirty="0" smtClean="0">
                <a:cs typeface="Calibri"/>
              </a:rPr>
              <a:t> c / </a:t>
            </a:r>
            <a:r>
              <a:rPr lang="el-GR" sz="2000" dirty="0" smtClean="0">
                <a:cs typeface="Times New Roman"/>
              </a:rPr>
              <a:t>λ</a:t>
            </a:r>
            <a:r>
              <a:rPr lang="en-US" sz="2000" dirty="0" smtClean="0">
                <a:cs typeface="Times New Roman"/>
              </a:rPr>
              <a:t> ) then we plug in all our numerical values.</a:t>
            </a:r>
            <a:endParaRPr lang="en-US" sz="1800" dirty="0" smtClean="0">
              <a:cs typeface="Times New Roman"/>
            </a:endParaRPr>
          </a:p>
          <a:p>
            <a:pPr lvl="2"/>
            <a:r>
              <a:rPr lang="en-US" sz="2000" dirty="0" smtClean="0">
                <a:cs typeface="Times New Roman"/>
              </a:rPr>
              <a:t>E = </a:t>
            </a:r>
            <a:r>
              <a:rPr lang="en-US" sz="2000" dirty="0" smtClean="0">
                <a:ea typeface="Arial Unicode MS" pitchFamily="34" charset="-128"/>
                <a:cs typeface="Arial Unicode MS" pitchFamily="34" charset="-128"/>
              </a:rPr>
              <a:t>6.63 x 10</a:t>
            </a:r>
            <a:r>
              <a:rPr lang="en-US" sz="2000" baseline="30000" dirty="0" smtClean="0">
                <a:ea typeface="Arial Unicode MS" pitchFamily="34" charset="-128"/>
                <a:cs typeface="Arial Unicode MS" pitchFamily="34" charset="-128"/>
              </a:rPr>
              <a:t>-34</a:t>
            </a:r>
            <a:r>
              <a:rPr lang="en-US" sz="2000" dirty="0" smtClean="0">
                <a:ea typeface="Arial Unicode MS" pitchFamily="34" charset="-128"/>
                <a:cs typeface="Arial Unicode MS" pitchFamily="34" charset="-128"/>
              </a:rPr>
              <a:t> </a:t>
            </a:r>
            <a:r>
              <a:rPr lang="en-US" sz="1800" dirty="0" smtClean="0">
                <a:ea typeface="Arial Unicode MS" pitchFamily="34" charset="-128"/>
                <a:cs typeface="Arial Unicode MS" pitchFamily="34" charset="-128"/>
              </a:rPr>
              <a:t>J </a:t>
            </a:r>
            <a:r>
              <a:rPr lang="en-US" sz="1800" dirty="0" smtClean="0">
                <a:latin typeface="Symbol" pitchFamily="18" charset="2"/>
                <a:ea typeface="Arial Unicode MS" pitchFamily="34" charset="-128"/>
                <a:cs typeface="Arial Unicode MS" pitchFamily="34" charset="-128"/>
              </a:rPr>
              <a:t>·</a:t>
            </a:r>
            <a:r>
              <a:rPr lang="en-US" sz="1800" dirty="0" smtClean="0">
                <a:ea typeface="Arial Unicode MS" pitchFamily="34" charset="-128"/>
                <a:cs typeface="Arial Unicode MS" pitchFamily="34" charset="-128"/>
              </a:rPr>
              <a:t> s </a:t>
            </a:r>
            <a:r>
              <a:rPr lang="en-US" sz="2000" dirty="0" smtClean="0">
                <a:ea typeface="Arial Unicode MS" pitchFamily="34" charset="-128"/>
                <a:cs typeface="Arial Unicode MS" pitchFamily="34" charset="-128"/>
              </a:rPr>
              <a:t>x (</a:t>
            </a:r>
            <a:r>
              <a:rPr lang="en-US" sz="2000" dirty="0" smtClean="0">
                <a:cs typeface="Calibri"/>
              </a:rPr>
              <a:t>3.00 x 10</a:t>
            </a:r>
            <a:r>
              <a:rPr lang="en-US" sz="2000" baseline="30000" dirty="0" smtClean="0">
                <a:cs typeface="Calibri"/>
              </a:rPr>
              <a:t>8</a:t>
            </a:r>
            <a:r>
              <a:rPr lang="en-US" sz="2000" dirty="0" smtClean="0">
                <a:cs typeface="Calibri"/>
              </a:rPr>
              <a:t> </a:t>
            </a:r>
            <a:r>
              <a:rPr lang="en-US" sz="1800" dirty="0" smtClean="0">
                <a:cs typeface="Calibri"/>
              </a:rPr>
              <a:t>m/s</a:t>
            </a:r>
            <a:r>
              <a:rPr lang="en-US" sz="2000" dirty="0" smtClean="0">
                <a:cs typeface="Calibri"/>
              </a:rPr>
              <a:t> /4.06 x 10</a:t>
            </a:r>
            <a:r>
              <a:rPr lang="en-US" sz="2000" baseline="30000" dirty="0" smtClean="0">
                <a:cs typeface="Calibri"/>
              </a:rPr>
              <a:t>14</a:t>
            </a:r>
            <a:r>
              <a:rPr lang="en-US" sz="2000" dirty="0" smtClean="0">
                <a:cs typeface="Calibri"/>
              </a:rPr>
              <a:t> </a:t>
            </a:r>
            <a:r>
              <a:rPr lang="en-US" sz="1800" dirty="0" smtClean="0">
                <a:cs typeface="Calibri"/>
              </a:rPr>
              <a:t>m</a:t>
            </a:r>
            <a:r>
              <a:rPr lang="en-US" sz="2000" dirty="0" smtClean="0">
                <a:cs typeface="Calibri"/>
              </a:rPr>
              <a:t>)</a:t>
            </a:r>
          </a:p>
          <a:p>
            <a:pPr lvl="3" algn="just"/>
            <a:r>
              <a:rPr lang="en-US" sz="1800" dirty="0" smtClean="0">
                <a:cs typeface="Calibri"/>
              </a:rPr>
              <a:t>E = 4.90 x 10</a:t>
            </a:r>
            <a:r>
              <a:rPr lang="en-US" sz="1800" baseline="30000" dirty="0" smtClean="0">
                <a:cs typeface="Calibri"/>
              </a:rPr>
              <a:t>-40</a:t>
            </a:r>
            <a:r>
              <a:rPr lang="en-US" sz="1800" dirty="0" smtClean="0">
                <a:cs typeface="Calibri"/>
              </a:rPr>
              <a:t> J </a:t>
            </a:r>
            <a:endParaRPr lang="en-US"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400822" y="5638800"/>
            <a:ext cx="6314303" cy="1219201"/>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ctr"/>
            <a:r>
              <a:rPr lang="en-US" dirty="0" smtClean="0"/>
              <a:t>John Dalton (1803)</a:t>
            </a:r>
            <a:endParaRPr lang="en-US" dirty="0"/>
          </a:p>
        </p:txBody>
      </p:sp>
      <p:sp>
        <p:nvSpPr>
          <p:cNvPr id="3074" name="Text Box 2"/>
          <p:cNvSpPr txBox="1">
            <a:spLocks noChangeArrowheads="1"/>
          </p:cNvSpPr>
          <p:nvPr/>
        </p:nvSpPr>
        <p:spPr bwMode="auto">
          <a:xfrm>
            <a:off x="0" y="1371600"/>
            <a:ext cx="72390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lang="en-US" sz="2400" u="sng" dirty="0" smtClean="0">
                <a:solidFill>
                  <a:prstClr val="black"/>
                </a:solidFill>
                <a:latin typeface="Calibri" pitchFamily="34" charset="0"/>
                <a:cs typeface="Calibri" pitchFamily="34" charset="0"/>
              </a:rPr>
              <a:t>Dalton’s Postulates</a:t>
            </a:r>
            <a:r>
              <a:rPr lang="en-US" sz="2400" dirty="0" smtClean="0">
                <a:solidFill>
                  <a:prstClr val="black"/>
                </a:solidFill>
                <a:latin typeface="Calibri" pitchFamily="34" charset="0"/>
                <a:cs typeface="Calibri" pitchFamily="34" charset="0"/>
              </a:rPr>
              <a:t>:</a:t>
            </a:r>
          </a:p>
          <a:p>
            <a:pPr lvl="1" fontAlgn="base">
              <a:spcBef>
                <a:spcPct val="0"/>
              </a:spcBef>
              <a:spcAft>
                <a:spcPts val="1000"/>
              </a:spcAft>
            </a:pPr>
            <a:r>
              <a:rPr lang="en-US" sz="2400" dirty="0" smtClean="0">
                <a:solidFill>
                  <a:prstClr val="black"/>
                </a:solidFill>
                <a:latin typeface="Calibri" pitchFamily="34" charset="0"/>
                <a:cs typeface="Calibri" pitchFamily="34" charset="0"/>
              </a:rPr>
              <a:t>-Atoms can’t be subdivided (False)</a:t>
            </a:r>
          </a:p>
          <a:p>
            <a:pPr lvl="1" fontAlgn="base">
              <a:spcBef>
                <a:spcPct val="0"/>
              </a:spcBef>
              <a:spcAft>
                <a:spcPts val="1000"/>
              </a:spcAft>
            </a:pPr>
            <a:r>
              <a:rPr lang="en-US" sz="2400" dirty="0" smtClean="0">
                <a:solidFill>
                  <a:prstClr val="black"/>
                </a:solidFill>
                <a:latin typeface="Calibri" pitchFamily="34" charset="0"/>
                <a:cs typeface="Calibri" pitchFamily="34" charset="0"/>
              </a:rPr>
              <a:t>-Atoms of the same element have the same properties</a:t>
            </a:r>
          </a:p>
          <a:p>
            <a:pPr lvl="1" fontAlgn="base">
              <a:spcBef>
                <a:spcPct val="0"/>
              </a:spcBef>
              <a:spcAft>
                <a:spcPts val="1000"/>
              </a:spcAft>
            </a:pPr>
            <a:r>
              <a:rPr lang="en-US" sz="2400" dirty="0" smtClean="0">
                <a:solidFill>
                  <a:prstClr val="black"/>
                </a:solidFill>
                <a:latin typeface="Calibri" pitchFamily="34" charset="0"/>
                <a:cs typeface="Calibri" pitchFamily="34" charset="0"/>
              </a:rPr>
              <a:t>-Atoms aren’t created or destroyed in chemical reactions</a:t>
            </a:r>
          </a:p>
          <a:p>
            <a:pPr lvl="1" fontAlgn="base">
              <a:spcBef>
                <a:spcPct val="0"/>
              </a:spcBef>
              <a:spcAft>
                <a:spcPts val="1000"/>
              </a:spcAft>
            </a:pPr>
            <a:r>
              <a:rPr lang="en-US" sz="2400" dirty="0" smtClean="0">
                <a:solidFill>
                  <a:prstClr val="black"/>
                </a:solidFill>
                <a:latin typeface="Calibri" pitchFamily="34" charset="0"/>
                <a:cs typeface="Calibri" pitchFamily="34" charset="0"/>
              </a:rPr>
              <a:t>-All molecules of the same compound have the same composition</a:t>
            </a:r>
          </a:p>
          <a:p>
            <a:pPr lvl="1" fontAlgn="base">
              <a:spcBef>
                <a:spcPct val="0"/>
              </a:spcBef>
              <a:spcAft>
                <a:spcPts val="1000"/>
              </a:spcAft>
            </a:pPr>
            <a:r>
              <a:rPr lang="en-US" sz="2400" dirty="0" smtClean="0">
                <a:solidFill>
                  <a:prstClr val="black"/>
                </a:solidFill>
                <a:latin typeface="Calibri" pitchFamily="34" charset="0"/>
                <a:cs typeface="Calibri" pitchFamily="34" charset="0"/>
              </a:rPr>
              <a:t>-Atoms combine in definite proportions to form compounds</a:t>
            </a:r>
          </a:p>
          <a:p>
            <a:pPr fontAlgn="base">
              <a:spcBef>
                <a:spcPct val="0"/>
              </a:spcBef>
              <a:spcAft>
                <a:spcPct val="0"/>
              </a:spcAft>
            </a:pPr>
            <a:endParaRPr lang="en-US" sz="2000" dirty="0" smtClean="0">
              <a:solidFill>
                <a:prstClr val="black"/>
              </a:solidFill>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8193" name="Object 1"/>
          <p:cNvGraphicFramePr>
            <a:graphicFrameLocks noChangeAspect="1"/>
          </p:cNvGraphicFramePr>
          <p:nvPr/>
        </p:nvGraphicFramePr>
        <p:xfrm>
          <a:off x="7239000" y="3886200"/>
          <a:ext cx="1371600" cy="2507320"/>
        </p:xfrm>
        <a:graphic>
          <a:graphicData uri="http://schemas.openxmlformats.org/presentationml/2006/ole">
            <p:oleObj spid="_x0000_s51202" name="Bitmap Image" r:id="rId4" imgW="1495634" imgH="2734057" progId="PBrush">
              <p:embed/>
            </p:oleObj>
          </a:graphicData>
        </a:graphic>
      </p:graphicFrame>
      <p:sp>
        <p:nvSpPr>
          <p:cNvPr id="8" name="Slide Number Placeholder 7"/>
          <p:cNvSpPr>
            <a:spLocks noGrp="1"/>
          </p:cNvSpPr>
          <p:nvPr>
            <p:ph type="sldNum" sz="quarter" idx="12"/>
          </p:nvPr>
        </p:nvSpPr>
        <p:spPr/>
        <p:txBody>
          <a:bodyPr/>
          <a:lstStyle/>
          <a:p>
            <a:fld id="{F925B99F-367B-4558-B086-6DB1E38DE999}" type="slidenum">
              <a:rPr lang="en-US" smtClean="0">
                <a:solidFill>
                  <a:prstClr val="black">
                    <a:tint val="95000"/>
                  </a:prstClr>
                </a:solidFill>
              </a:rPr>
              <a:pPr/>
              <a:t>5</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Energy, wavelength and frequency practice</a:t>
            </a:r>
            <a:endParaRPr lang="en-US" sz="4000" dirty="0"/>
          </a:p>
        </p:txBody>
      </p:sp>
      <p:sp>
        <p:nvSpPr>
          <p:cNvPr id="3" name="Text Placeholder 2"/>
          <p:cNvSpPr>
            <a:spLocks noGrp="1"/>
          </p:cNvSpPr>
          <p:nvPr>
            <p:ph type="body" idx="2"/>
          </p:nvPr>
        </p:nvSpPr>
        <p:spPr>
          <a:xfrm>
            <a:off x="228600" y="1752600"/>
            <a:ext cx="2133600" cy="4343400"/>
          </a:xfrm>
        </p:spPr>
        <p:txBody>
          <a:bodyPr/>
          <a:lstStyle/>
          <a:p>
            <a:r>
              <a:rPr lang="en-US" dirty="0" smtClean="0"/>
              <a:t>Answer the following problems.  Remember that h=6.6 x 10</a:t>
            </a:r>
            <a:r>
              <a:rPr lang="en-US" baseline="30000" dirty="0" smtClean="0"/>
              <a:t>-34</a:t>
            </a:r>
            <a:r>
              <a:rPr lang="en-US" dirty="0" smtClean="0"/>
              <a:t> J</a:t>
            </a:r>
            <a:r>
              <a:rPr lang="en-US" dirty="0" smtClean="0">
                <a:latin typeface="Times New Roman"/>
                <a:cs typeface="Times New Roman"/>
              </a:rPr>
              <a:t>●</a:t>
            </a:r>
            <a:r>
              <a:rPr lang="en-US" dirty="0" smtClean="0"/>
              <a:t> s.</a:t>
            </a:r>
          </a:p>
          <a:p>
            <a:endParaRPr lang="en-US" dirty="0" smtClean="0"/>
          </a:p>
          <a:p>
            <a:r>
              <a:rPr lang="en-US" dirty="0" smtClean="0"/>
              <a:t>Energy = h x </a:t>
            </a:r>
            <a:r>
              <a:rPr lang="en-US" dirty="0" smtClean="0">
                <a:latin typeface="Calibri"/>
              </a:rPr>
              <a:t>ƒ</a:t>
            </a:r>
            <a:endParaRPr lang="en-US" dirty="0"/>
          </a:p>
        </p:txBody>
      </p:sp>
      <p:sp>
        <p:nvSpPr>
          <p:cNvPr id="4" name="Content Placeholder 3"/>
          <p:cNvSpPr>
            <a:spLocks noGrp="1"/>
          </p:cNvSpPr>
          <p:nvPr>
            <p:ph sz="quarter" idx="1"/>
          </p:nvPr>
        </p:nvSpPr>
        <p:spPr>
          <a:xfrm>
            <a:off x="2438400" y="1676400"/>
            <a:ext cx="6705600" cy="4419600"/>
          </a:xfrm>
        </p:spPr>
        <p:txBody>
          <a:bodyPr/>
          <a:lstStyle/>
          <a:p>
            <a:r>
              <a:rPr lang="en-US" dirty="0" smtClean="0"/>
              <a:t> </a:t>
            </a:r>
            <a:r>
              <a:rPr lang="en-US" sz="2400" dirty="0" smtClean="0"/>
              <a:t>What is the energy of a quantum of light with a frequency of 7.39 x 10</a:t>
            </a:r>
            <a:r>
              <a:rPr lang="en-US" sz="2400" baseline="30000" dirty="0" smtClean="0"/>
              <a:t>14</a:t>
            </a:r>
            <a:r>
              <a:rPr lang="en-US" sz="2400" dirty="0" smtClean="0"/>
              <a:t> Hz? </a:t>
            </a:r>
            <a:endParaRPr lang="en-US" dirty="0" smtClean="0"/>
          </a:p>
          <a:p>
            <a:endParaRPr lang="en-US" dirty="0" smtClean="0"/>
          </a:p>
          <a:p>
            <a:endParaRPr lang="en-US" dirty="0" smtClean="0"/>
          </a:p>
          <a:p>
            <a:endParaRPr lang="en-US" dirty="0" smtClean="0"/>
          </a:p>
          <a:p>
            <a:r>
              <a:rPr lang="en-US" sz="2400" dirty="0" smtClean="0"/>
              <a:t>The energy for a quantum of light is 2.84 x 10</a:t>
            </a:r>
            <a:r>
              <a:rPr lang="en-US" sz="2400" baseline="30000" dirty="0" smtClean="0"/>
              <a:t>-19 </a:t>
            </a:r>
            <a:r>
              <a:rPr lang="en-US" sz="2400" dirty="0" smtClean="0"/>
              <a:t>J. What is the frequency of this light?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Energy, wavelength and frequency practice</a:t>
            </a:r>
            <a:endParaRPr lang="en-US" sz="4000" dirty="0"/>
          </a:p>
        </p:txBody>
      </p:sp>
      <p:sp>
        <p:nvSpPr>
          <p:cNvPr id="3" name="Text Placeholder 2"/>
          <p:cNvSpPr>
            <a:spLocks noGrp="1"/>
          </p:cNvSpPr>
          <p:nvPr>
            <p:ph type="body" idx="2"/>
          </p:nvPr>
        </p:nvSpPr>
        <p:spPr>
          <a:xfrm>
            <a:off x="228600" y="1752600"/>
            <a:ext cx="2133600" cy="4343400"/>
          </a:xfrm>
        </p:spPr>
        <p:txBody>
          <a:bodyPr/>
          <a:lstStyle/>
          <a:p>
            <a:r>
              <a:rPr lang="en-US" dirty="0" smtClean="0"/>
              <a:t>Answer the following problems.  Remember that h=6.6 x 10</a:t>
            </a:r>
            <a:r>
              <a:rPr lang="en-US" baseline="30000" dirty="0" smtClean="0"/>
              <a:t>-34</a:t>
            </a:r>
            <a:r>
              <a:rPr lang="en-US" dirty="0" smtClean="0"/>
              <a:t> J</a:t>
            </a:r>
            <a:r>
              <a:rPr lang="en-US" dirty="0" smtClean="0">
                <a:latin typeface="Times New Roman"/>
                <a:cs typeface="Times New Roman"/>
              </a:rPr>
              <a:t>●</a:t>
            </a:r>
            <a:r>
              <a:rPr lang="en-US" dirty="0" smtClean="0"/>
              <a:t> s.</a:t>
            </a:r>
          </a:p>
          <a:p>
            <a:endParaRPr lang="en-US" dirty="0" smtClean="0"/>
          </a:p>
          <a:p>
            <a:r>
              <a:rPr lang="en-US" dirty="0" smtClean="0"/>
              <a:t>Energy = h x </a:t>
            </a:r>
            <a:r>
              <a:rPr lang="en-US" dirty="0" smtClean="0">
                <a:latin typeface="Calibri"/>
              </a:rPr>
              <a:t>ƒ</a:t>
            </a:r>
            <a:endParaRPr lang="en-US" dirty="0"/>
          </a:p>
        </p:txBody>
      </p:sp>
      <p:sp>
        <p:nvSpPr>
          <p:cNvPr id="4" name="Content Placeholder 3"/>
          <p:cNvSpPr>
            <a:spLocks noGrp="1"/>
          </p:cNvSpPr>
          <p:nvPr>
            <p:ph sz="quarter" idx="1"/>
          </p:nvPr>
        </p:nvSpPr>
        <p:spPr>
          <a:xfrm>
            <a:off x="2438400" y="1676400"/>
            <a:ext cx="6705600" cy="4419600"/>
          </a:xfrm>
        </p:spPr>
        <p:txBody>
          <a:bodyPr/>
          <a:lstStyle/>
          <a:p>
            <a:r>
              <a:rPr lang="en-US" dirty="0" smtClean="0"/>
              <a:t> </a:t>
            </a:r>
            <a:r>
              <a:rPr lang="en-US" sz="2400" dirty="0" smtClean="0"/>
              <a:t>What is the energy of a quantum of light with a frequency of 7.39 x 10</a:t>
            </a:r>
            <a:r>
              <a:rPr lang="en-US" sz="2400" baseline="30000" dirty="0" smtClean="0"/>
              <a:t>14</a:t>
            </a:r>
            <a:r>
              <a:rPr lang="en-US" sz="2400" dirty="0" smtClean="0"/>
              <a:t> Hz? </a:t>
            </a:r>
            <a:endParaRPr lang="en-US" dirty="0" smtClean="0"/>
          </a:p>
          <a:p>
            <a:pPr lvl="1"/>
            <a:r>
              <a:rPr lang="en-US" sz="2400" dirty="0" smtClean="0"/>
              <a:t>4.88 x 10</a:t>
            </a:r>
            <a:r>
              <a:rPr lang="en-US" sz="2400" baseline="30000" dirty="0" smtClean="0"/>
              <a:t>-19</a:t>
            </a:r>
            <a:r>
              <a:rPr lang="en-US" sz="2400" dirty="0" smtClean="0"/>
              <a:t> J</a:t>
            </a:r>
          </a:p>
          <a:p>
            <a:endParaRPr lang="en-US" dirty="0" smtClean="0"/>
          </a:p>
          <a:p>
            <a:endParaRPr lang="en-US" dirty="0" smtClean="0"/>
          </a:p>
          <a:p>
            <a:r>
              <a:rPr lang="en-US" sz="2400" dirty="0" smtClean="0"/>
              <a:t>The energy for a quantum of light is 2.84 x 10</a:t>
            </a:r>
            <a:r>
              <a:rPr lang="en-US" sz="2400" baseline="30000" dirty="0" smtClean="0"/>
              <a:t>-19 </a:t>
            </a:r>
            <a:r>
              <a:rPr lang="en-US" sz="2400" dirty="0" smtClean="0"/>
              <a:t>J. What is the frequency of this light? </a:t>
            </a:r>
          </a:p>
          <a:p>
            <a:pPr lvl="1"/>
            <a:r>
              <a:rPr lang="en-US" sz="2400" dirty="0" smtClean="0"/>
              <a:t>4.30 x 10</a:t>
            </a:r>
            <a:r>
              <a:rPr lang="en-US" sz="2400" baseline="30000" dirty="0" smtClean="0"/>
              <a:t>14</a:t>
            </a:r>
            <a:r>
              <a:rPr lang="en-US" sz="2400" dirty="0" smtClean="0"/>
              <a:t> Hz</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Stop at This Slide</a:t>
            </a:r>
            <a:endParaRPr lang="en-US" dirty="0"/>
          </a:p>
        </p:txBody>
      </p:sp>
      <p:pic>
        <p:nvPicPr>
          <p:cNvPr id="115714" name="Picture 2" descr="C:\Users\cpasilla\AppData\Local\Microsoft\Windows\Temporary Internet Files\Content.IE5\T2Z3W3O0\MC900434720[1].png"/>
          <p:cNvPicPr>
            <a:picLocks noGrp="1" noChangeAspect="1" noChangeArrowheads="1"/>
          </p:cNvPicPr>
          <p:nvPr>
            <p:ph sz="quarter" idx="1"/>
          </p:nvPr>
        </p:nvPicPr>
        <p:blipFill>
          <a:blip r:embed="rId2" cstate="print"/>
          <a:srcRect/>
          <a:stretch>
            <a:fillRect/>
          </a:stretch>
        </p:blipFill>
        <p:spPr bwMode="auto">
          <a:xfrm>
            <a:off x="3546618" y="2705243"/>
            <a:ext cx="2285714" cy="2285714"/>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Valence Electrons and Electron Configurations</a:t>
            </a:r>
            <a:endParaRPr lang="en-US" dirty="0"/>
          </a:p>
        </p:txBody>
      </p:sp>
      <p:sp>
        <p:nvSpPr>
          <p:cNvPr id="7" name="Slide Number Placeholder 6"/>
          <p:cNvSpPr>
            <a:spLocks noGrp="1"/>
          </p:cNvSpPr>
          <p:nvPr>
            <p:ph type="sldNum" sz="quarter" idx="12"/>
          </p:nvPr>
        </p:nvSpPr>
        <p:spPr>
          <a:xfrm>
            <a:off x="8229600" y="6096000"/>
            <a:ext cx="609600" cy="517524"/>
          </a:xfrm>
        </p:spPr>
        <p:txBody>
          <a:bodyPr/>
          <a:lstStyle/>
          <a:p>
            <a:fld id="{1F0FC224-52D4-4670-8084-352081D45DC5}" type="slidenum">
              <a:rPr lang="en-US" smtClean="0">
                <a:solidFill>
                  <a:schemeClr val="tx1">
                    <a:lumMod val="95000"/>
                    <a:lumOff val="5000"/>
                  </a:schemeClr>
                </a:solidFill>
              </a:rPr>
              <a:pPr/>
              <a:t>53</a:t>
            </a:fld>
            <a:endParaRPr lang="en-US" dirty="0">
              <a:solidFill>
                <a:schemeClr val="tx1">
                  <a:lumMod val="95000"/>
                  <a:lumOff val="5000"/>
                </a:schemeClr>
              </a:solidFill>
            </a:endParaRPr>
          </a:p>
        </p:txBody>
      </p:sp>
      <p:sp>
        <p:nvSpPr>
          <p:cNvPr id="5" name="Rectangle 4"/>
          <p:cNvSpPr/>
          <p:nvPr/>
        </p:nvSpPr>
        <p:spPr>
          <a:xfrm>
            <a:off x="2209800" y="5257800"/>
            <a:ext cx="6553200" cy="923330"/>
          </a:xfrm>
          <a:prstGeom prst="rect">
            <a:avLst/>
          </a:prstGeom>
        </p:spPr>
        <p:txBody>
          <a:bodyPr wrap="square">
            <a:spAutoFit/>
          </a:bodyPr>
          <a:lstStyle/>
          <a:p>
            <a:r>
              <a:rPr lang="en-US" b="1" dirty="0" smtClean="0"/>
              <a:t>C.6.E </a:t>
            </a:r>
            <a:r>
              <a:rPr lang="en-US" dirty="0" smtClean="0"/>
              <a:t>	express the arrangement of electrons in atoms 	through electron configurations and Lewis valence 	electron dot structures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Valence Electrons</a:t>
            </a:r>
            <a:endParaRPr lang="en-US" dirty="0"/>
          </a:p>
        </p:txBody>
      </p:sp>
      <p:sp>
        <p:nvSpPr>
          <p:cNvPr id="7" name="Content Placeholder 6"/>
          <p:cNvSpPr>
            <a:spLocks noGrp="1"/>
          </p:cNvSpPr>
          <p:nvPr>
            <p:ph sz="quarter" idx="1"/>
          </p:nvPr>
        </p:nvSpPr>
        <p:spPr/>
        <p:txBody>
          <a:bodyPr/>
          <a:lstStyle/>
          <a:p>
            <a:r>
              <a:rPr lang="en-US" dirty="0" smtClean="0"/>
              <a:t>Valence electrons are electrons found on the outer energy shell of an atom</a:t>
            </a:r>
          </a:p>
          <a:p>
            <a:pPr lvl="0"/>
            <a:r>
              <a:rPr lang="en-US" dirty="0" smtClean="0"/>
              <a:t>Electrons available to be lost, gained, or shared in the formation of chemical compounds.</a:t>
            </a:r>
          </a:p>
          <a:p>
            <a:pPr lvl="0"/>
            <a:r>
              <a:rPr lang="en-US" dirty="0" smtClean="0"/>
              <a:t>Found in the highest energy level.</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90800" y="3810000"/>
            <a:ext cx="2409825" cy="2419350"/>
          </a:xfrm>
          <a:prstGeom prst="rect">
            <a:avLst/>
          </a:prstGeom>
          <a:noFill/>
          <a:ln w="9525">
            <a:noFill/>
            <a:miter lim="800000"/>
            <a:headEnd/>
            <a:tailEnd/>
          </a:ln>
        </p:spPr>
      </p:pic>
      <p:cxnSp>
        <p:nvCxnSpPr>
          <p:cNvPr id="10" name="Straight Arrow Connector 9"/>
          <p:cNvCxnSpPr/>
          <p:nvPr/>
        </p:nvCxnSpPr>
        <p:spPr>
          <a:xfrm flipH="1">
            <a:off x="4419600" y="4114800"/>
            <a:ext cx="1447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419600" y="4191000"/>
            <a:ext cx="1447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67400" y="3886200"/>
            <a:ext cx="2286000" cy="369332"/>
          </a:xfrm>
          <a:prstGeom prst="rect">
            <a:avLst/>
          </a:prstGeom>
          <a:noFill/>
        </p:spPr>
        <p:txBody>
          <a:bodyPr wrap="square" rtlCol="0">
            <a:spAutoFit/>
          </a:bodyPr>
          <a:lstStyle/>
          <a:p>
            <a:r>
              <a:rPr lang="en-US" dirty="0" smtClean="0"/>
              <a:t>Valence electrons</a:t>
            </a:r>
            <a:endParaRPr lang="en-US" dirty="0"/>
          </a:p>
        </p:txBody>
      </p:sp>
      <p:sp>
        <p:nvSpPr>
          <p:cNvPr id="14" name="Slide Number Placeholder 13"/>
          <p:cNvSpPr>
            <a:spLocks noGrp="1"/>
          </p:cNvSpPr>
          <p:nvPr>
            <p:ph type="sldNum" sz="quarter" idx="15"/>
          </p:nvPr>
        </p:nvSpPr>
        <p:spPr/>
        <p:txBody>
          <a:bodyPr/>
          <a:lstStyle/>
          <a:p>
            <a:fld id="{1F0FC224-52D4-4670-8084-352081D45DC5}"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Valence Electrons</a:t>
            </a:r>
            <a:endParaRPr lang="en-US" dirty="0"/>
          </a:p>
        </p:txBody>
      </p:sp>
      <p:sp>
        <p:nvSpPr>
          <p:cNvPr id="3" name="Content Placeholder 2"/>
          <p:cNvSpPr>
            <a:spLocks noGrp="1"/>
          </p:cNvSpPr>
          <p:nvPr>
            <p:ph sz="quarter" idx="1"/>
          </p:nvPr>
        </p:nvSpPr>
        <p:spPr/>
        <p:txBody>
          <a:bodyPr/>
          <a:lstStyle/>
          <a:p>
            <a:r>
              <a:rPr lang="en-US" dirty="0" smtClean="0"/>
              <a:t>Elements in the same group (family) have the same number of valence electrons</a:t>
            </a:r>
          </a:p>
          <a:p>
            <a:pPr lvl="1">
              <a:buNone/>
            </a:pPr>
            <a:endParaRPr lang="en-US" dirty="0"/>
          </a:p>
        </p:txBody>
      </p:sp>
      <p:pic>
        <p:nvPicPr>
          <p:cNvPr id="4" name="Picture 3" descr="Valence%20Electrons%20final.png"/>
          <p:cNvPicPr>
            <a:picLocks noChangeAspect="1"/>
          </p:cNvPicPr>
          <p:nvPr/>
        </p:nvPicPr>
        <p:blipFill>
          <a:blip r:embed="rId2" cstate="print"/>
          <a:stretch>
            <a:fillRect/>
          </a:stretch>
        </p:blipFill>
        <p:spPr>
          <a:xfrm>
            <a:off x="1905000" y="2438400"/>
            <a:ext cx="4372692" cy="3512756"/>
          </a:xfrm>
          <a:prstGeom prst="rect">
            <a:avLst/>
          </a:prstGeom>
        </p:spPr>
      </p:pic>
      <p:sp>
        <p:nvSpPr>
          <p:cNvPr id="5" name="Slide Number Placeholder 4"/>
          <p:cNvSpPr>
            <a:spLocks noGrp="1"/>
          </p:cNvSpPr>
          <p:nvPr>
            <p:ph type="sldNum" sz="quarter" idx="15"/>
          </p:nvPr>
        </p:nvSpPr>
        <p:spPr/>
        <p:txBody>
          <a:bodyPr/>
          <a:lstStyle/>
          <a:p>
            <a:fld id="{1F0FC224-52D4-4670-8084-352081D45DC5}"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a:t>
            </a:r>
            <a:endParaRPr lang="en-US" dirty="0"/>
          </a:p>
        </p:txBody>
      </p:sp>
      <p:sp>
        <p:nvSpPr>
          <p:cNvPr id="3" name="Content Placeholder 2"/>
          <p:cNvSpPr>
            <a:spLocks noGrp="1"/>
          </p:cNvSpPr>
          <p:nvPr>
            <p:ph sz="quarter" idx="1"/>
          </p:nvPr>
        </p:nvSpPr>
        <p:spPr>
          <a:xfrm>
            <a:off x="457200" y="1676400"/>
            <a:ext cx="7467600" cy="4191000"/>
          </a:xfrm>
        </p:spPr>
        <p:txBody>
          <a:bodyPr>
            <a:normAutofit fontScale="92500"/>
          </a:bodyPr>
          <a:lstStyle/>
          <a:p>
            <a:r>
              <a:rPr lang="en-US" dirty="0" smtClean="0"/>
              <a:t>Energy shells are divided into sub-shells as shown in the research of Erwin Schrödinger and  Werner Heisenberg</a:t>
            </a:r>
          </a:p>
          <a:p>
            <a:r>
              <a:rPr lang="en-US" dirty="0" smtClean="0"/>
              <a:t>The sub-shells are labeled as the s, p, d, and f sub-shells.</a:t>
            </a:r>
          </a:p>
          <a:p>
            <a:pPr lvl="1"/>
            <a:r>
              <a:rPr lang="en-US" dirty="0" smtClean="0"/>
              <a:t>The sub-shells each hold a certain number of orbitals</a:t>
            </a:r>
          </a:p>
          <a:p>
            <a:pPr lvl="1"/>
            <a:r>
              <a:rPr lang="en-US" dirty="0" smtClean="0"/>
              <a:t>Each orbital can hold 2 electrons</a:t>
            </a:r>
          </a:p>
          <a:p>
            <a:r>
              <a:rPr lang="en-US" b="1" dirty="0" smtClean="0"/>
              <a:t>Electron configuration: </a:t>
            </a:r>
            <a:r>
              <a:rPr lang="en-US" dirty="0" smtClean="0"/>
              <a:t>A shorthand way to keep track of all the electrons in an atom of an element for all the sub-shells that have electrons. The number of electrons in each sub-shell is shown as a superscript.</a:t>
            </a:r>
          </a:p>
          <a:p>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a:t>
            </a:r>
            <a:endParaRPr lang="en-US" dirty="0"/>
          </a:p>
        </p:txBody>
      </p:sp>
      <p:sp>
        <p:nvSpPr>
          <p:cNvPr id="3" name="Content Placeholder 2"/>
          <p:cNvSpPr>
            <a:spLocks noGrp="1"/>
          </p:cNvSpPr>
          <p:nvPr>
            <p:ph sz="quarter" idx="1"/>
          </p:nvPr>
        </p:nvSpPr>
        <p:spPr>
          <a:xfrm>
            <a:off x="457200" y="1600200"/>
            <a:ext cx="4495800" cy="4873752"/>
          </a:xfrm>
        </p:spPr>
        <p:txBody>
          <a:bodyPr/>
          <a:lstStyle/>
          <a:p>
            <a:pPr lvl="0"/>
            <a:r>
              <a:rPr lang="en-US" b="1" dirty="0" smtClean="0"/>
              <a:t>Electron Shells (n= 1, 2, 3, 4…) </a:t>
            </a:r>
            <a:endParaRPr lang="en-US" sz="2000" dirty="0" smtClean="0"/>
          </a:p>
          <a:p>
            <a:pPr lvl="1"/>
            <a:r>
              <a:rPr lang="en-US" sz="2400" dirty="0" smtClean="0"/>
              <a:t>The letter </a:t>
            </a:r>
            <a:r>
              <a:rPr lang="en-US" sz="2400" i="1" dirty="0" smtClean="0"/>
              <a:t>n </a:t>
            </a:r>
            <a:r>
              <a:rPr lang="en-US" sz="2400" dirty="0" smtClean="0"/>
              <a:t>represents the main shell or energy level. </a:t>
            </a:r>
            <a:endParaRPr lang="en-US" sz="2000" dirty="0" smtClean="0"/>
          </a:p>
          <a:p>
            <a:r>
              <a:rPr lang="en-US" dirty="0" smtClean="0"/>
              <a:t>The electron shells in the shell model of an atom (except for </a:t>
            </a:r>
            <a:r>
              <a:rPr lang="en-US" i="1" dirty="0" smtClean="0"/>
              <a:t>n </a:t>
            </a:r>
            <a:r>
              <a:rPr lang="en-US" dirty="0" smtClean="0"/>
              <a:t>=1) are divided into sub-shells.</a:t>
            </a:r>
            <a:endParaRPr lang="en-US" dirty="0"/>
          </a:p>
        </p:txBody>
      </p:sp>
      <p:graphicFrame>
        <p:nvGraphicFramePr>
          <p:cNvPr id="4" name="Table 3"/>
          <p:cNvGraphicFramePr>
            <a:graphicFrameLocks noGrp="1"/>
          </p:cNvGraphicFramePr>
          <p:nvPr/>
        </p:nvGraphicFramePr>
        <p:xfrm>
          <a:off x="5410200" y="1600200"/>
          <a:ext cx="2971800" cy="3886201"/>
        </p:xfrm>
        <a:graphic>
          <a:graphicData uri="http://schemas.openxmlformats.org/drawingml/2006/table">
            <a:tbl>
              <a:tblPr/>
              <a:tblGrid>
                <a:gridCol w="1086661"/>
                <a:gridCol w="1885139"/>
              </a:tblGrid>
              <a:tr h="1189503">
                <a:tc>
                  <a:txBody>
                    <a:bodyPr/>
                    <a:lstStyle/>
                    <a:p>
                      <a:pPr marL="0" marR="0" algn="ctr">
                        <a:lnSpc>
                          <a:spcPct val="115000"/>
                        </a:lnSpc>
                        <a:spcBef>
                          <a:spcPts val="0"/>
                        </a:spcBef>
                        <a:spcAft>
                          <a:spcPts val="1000"/>
                        </a:spcAft>
                      </a:pPr>
                      <a:r>
                        <a:rPr lang="en-US" sz="1800" dirty="0">
                          <a:latin typeface="Calibri"/>
                          <a:ea typeface="Calibri"/>
                          <a:cs typeface="Times New Roman"/>
                        </a:rPr>
                        <a:t>Energy Level</a:t>
                      </a:r>
                      <a:endParaRPr lang="en-US" sz="1400" dirty="0">
                        <a:latin typeface="Calibri"/>
                        <a:ea typeface="Calibri"/>
                        <a:cs typeface="Times New Roman"/>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 of electrons per energy level (2n</a:t>
                      </a:r>
                      <a:r>
                        <a:rPr lang="en-US" sz="1800" baseline="30000" dirty="0">
                          <a:latin typeface="Calibri"/>
                          <a:ea typeface="Calibri"/>
                          <a:cs typeface="Times New Roman"/>
                        </a:rPr>
                        <a:t>2</a:t>
                      </a:r>
                      <a:r>
                        <a:rPr lang="en-US" sz="1800" dirty="0">
                          <a:latin typeface="Calibri"/>
                          <a:ea typeface="Calibri"/>
                          <a:cs typeface="Times New Roman"/>
                        </a:rPr>
                        <a:t>)</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738">
                <a:tc>
                  <a:txBody>
                    <a:bodyPr/>
                    <a:lstStyle/>
                    <a:p>
                      <a:pPr marL="0" marR="0" algn="ctr">
                        <a:lnSpc>
                          <a:spcPct val="115000"/>
                        </a:lnSpc>
                        <a:spcBef>
                          <a:spcPts val="0"/>
                        </a:spcBef>
                        <a:spcAft>
                          <a:spcPts val="1000"/>
                        </a:spcAft>
                      </a:pPr>
                      <a:r>
                        <a:rPr lang="en-US" sz="1800" dirty="0">
                          <a:latin typeface="Calibri"/>
                          <a:ea typeface="Calibri"/>
                          <a:cs typeface="Times New Roman"/>
                        </a:rPr>
                        <a:t>1</a:t>
                      </a:r>
                      <a:endParaRPr lang="en-US" sz="1400" dirty="0">
                        <a:latin typeface="Calibri"/>
                        <a:ea typeface="Calibri"/>
                        <a:cs typeface="Times New Roman"/>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latin typeface="Calibri"/>
                          <a:ea typeface="Calibri"/>
                          <a:cs typeface="Times New Roman"/>
                        </a:rPr>
                        <a:t>2</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547">
                <a:tc>
                  <a:txBody>
                    <a:bodyPr/>
                    <a:lstStyle/>
                    <a:p>
                      <a:pPr marL="0" marR="0" algn="ctr">
                        <a:lnSpc>
                          <a:spcPct val="115000"/>
                        </a:lnSpc>
                        <a:spcBef>
                          <a:spcPts val="0"/>
                        </a:spcBef>
                        <a:spcAft>
                          <a:spcPts val="1000"/>
                        </a:spcAft>
                      </a:pPr>
                      <a:r>
                        <a:rPr lang="en-US" sz="1800" dirty="0">
                          <a:latin typeface="Calibri"/>
                          <a:ea typeface="Calibri"/>
                          <a:cs typeface="Times New Roman"/>
                        </a:rPr>
                        <a:t>2</a:t>
                      </a:r>
                      <a:endParaRPr lang="en-US" sz="1400" dirty="0">
                        <a:latin typeface="Calibri"/>
                        <a:ea typeface="Calibri"/>
                        <a:cs typeface="Times New Roman"/>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latin typeface="Calibri"/>
                          <a:ea typeface="Calibri"/>
                          <a:cs typeface="Times New Roman"/>
                        </a:rPr>
                        <a:t>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978">
                <a:tc>
                  <a:txBody>
                    <a:bodyPr/>
                    <a:lstStyle/>
                    <a:p>
                      <a:pPr marL="0" marR="0" algn="ctr">
                        <a:lnSpc>
                          <a:spcPct val="115000"/>
                        </a:lnSpc>
                        <a:spcBef>
                          <a:spcPts val="0"/>
                        </a:spcBef>
                        <a:spcAft>
                          <a:spcPts val="1000"/>
                        </a:spcAft>
                      </a:pPr>
                      <a:r>
                        <a:rPr lang="en-US" sz="1800">
                          <a:latin typeface="Calibri"/>
                          <a:ea typeface="Calibri"/>
                          <a:cs typeface="Times New Roman"/>
                        </a:rPr>
                        <a:t>3</a:t>
                      </a:r>
                      <a:endParaRPr lang="en-US" sz="1400">
                        <a:latin typeface="Calibri"/>
                        <a:ea typeface="Calibri"/>
                        <a:cs typeface="Times New Roman"/>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18</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435">
                <a:tc>
                  <a:txBody>
                    <a:bodyPr/>
                    <a:lstStyle/>
                    <a:p>
                      <a:pPr marL="0" marR="0" algn="ctr">
                        <a:lnSpc>
                          <a:spcPct val="115000"/>
                        </a:lnSpc>
                        <a:spcBef>
                          <a:spcPts val="0"/>
                        </a:spcBef>
                        <a:spcAft>
                          <a:spcPts val="1000"/>
                        </a:spcAft>
                      </a:pPr>
                      <a:r>
                        <a:rPr lang="en-US" sz="1800">
                          <a:latin typeface="Calibri"/>
                          <a:ea typeface="Calibri"/>
                          <a:cs typeface="Times New Roman"/>
                        </a:rPr>
                        <a:t>4</a:t>
                      </a:r>
                      <a:endParaRPr lang="en-US" sz="1400">
                        <a:latin typeface="Calibri"/>
                        <a:ea typeface="Calibri"/>
                        <a:cs typeface="Times New Roman"/>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latin typeface="Calibri"/>
                          <a:ea typeface="Calibri"/>
                          <a:cs typeface="Times New Roman"/>
                        </a:rPr>
                        <a:t>32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5"/>
          </p:nvPr>
        </p:nvSpPr>
        <p:spPr/>
        <p:txBody>
          <a:bodyPr/>
          <a:lstStyle/>
          <a:p>
            <a:fld id="{1F0FC224-52D4-4670-8084-352081D45DC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a:t>
            </a:r>
            <a:endParaRPr lang="en-US" dirty="0"/>
          </a:p>
        </p:txBody>
      </p:sp>
      <p:sp>
        <p:nvSpPr>
          <p:cNvPr id="3" name="Content Placeholder 2"/>
          <p:cNvSpPr>
            <a:spLocks noGrp="1"/>
          </p:cNvSpPr>
          <p:nvPr>
            <p:ph sz="quarter" idx="1"/>
          </p:nvPr>
        </p:nvSpPr>
        <p:spPr>
          <a:xfrm>
            <a:off x="457200" y="1600200"/>
            <a:ext cx="4419600" cy="4724400"/>
          </a:xfrm>
        </p:spPr>
        <p:txBody>
          <a:bodyPr>
            <a:normAutofit/>
          </a:bodyPr>
          <a:lstStyle/>
          <a:p>
            <a:pPr lvl="0"/>
            <a:r>
              <a:rPr lang="en-US" b="1" dirty="0" smtClean="0"/>
              <a:t>Electron Sub-Shells (s, p, d, and f)</a:t>
            </a:r>
            <a:endParaRPr lang="en-US" sz="2000" dirty="0" smtClean="0"/>
          </a:p>
          <a:p>
            <a:pPr lvl="1"/>
            <a:r>
              <a:rPr lang="en-US" sz="2400" dirty="0" smtClean="0"/>
              <a:t>Each sub-shell is indicated by its main shell number and a letter, either s, p, d, or f. </a:t>
            </a:r>
            <a:endParaRPr lang="en-US" sz="2000" dirty="0" smtClean="0"/>
          </a:p>
          <a:p>
            <a:r>
              <a:rPr lang="en-US" dirty="0" smtClean="0"/>
              <a:t>The maximum numbers of electrons that can occupy s, p, d, and f sub-shells are 2, 6, 10, and 14, respectively</a:t>
            </a:r>
          </a:p>
        </p:txBody>
      </p:sp>
      <p:graphicFrame>
        <p:nvGraphicFramePr>
          <p:cNvPr id="4" name="Table 3"/>
          <p:cNvGraphicFramePr>
            <a:graphicFrameLocks noGrp="1"/>
          </p:cNvGraphicFramePr>
          <p:nvPr/>
        </p:nvGraphicFramePr>
        <p:xfrm>
          <a:off x="4953000" y="2133600"/>
          <a:ext cx="3505200" cy="3302000"/>
        </p:xfrm>
        <a:graphic>
          <a:graphicData uri="http://schemas.openxmlformats.org/drawingml/2006/table">
            <a:tbl>
              <a:tblPr firstRow="1" bandRow="1">
                <a:tableStyleId>{5C22544A-7EE6-4342-B048-85BDC9FD1C3A}</a:tableStyleId>
              </a:tblPr>
              <a:tblGrid>
                <a:gridCol w="1752600"/>
                <a:gridCol w="1752600"/>
              </a:tblGrid>
              <a:tr h="574040">
                <a:tc>
                  <a:txBody>
                    <a:bodyPr/>
                    <a:lstStyle/>
                    <a:p>
                      <a:pPr algn="ctr"/>
                      <a:r>
                        <a:rPr lang="en-US" sz="2400" dirty="0" smtClean="0"/>
                        <a:t>sub-shell</a:t>
                      </a:r>
                      <a:endParaRPr lang="en-US" sz="2400" dirty="0"/>
                    </a:p>
                  </a:txBody>
                  <a:tcPr anchor="ctr"/>
                </a:tc>
                <a:tc>
                  <a:txBody>
                    <a:bodyPr/>
                    <a:lstStyle/>
                    <a:p>
                      <a:pPr algn="ctr"/>
                      <a:r>
                        <a:rPr lang="en-US" sz="2000" dirty="0" smtClean="0"/>
                        <a:t># of electrons in sub shell</a:t>
                      </a:r>
                      <a:endParaRPr lang="en-US" sz="2000" dirty="0"/>
                    </a:p>
                  </a:txBody>
                  <a:tcPr anchor="ctr"/>
                </a:tc>
              </a:tr>
              <a:tr h="574040">
                <a:tc>
                  <a:txBody>
                    <a:bodyPr/>
                    <a:lstStyle/>
                    <a:p>
                      <a:pPr algn="ctr"/>
                      <a:r>
                        <a:rPr lang="en-US" sz="2000" dirty="0" smtClean="0"/>
                        <a:t>s</a:t>
                      </a:r>
                      <a:endParaRPr lang="en-US" sz="2000" dirty="0"/>
                    </a:p>
                  </a:txBody>
                  <a:tcPr anchor="ctr"/>
                </a:tc>
                <a:tc>
                  <a:txBody>
                    <a:bodyPr/>
                    <a:lstStyle/>
                    <a:p>
                      <a:pPr algn="ctr"/>
                      <a:r>
                        <a:rPr lang="en-US" sz="2000" dirty="0" smtClean="0"/>
                        <a:t>2</a:t>
                      </a:r>
                      <a:endParaRPr lang="en-US" sz="2000" dirty="0"/>
                    </a:p>
                  </a:txBody>
                  <a:tcPr anchor="ctr"/>
                </a:tc>
              </a:tr>
              <a:tr h="574040">
                <a:tc>
                  <a:txBody>
                    <a:bodyPr/>
                    <a:lstStyle/>
                    <a:p>
                      <a:pPr algn="ctr"/>
                      <a:r>
                        <a:rPr lang="en-US" sz="2000" dirty="0" smtClean="0"/>
                        <a:t>p</a:t>
                      </a:r>
                      <a:endParaRPr lang="en-US" sz="2000" dirty="0"/>
                    </a:p>
                  </a:txBody>
                  <a:tcPr anchor="ctr"/>
                </a:tc>
                <a:tc>
                  <a:txBody>
                    <a:bodyPr/>
                    <a:lstStyle/>
                    <a:p>
                      <a:pPr algn="ctr"/>
                      <a:r>
                        <a:rPr lang="en-US" sz="2000" dirty="0" smtClean="0"/>
                        <a:t>6</a:t>
                      </a:r>
                      <a:endParaRPr lang="en-US" sz="2000" dirty="0"/>
                    </a:p>
                  </a:txBody>
                  <a:tcPr anchor="ctr"/>
                </a:tc>
              </a:tr>
              <a:tr h="574040">
                <a:tc>
                  <a:txBody>
                    <a:bodyPr/>
                    <a:lstStyle/>
                    <a:p>
                      <a:pPr algn="ctr"/>
                      <a:r>
                        <a:rPr lang="en-US" sz="2000" dirty="0" smtClean="0"/>
                        <a:t>d</a:t>
                      </a:r>
                      <a:endParaRPr lang="en-US" sz="2000" dirty="0"/>
                    </a:p>
                  </a:txBody>
                  <a:tcPr anchor="ctr"/>
                </a:tc>
                <a:tc>
                  <a:txBody>
                    <a:bodyPr/>
                    <a:lstStyle/>
                    <a:p>
                      <a:pPr algn="ctr"/>
                      <a:r>
                        <a:rPr lang="en-US" sz="2000" dirty="0" smtClean="0"/>
                        <a:t>10</a:t>
                      </a:r>
                      <a:endParaRPr lang="en-US" sz="2000" dirty="0"/>
                    </a:p>
                  </a:txBody>
                  <a:tcPr anchor="ctr"/>
                </a:tc>
              </a:tr>
              <a:tr h="574040">
                <a:tc>
                  <a:txBody>
                    <a:bodyPr/>
                    <a:lstStyle/>
                    <a:p>
                      <a:pPr algn="ctr"/>
                      <a:r>
                        <a:rPr lang="en-US" sz="2000" dirty="0" smtClean="0"/>
                        <a:t>f</a:t>
                      </a:r>
                      <a:endParaRPr lang="en-US" sz="2000" dirty="0"/>
                    </a:p>
                  </a:txBody>
                  <a:tcPr anchor="ctr"/>
                </a:tc>
                <a:tc>
                  <a:txBody>
                    <a:bodyPr/>
                    <a:lstStyle/>
                    <a:p>
                      <a:pPr algn="ctr"/>
                      <a:r>
                        <a:rPr lang="en-US" sz="2000" dirty="0" smtClean="0"/>
                        <a:t>14</a:t>
                      </a:r>
                      <a:endParaRPr lang="en-US" sz="2000" dirty="0"/>
                    </a:p>
                  </a:txBody>
                  <a:tcPr anchor="ctr"/>
                </a:tc>
              </a:tr>
            </a:tbl>
          </a:graphicData>
        </a:graphic>
      </p:graphicFrame>
      <p:sp>
        <p:nvSpPr>
          <p:cNvPr id="5" name="Slide Number Placeholder 4"/>
          <p:cNvSpPr>
            <a:spLocks noGrp="1"/>
          </p:cNvSpPr>
          <p:nvPr>
            <p:ph type="sldNum" sz="quarter" idx="15"/>
          </p:nvPr>
        </p:nvSpPr>
        <p:spPr/>
        <p:txBody>
          <a:bodyPr/>
          <a:lstStyle/>
          <a:p>
            <a:fld id="{1F0FC224-52D4-4670-8084-352081D45DC5}"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7"/>
          <p:cNvPicPr>
            <a:picLocks noChangeAspect="1" noChangeArrowheads="1"/>
          </p:cNvPicPr>
          <p:nvPr/>
        </p:nvPicPr>
        <p:blipFill>
          <a:blip r:embed="rId2" cstate="print"/>
          <a:srcRect/>
          <a:stretch>
            <a:fillRect/>
          </a:stretch>
        </p:blipFill>
        <p:spPr bwMode="auto">
          <a:xfrm>
            <a:off x="838200" y="2057400"/>
            <a:ext cx="6534150" cy="449017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Electron Configuration</a:t>
            </a: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59</a:t>
            </a:fld>
            <a:endParaRPr lang="en-US"/>
          </a:p>
        </p:txBody>
      </p:sp>
      <p:sp>
        <p:nvSpPr>
          <p:cNvPr id="11" name="Rectangle 10"/>
          <p:cNvSpPr/>
          <p:nvPr/>
        </p:nvSpPr>
        <p:spPr>
          <a:xfrm>
            <a:off x="533400" y="1447800"/>
            <a:ext cx="7620000" cy="677108"/>
          </a:xfrm>
          <a:prstGeom prst="rect">
            <a:avLst/>
          </a:prstGeom>
        </p:spPr>
        <p:txBody>
          <a:bodyPr wrap="square">
            <a:spAutoFit/>
          </a:bodyPr>
          <a:lstStyle/>
          <a:p>
            <a:pPr>
              <a:buFont typeface="Arial" pitchFamily="34" charset="0"/>
              <a:buChar char="•"/>
            </a:pPr>
            <a:r>
              <a:rPr lang="en-US" sz="2000" dirty="0" smtClean="0"/>
              <a:t>Sub-shells can be seen by the separation on the periodic table.</a:t>
            </a:r>
          </a:p>
          <a:p>
            <a:pPr lvl="1">
              <a:buFont typeface="Arial" pitchFamily="34" charset="0"/>
              <a:buChar char="•"/>
            </a:pPr>
            <a:r>
              <a:rPr lang="en-US" dirty="0" smtClean="0"/>
              <a:t>Helium is part of the s sub-shell.	</a:t>
            </a:r>
            <a:endParaRPr lang="en-US" dirty="0"/>
          </a:p>
        </p:txBody>
      </p:sp>
      <p:cxnSp>
        <p:nvCxnSpPr>
          <p:cNvPr id="19" name="Straight Connector 18"/>
          <p:cNvCxnSpPr/>
          <p:nvPr/>
        </p:nvCxnSpPr>
        <p:spPr>
          <a:xfrm flipH="1">
            <a:off x="1981200" y="33528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38600" y="33528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400" y="2362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371600" y="2362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410200"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53200" y="2362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95600" y="62484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34000" y="62484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81200" y="3352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05400" y="3352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410200" y="2362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934200" y="2362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010400" y="594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895600" y="594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JJ Thompson (1897)</a:t>
            </a:r>
            <a:endParaRPr lang="en-US" dirty="0"/>
          </a:p>
        </p:txBody>
      </p:sp>
      <p:sp>
        <p:nvSpPr>
          <p:cNvPr id="4098" name="Text Box 2"/>
          <p:cNvSpPr txBox="1">
            <a:spLocks noChangeArrowheads="1"/>
          </p:cNvSpPr>
          <p:nvPr/>
        </p:nvSpPr>
        <p:spPr bwMode="auto">
          <a:xfrm>
            <a:off x="0" y="1752600"/>
            <a:ext cx="91440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lang="en-US" sz="2400" dirty="0" smtClean="0">
                <a:solidFill>
                  <a:prstClr val="black"/>
                </a:solidFill>
                <a:latin typeface="Times New Roman" pitchFamily="18" charset="0"/>
                <a:cs typeface="Arial" pitchFamily="34" charset="0"/>
              </a:rPr>
              <a:t>-	</a:t>
            </a:r>
            <a:r>
              <a:rPr lang="en-US" sz="2400" dirty="0" smtClean="0">
                <a:solidFill>
                  <a:prstClr val="black"/>
                </a:solidFill>
                <a:latin typeface="Calibri" pitchFamily="34" charset="0"/>
                <a:cs typeface="Arial" pitchFamily="34" charset="0"/>
              </a:rPr>
              <a:t>Discovered negatively charged particles with the cathode ray 	tube (</a:t>
            </a:r>
            <a:r>
              <a:rPr lang="en-US" sz="2400" b="1" dirty="0" smtClean="0">
                <a:solidFill>
                  <a:prstClr val="black"/>
                </a:solidFill>
                <a:latin typeface="Calibri" pitchFamily="34" charset="0"/>
                <a:cs typeface="Arial" pitchFamily="34" charset="0"/>
              </a:rPr>
              <a:t>electrons</a:t>
            </a:r>
            <a:r>
              <a:rPr lang="en-US" sz="2400" dirty="0" smtClean="0">
                <a:solidFill>
                  <a:prstClr val="black"/>
                </a:solidFill>
                <a:latin typeface="Calibri" pitchFamily="34" charset="0"/>
                <a:cs typeface="Arial" pitchFamily="34" charset="0"/>
              </a:rPr>
              <a:t>)</a:t>
            </a:r>
            <a:r>
              <a:rPr lang="en-US" sz="2400" dirty="0" smtClean="0">
                <a:solidFill>
                  <a:prstClr val="black"/>
                </a:solidFill>
                <a:latin typeface="Times New Roman" pitchFamily="18" charset="0"/>
                <a:cs typeface="Arial" pitchFamily="34" charset="0"/>
              </a:rPr>
              <a:t>.</a:t>
            </a:r>
          </a:p>
          <a:p>
            <a:pPr lvl="1" fontAlgn="base">
              <a:spcBef>
                <a:spcPct val="0"/>
              </a:spcBef>
              <a:spcAft>
                <a:spcPts val="1000"/>
              </a:spcAft>
            </a:pPr>
            <a:r>
              <a:rPr lang="en-US" sz="2400" dirty="0" smtClean="0">
                <a:solidFill>
                  <a:prstClr val="black"/>
                </a:solidFill>
                <a:latin typeface="Times New Roman" pitchFamily="18" charset="0"/>
                <a:cs typeface="Arial" pitchFamily="34" charset="0"/>
              </a:rPr>
              <a:t>-	</a:t>
            </a:r>
            <a:r>
              <a:rPr lang="en-US" sz="2400" dirty="0" smtClean="0">
                <a:solidFill>
                  <a:prstClr val="black"/>
                </a:solidFill>
                <a:latin typeface="Calibri" pitchFamily="34" charset="0"/>
                <a:cs typeface="Arial" pitchFamily="34" charset="0"/>
              </a:rPr>
              <a:t>Measured the charge to mass ratio of the electron</a:t>
            </a:r>
          </a:p>
          <a:p>
            <a:pPr lvl="1" fontAlgn="base">
              <a:spcBef>
                <a:spcPct val="0"/>
              </a:spcBef>
              <a:spcAft>
                <a:spcPts val="1000"/>
              </a:spcAft>
            </a:pPr>
            <a:r>
              <a:rPr lang="en-US" sz="2400" dirty="0" smtClean="0">
                <a:solidFill>
                  <a:prstClr val="black"/>
                </a:solidFill>
                <a:latin typeface="Calibri" pitchFamily="34" charset="0"/>
                <a:cs typeface="Arial" pitchFamily="34" charset="0"/>
              </a:rPr>
              <a:t>-	Knew there had to be other particles in atoms (because of the 	mass).</a:t>
            </a:r>
            <a:endParaRPr lang="en-US" sz="2400" dirty="0" smtClean="0">
              <a:solidFill>
                <a:prstClr val="black"/>
              </a:solidFill>
              <a:latin typeface="Times New Roman" pitchFamily="18" charset="0"/>
              <a:cs typeface="Arial" pitchFamily="34" charset="0"/>
            </a:endParaRPr>
          </a:p>
          <a:p>
            <a:pPr fontAlgn="base">
              <a:spcBef>
                <a:spcPct val="0"/>
              </a:spcBef>
              <a:spcAft>
                <a:spcPct val="0"/>
              </a:spcAft>
            </a:pPr>
            <a:endParaRPr lang="en-US" dirty="0" smtClean="0">
              <a:solidFill>
                <a:prstClr val="black"/>
              </a:solidFill>
              <a:latin typeface="Arial" pitchFamily="34" charset="0"/>
              <a:cs typeface="Arial" pitchFamily="34" charset="0"/>
            </a:endParaRPr>
          </a:p>
        </p:txBody>
      </p:sp>
      <p:pic>
        <p:nvPicPr>
          <p:cNvPr id="4100" name="Picture 4"/>
          <p:cNvPicPr>
            <a:picLocks noChangeAspect="1" noChangeArrowheads="1"/>
          </p:cNvPicPr>
          <p:nvPr/>
        </p:nvPicPr>
        <p:blipFill>
          <a:blip r:embed="rId3" cstate="print"/>
          <a:srcRect/>
          <a:stretch>
            <a:fillRect/>
          </a:stretch>
        </p:blipFill>
        <p:spPr bwMode="auto">
          <a:xfrm>
            <a:off x="2133600" y="4724400"/>
            <a:ext cx="6781800" cy="18478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2971800" y="4191000"/>
            <a:ext cx="2286000" cy="2418522"/>
          </a:xfrm>
          <a:prstGeom prst="rect">
            <a:avLst/>
          </a:prstGeom>
          <a:noFill/>
          <a:ln w="9525">
            <a:noFill/>
            <a:miter lim="800000"/>
            <a:headEnd/>
            <a:tailEnd/>
          </a:ln>
        </p:spPr>
      </p:pic>
      <p:pic>
        <p:nvPicPr>
          <p:cNvPr id="8" name="Picture 30" descr="atom ball">
            <a:hlinkClick r:id="" action="ppaction://hlinkshowjump?jump=nextslide"/>
          </p:cNvPr>
          <p:cNvPicPr>
            <a:picLocks noChangeAspect="1" noChangeArrowheads="1" noCrop="1"/>
          </p:cNvPicPr>
          <p:nvPr/>
        </p:nvPicPr>
        <p:blipFill>
          <a:blip r:embed="rId5" cstate="print"/>
          <a:srcRect/>
          <a:stretch>
            <a:fillRect/>
          </a:stretch>
        </p:blipFill>
        <p:spPr>
          <a:xfrm rot="19915517">
            <a:off x="8089896" y="5969737"/>
            <a:ext cx="942975" cy="708025"/>
          </a:xfrm>
          <a:prstGeom prst="rect">
            <a:avLst/>
          </a:prstGeom>
          <a:noFill/>
          <a:ln/>
        </p:spPr>
      </p:pic>
      <p:sp>
        <p:nvSpPr>
          <p:cNvPr id="9" name="Slide Number Placeholder 8"/>
          <p:cNvSpPr>
            <a:spLocks noGrp="1"/>
          </p:cNvSpPr>
          <p:nvPr>
            <p:ph type="sldNum" sz="quarter" idx="12"/>
          </p:nvPr>
        </p:nvSpPr>
        <p:spPr>
          <a:xfrm>
            <a:off x="8001000" y="6172200"/>
            <a:ext cx="733864" cy="274320"/>
          </a:xfrm>
        </p:spPr>
        <p:txBody>
          <a:bodyPr/>
          <a:lstStyle/>
          <a:p>
            <a:fld id="{F925B99F-367B-4558-B086-6DB1E38DE999}" type="slidenum">
              <a:rPr lang="en-US" sz="2000" b="1" smtClean="0">
                <a:solidFill>
                  <a:prstClr val="black">
                    <a:tint val="95000"/>
                  </a:prstClr>
                </a:solidFill>
              </a:rPr>
              <a:pPr/>
              <a:t>6</a:t>
            </a:fld>
            <a:endParaRPr lang="en-US" sz="2000" b="1">
              <a:solidFill>
                <a:prstClr val="black">
                  <a:tint val="95000"/>
                </a:prstClr>
              </a:solidFill>
            </a:endParaRP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7169" name="Object 1"/>
          <p:cNvGraphicFramePr>
            <a:graphicFrameLocks noChangeAspect="1"/>
          </p:cNvGraphicFramePr>
          <p:nvPr/>
        </p:nvGraphicFramePr>
        <p:xfrm>
          <a:off x="304800" y="3962400"/>
          <a:ext cx="1409700" cy="2705100"/>
        </p:xfrm>
        <a:graphic>
          <a:graphicData uri="http://schemas.openxmlformats.org/presentationml/2006/ole">
            <p:oleObj spid="_x0000_s52226" name="Bitmap Image" r:id="rId6" imgW="1409897" imgH="2704762" progId="PBrush">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a:t>
            </a:r>
            <a:endParaRPr lang="en-US" dirty="0"/>
          </a:p>
        </p:txBody>
      </p:sp>
      <p:sp>
        <p:nvSpPr>
          <p:cNvPr id="3" name="Content Placeholder 2"/>
          <p:cNvSpPr>
            <a:spLocks noGrp="1"/>
          </p:cNvSpPr>
          <p:nvPr>
            <p:ph sz="quarter" idx="1"/>
          </p:nvPr>
        </p:nvSpPr>
        <p:spPr>
          <a:xfrm>
            <a:off x="381000" y="1600200"/>
            <a:ext cx="4800600" cy="4873752"/>
          </a:xfrm>
        </p:spPr>
        <p:txBody>
          <a:bodyPr>
            <a:normAutofit fontScale="92500" lnSpcReduction="20000"/>
          </a:bodyPr>
          <a:lstStyle/>
          <a:p>
            <a:r>
              <a:rPr lang="en-US" sz="2700" dirty="0" smtClean="0"/>
              <a:t>In an electron configuration, </a:t>
            </a:r>
            <a:endParaRPr lang="en-US" sz="2300" dirty="0" smtClean="0"/>
          </a:p>
          <a:p>
            <a:pPr lvl="1"/>
            <a:r>
              <a:rPr lang="en-US" dirty="0" smtClean="0"/>
              <a:t>the number indicates the shell number</a:t>
            </a:r>
            <a:endParaRPr lang="en-US" sz="1900" dirty="0" smtClean="0"/>
          </a:p>
          <a:p>
            <a:pPr lvl="1"/>
            <a:r>
              <a:rPr lang="en-US" dirty="0" smtClean="0"/>
              <a:t>the letter indicates the sub-shell within the shell</a:t>
            </a:r>
            <a:endParaRPr lang="en-US" sz="1900" dirty="0" smtClean="0"/>
          </a:p>
          <a:p>
            <a:pPr lvl="1"/>
            <a:r>
              <a:rPr lang="en-US" dirty="0" smtClean="0"/>
              <a:t> the superscript indicates the number of electrons in the sub-shell. </a:t>
            </a:r>
            <a:endParaRPr lang="en-US" sz="1900" dirty="0" smtClean="0"/>
          </a:p>
          <a:p>
            <a:r>
              <a:rPr lang="en-US" sz="2700" dirty="0" smtClean="0"/>
              <a:t>The superscript numbers sum to the total number of electrons for an atom of the element. </a:t>
            </a:r>
            <a:endParaRPr lang="en-US" sz="2300" dirty="0" smtClean="0"/>
          </a:p>
          <a:p>
            <a:pPr lvl="1"/>
            <a:r>
              <a:rPr lang="en-US" dirty="0" smtClean="0"/>
              <a:t>Example: carbon has six electrons and its electron configuration is 1s</a:t>
            </a:r>
            <a:r>
              <a:rPr lang="en-US" baseline="30000" dirty="0" smtClean="0"/>
              <a:t>2</a:t>
            </a:r>
            <a:r>
              <a:rPr lang="en-US" dirty="0" smtClean="0"/>
              <a:t>2s</a:t>
            </a:r>
            <a:r>
              <a:rPr lang="en-US" baseline="30000" dirty="0" smtClean="0"/>
              <a:t>2</a:t>
            </a:r>
            <a:r>
              <a:rPr lang="en-US" dirty="0" smtClean="0"/>
              <a:t>2p</a:t>
            </a:r>
            <a:r>
              <a:rPr lang="en-US" baseline="30000" dirty="0" smtClean="0"/>
              <a:t>2</a:t>
            </a:r>
            <a:r>
              <a:rPr lang="en-US" dirty="0" smtClean="0"/>
              <a:t>         </a:t>
            </a:r>
          </a:p>
          <a:p>
            <a:pPr lvl="2"/>
            <a:r>
              <a:rPr lang="en-US" dirty="0" smtClean="0"/>
              <a:t> 2 +2 +2 =6 </a:t>
            </a:r>
            <a:r>
              <a:rPr lang="en-US" sz="1600" dirty="0" smtClean="0"/>
              <a:t>total electrons</a:t>
            </a:r>
            <a:endParaRPr lang="en-US" dirty="0"/>
          </a:p>
        </p:txBody>
      </p:sp>
      <p:pic>
        <p:nvPicPr>
          <p:cNvPr id="4" name="Picture 3" descr="Configuration.gif"/>
          <p:cNvPicPr/>
          <p:nvPr/>
        </p:nvPicPr>
        <p:blipFill>
          <a:blip r:embed="rId2" cstate="print"/>
          <a:stretch>
            <a:fillRect/>
          </a:stretch>
        </p:blipFill>
        <p:spPr>
          <a:xfrm>
            <a:off x="5334000" y="1905000"/>
            <a:ext cx="2749645" cy="4079543"/>
          </a:xfrm>
          <a:prstGeom prst="rect">
            <a:avLst/>
          </a:prstGeom>
        </p:spPr>
      </p:pic>
      <p:sp>
        <p:nvSpPr>
          <p:cNvPr id="5" name="Slide Number Placeholder 4"/>
          <p:cNvSpPr>
            <a:spLocks noGrp="1"/>
          </p:cNvSpPr>
          <p:nvPr>
            <p:ph type="sldNum" sz="quarter" idx="15"/>
          </p:nvPr>
        </p:nvSpPr>
        <p:spPr/>
        <p:txBody>
          <a:bodyPr/>
          <a:lstStyle/>
          <a:p>
            <a:fld id="{1F0FC224-52D4-4670-8084-352081D45DC5}"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 and the periodic table</a:t>
            </a:r>
            <a:endParaRPr lang="en-US" dirty="0"/>
          </a:p>
        </p:txBody>
      </p:sp>
      <p:sp>
        <p:nvSpPr>
          <p:cNvPr id="3" name="Content Placeholder 2"/>
          <p:cNvSpPr>
            <a:spLocks noGrp="1"/>
          </p:cNvSpPr>
          <p:nvPr>
            <p:ph sz="quarter" idx="1"/>
          </p:nvPr>
        </p:nvSpPr>
        <p:spPr>
          <a:xfrm>
            <a:off x="533400" y="1295400"/>
            <a:ext cx="7467600" cy="4873752"/>
          </a:xfrm>
        </p:spPr>
        <p:txBody>
          <a:bodyPr/>
          <a:lstStyle/>
          <a:p>
            <a:pPr lvl="1"/>
            <a:r>
              <a:rPr lang="en-US" dirty="0" smtClean="0"/>
              <a:t>The periodic table can be used to find the electron configuration for an element</a:t>
            </a:r>
          </a:p>
          <a:p>
            <a:pPr lvl="2"/>
            <a:r>
              <a:rPr lang="en-US" dirty="0" smtClean="0"/>
              <a:t>First find the element on the periodic table</a:t>
            </a:r>
            <a:endParaRPr lang="en-US" sz="1400" dirty="0" smtClean="0"/>
          </a:p>
          <a:p>
            <a:pPr lvl="2"/>
            <a:r>
              <a:rPr lang="en-US" dirty="0" smtClean="0"/>
              <a:t>Then follow through each element block in order by stating the energy level, the orbital type, and the number of electrons per orbital type until you arrive at the element.</a:t>
            </a:r>
            <a:endParaRPr lang="en-US" sz="1400" dirty="0" smtClean="0"/>
          </a:p>
          <a:p>
            <a:pPr lvl="1"/>
            <a:endParaRPr lang="en-US" dirty="0"/>
          </a:p>
        </p:txBody>
      </p:sp>
      <p:pic>
        <p:nvPicPr>
          <p:cNvPr id="6" name="Picture 5" descr="http://rds.yahoo.com/_ylt=A0PDoTADdfNMiUgA5uOjzbkF/SIG=12v094emj/EXP=1291110019/**http%3a/www.mikeblaber.org/oldwine/chm1045/notes/Struct/EPeriod/IMG00011.GIF"/>
          <p:cNvPicPr/>
          <p:nvPr/>
        </p:nvPicPr>
        <p:blipFill>
          <a:blip r:embed="rId2" cstate="print"/>
          <a:srcRect/>
          <a:stretch>
            <a:fillRect/>
          </a:stretch>
        </p:blipFill>
        <p:spPr bwMode="auto">
          <a:xfrm>
            <a:off x="1447800" y="3200400"/>
            <a:ext cx="5385463" cy="3494077"/>
          </a:xfrm>
          <a:prstGeom prst="rect">
            <a:avLst/>
          </a:prstGeom>
          <a:noFill/>
          <a:ln w="9525">
            <a:noFill/>
            <a:miter lim="800000"/>
            <a:headEnd/>
            <a:tailEnd/>
          </a:ln>
        </p:spPr>
      </p:pic>
      <p:sp>
        <p:nvSpPr>
          <p:cNvPr id="7" name="Slide Number Placeholder 6"/>
          <p:cNvSpPr>
            <a:spLocks noGrp="1"/>
          </p:cNvSpPr>
          <p:nvPr>
            <p:ph type="sldNum" sz="quarter" idx="15"/>
          </p:nvPr>
        </p:nvSpPr>
        <p:spPr/>
        <p:txBody>
          <a:bodyPr/>
          <a:lstStyle/>
          <a:p>
            <a:fld id="{1F0FC224-52D4-4670-8084-352081D45DC5}"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a:t>
            </a:r>
            <a:endParaRPr lang="en-US" dirty="0"/>
          </a:p>
        </p:txBody>
      </p:sp>
      <p:sp>
        <p:nvSpPr>
          <p:cNvPr id="3" name="Content Placeholder 2"/>
          <p:cNvSpPr>
            <a:spLocks noGrp="1"/>
          </p:cNvSpPr>
          <p:nvPr>
            <p:ph sz="quarter" idx="1"/>
          </p:nvPr>
        </p:nvSpPr>
        <p:spPr/>
        <p:txBody>
          <a:bodyPr/>
          <a:lstStyle/>
          <a:p>
            <a:r>
              <a:rPr lang="en-US" dirty="0" smtClean="0"/>
              <a:t>Find the electron configuration for selenium, Se.</a:t>
            </a:r>
          </a:p>
          <a:p>
            <a:pPr lvl="1"/>
            <a:r>
              <a:rPr lang="en-US" dirty="0" smtClean="0"/>
              <a:t>Selenium is in the 4</a:t>
            </a:r>
            <a:r>
              <a:rPr lang="en-US" baseline="30000" dirty="0" smtClean="0"/>
              <a:t>th</a:t>
            </a:r>
            <a:r>
              <a:rPr lang="en-US" dirty="0" smtClean="0"/>
              <a:t> energy shell, in the p sub-shell, and in the fourth column of the p sub-shell so its electron configuration should end in 4p</a:t>
            </a:r>
            <a:r>
              <a:rPr lang="en-US" baseline="30000" dirty="0" smtClean="0"/>
              <a:t>4.</a:t>
            </a:r>
          </a:p>
          <a:p>
            <a:pPr lvl="1"/>
            <a:r>
              <a:rPr lang="en-US" dirty="0" smtClean="0"/>
              <a:t>Just follow the fill order to write the electron configuration.</a:t>
            </a:r>
          </a:p>
          <a:p>
            <a:pPr lvl="2"/>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4s</a:t>
            </a:r>
            <a:r>
              <a:rPr lang="en-US" baseline="30000" dirty="0" smtClean="0"/>
              <a:t>2</a:t>
            </a:r>
            <a:r>
              <a:rPr lang="en-US" dirty="0" smtClean="0"/>
              <a:t>3d</a:t>
            </a:r>
            <a:r>
              <a:rPr lang="en-US" baseline="30000" dirty="0" smtClean="0"/>
              <a:t>10</a:t>
            </a:r>
            <a:r>
              <a:rPr lang="en-US" dirty="0" smtClean="0"/>
              <a:t>4p</a:t>
            </a:r>
            <a:r>
              <a:rPr lang="en-US" baseline="30000" dirty="0" smtClean="0"/>
              <a:t>4 </a:t>
            </a:r>
            <a:endParaRPr lang="en-US" dirty="0" smtClean="0"/>
          </a:p>
          <a:p>
            <a:pPr lvl="2"/>
            <a:r>
              <a:rPr lang="en-US" dirty="0" smtClean="0"/>
              <a:t>Add up all the superscripts to check if the number equals selenium’s atomic number</a:t>
            </a:r>
          </a:p>
          <a:p>
            <a:pPr lvl="3"/>
            <a:r>
              <a:rPr lang="en-US" dirty="0" smtClean="0"/>
              <a:t>2 + 2 + 6 + 2 + 6 +2 +10 + 4 = 34   Se atomic # = 34</a:t>
            </a:r>
          </a:p>
        </p:txBody>
      </p:sp>
      <p:sp>
        <p:nvSpPr>
          <p:cNvPr id="4" name="Slide Number Placeholder 3"/>
          <p:cNvSpPr>
            <a:spLocks noGrp="1"/>
          </p:cNvSpPr>
          <p:nvPr>
            <p:ph type="sldNum" sz="quarter" idx="15"/>
          </p:nvPr>
        </p:nvSpPr>
        <p:spPr/>
        <p:txBody>
          <a:bodyPr/>
          <a:lstStyle/>
          <a:p>
            <a:fld id="{1F0FC224-52D4-4670-8084-352081D45DC5}"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t>
            </a:r>
            <a:endParaRPr lang="en-US" dirty="0"/>
          </a:p>
        </p:txBody>
      </p:sp>
      <p:sp>
        <p:nvSpPr>
          <p:cNvPr id="3" name="Content Placeholder 2"/>
          <p:cNvSpPr>
            <a:spLocks noGrp="1"/>
          </p:cNvSpPr>
          <p:nvPr>
            <p:ph sz="quarter" idx="1"/>
          </p:nvPr>
        </p:nvSpPr>
        <p:spPr/>
        <p:txBody>
          <a:bodyPr/>
          <a:lstStyle/>
          <a:p>
            <a:r>
              <a:rPr lang="en-US" dirty="0" smtClean="0"/>
              <a:t>Write the following elements electron configurations.</a:t>
            </a:r>
          </a:p>
          <a:p>
            <a:pPr lvl="1"/>
            <a:r>
              <a:rPr lang="en-US" dirty="0" smtClean="0"/>
              <a:t>Li, Lithium</a:t>
            </a:r>
          </a:p>
          <a:p>
            <a:pPr lvl="1">
              <a:buNone/>
            </a:pPr>
            <a:endParaRPr lang="en-US" dirty="0" smtClean="0"/>
          </a:p>
          <a:p>
            <a:pPr lvl="1"/>
            <a:r>
              <a:rPr lang="en-US" dirty="0" smtClean="0"/>
              <a:t>K, Potassium</a:t>
            </a:r>
          </a:p>
          <a:p>
            <a:pPr lvl="1"/>
            <a:endParaRPr lang="en-US" dirty="0" smtClean="0"/>
          </a:p>
          <a:p>
            <a:pPr lvl="1"/>
            <a:r>
              <a:rPr lang="en-US" dirty="0" smtClean="0"/>
              <a:t>Kr, Krypton</a:t>
            </a:r>
          </a:p>
          <a:p>
            <a:pPr lvl="1"/>
            <a:endParaRPr lang="en-US" dirty="0" smtClean="0"/>
          </a:p>
          <a:p>
            <a:pPr lvl="1"/>
            <a:r>
              <a:rPr lang="en-US" dirty="0" err="1" smtClean="0"/>
              <a:t>Pb</a:t>
            </a:r>
            <a:r>
              <a:rPr lang="en-US" dirty="0" smtClean="0"/>
              <a:t>, Lead</a:t>
            </a: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Answers</a:t>
            </a:r>
          </a:p>
          <a:p>
            <a:pPr lvl="1"/>
            <a:r>
              <a:rPr lang="en-US" dirty="0" smtClean="0"/>
              <a:t>Li, Lithium</a:t>
            </a:r>
          </a:p>
          <a:p>
            <a:pPr lvl="2"/>
            <a:r>
              <a:rPr lang="en-US" dirty="0" smtClean="0"/>
              <a:t>1s</a:t>
            </a:r>
            <a:r>
              <a:rPr lang="en-US" baseline="30000" dirty="0" smtClean="0"/>
              <a:t>2</a:t>
            </a:r>
            <a:r>
              <a:rPr lang="en-US" dirty="0" smtClean="0"/>
              <a:t>2s</a:t>
            </a:r>
            <a:r>
              <a:rPr lang="en-US" baseline="30000" dirty="0" smtClean="0"/>
              <a:t>1</a:t>
            </a:r>
          </a:p>
          <a:p>
            <a:pPr lvl="1"/>
            <a:r>
              <a:rPr lang="en-US" dirty="0" smtClean="0"/>
              <a:t>K, Potassium</a:t>
            </a:r>
          </a:p>
          <a:p>
            <a:pPr lvl="2"/>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4s</a:t>
            </a:r>
            <a:r>
              <a:rPr lang="en-US" baseline="30000" dirty="0" smtClean="0"/>
              <a:t>1</a:t>
            </a:r>
          </a:p>
          <a:p>
            <a:pPr lvl="1"/>
            <a:r>
              <a:rPr lang="en-US" dirty="0" smtClean="0"/>
              <a:t>Kr, Krypton</a:t>
            </a:r>
          </a:p>
          <a:p>
            <a:pPr lvl="2"/>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4s</a:t>
            </a:r>
            <a:r>
              <a:rPr lang="en-US" baseline="30000" dirty="0" smtClean="0"/>
              <a:t>2</a:t>
            </a:r>
            <a:r>
              <a:rPr lang="en-US" dirty="0" smtClean="0"/>
              <a:t>3d</a:t>
            </a:r>
            <a:r>
              <a:rPr lang="en-US" baseline="30000" dirty="0" smtClean="0"/>
              <a:t>10</a:t>
            </a:r>
            <a:r>
              <a:rPr lang="en-US" dirty="0" smtClean="0"/>
              <a:t>4p</a:t>
            </a:r>
            <a:r>
              <a:rPr lang="en-US" baseline="30000" dirty="0" smtClean="0"/>
              <a:t>6</a:t>
            </a:r>
          </a:p>
          <a:p>
            <a:pPr lvl="1"/>
            <a:r>
              <a:rPr lang="en-US" dirty="0" err="1" smtClean="0"/>
              <a:t>Pb</a:t>
            </a:r>
            <a:r>
              <a:rPr lang="en-US" dirty="0" smtClean="0"/>
              <a:t>, Lead</a:t>
            </a:r>
          </a:p>
          <a:p>
            <a:pPr lvl="2"/>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4s</a:t>
            </a:r>
            <a:r>
              <a:rPr lang="en-US" baseline="30000" dirty="0" smtClean="0"/>
              <a:t>2</a:t>
            </a:r>
            <a:r>
              <a:rPr lang="en-US" dirty="0" smtClean="0"/>
              <a:t>3d</a:t>
            </a:r>
            <a:r>
              <a:rPr lang="en-US" baseline="30000" dirty="0" smtClean="0"/>
              <a:t>10</a:t>
            </a:r>
            <a:r>
              <a:rPr lang="en-US" dirty="0" smtClean="0"/>
              <a:t>4p</a:t>
            </a:r>
            <a:r>
              <a:rPr lang="en-US" baseline="30000" dirty="0" smtClean="0"/>
              <a:t>6</a:t>
            </a:r>
            <a:r>
              <a:rPr lang="en-US" dirty="0" smtClean="0"/>
              <a:t>5s</a:t>
            </a:r>
            <a:r>
              <a:rPr lang="en-US" baseline="30000" dirty="0" smtClean="0"/>
              <a:t>2</a:t>
            </a:r>
            <a:r>
              <a:rPr lang="en-US" dirty="0" smtClean="0"/>
              <a:t>4d</a:t>
            </a:r>
            <a:r>
              <a:rPr lang="en-US" baseline="30000" dirty="0" smtClean="0"/>
              <a:t>10</a:t>
            </a:r>
            <a:r>
              <a:rPr lang="en-US" dirty="0" smtClean="0"/>
              <a:t>5p</a:t>
            </a:r>
            <a:r>
              <a:rPr lang="en-US" baseline="30000" dirty="0" smtClean="0"/>
              <a:t>6</a:t>
            </a:r>
            <a:r>
              <a:rPr lang="en-US" dirty="0" smtClean="0"/>
              <a:t>6s</a:t>
            </a:r>
            <a:r>
              <a:rPr lang="en-US" baseline="30000" dirty="0" smtClean="0"/>
              <a:t>2</a:t>
            </a:r>
            <a:r>
              <a:rPr lang="en-US" dirty="0" smtClean="0"/>
              <a:t>4f</a:t>
            </a:r>
            <a:r>
              <a:rPr lang="en-US" baseline="30000" dirty="0" smtClean="0"/>
              <a:t>14</a:t>
            </a:r>
            <a:r>
              <a:rPr lang="en-US" dirty="0" smtClean="0"/>
              <a:t>5d</a:t>
            </a:r>
            <a:r>
              <a:rPr lang="en-US" baseline="30000" dirty="0" smtClean="0"/>
              <a:t>10</a:t>
            </a:r>
            <a:r>
              <a:rPr lang="en-US" dirty="0" smtClean="0"/>
              <a:t>6p</a:t>
            </a:r>
            <a:r>
              <a:rPr lang="en-US" baseline="30000" dirty="0" smtClean="0"/>
              <a:t>2</a:t>
            </a:r>
          </a:p>
          <a:p>
            <a:pPr lvl="2">
              <a:buNone/>
            </a:pPr>
            <a:endParaRPr lang="en-US" baseline="30000"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Noble Gas configuration</a:t>
            </a:r>
            <a:endParaRPr lang="en-US" dirty="0"/>
          </a:p>
        </p:txBody>
      </p:sp>
      <p:sp>
        <p:nvSpPr>
          <p:cNvPr id="3" name="Content Placeholder 2"/>
          <p:cNvSpPr>
            <a:spLocks noGrp="1"/>
          </p:cNvSpPr>
          <p:nvPr>
            <p:ph sz="quarter" idx="1"/>
          </p:nvPr>
        </p:nvSpPr>
        <p:spPr/>
        <p:txBody>
          <a:bodyPr/>
          <a:lstStyle/>
          <a:p>
            <a:r>
              <a:rPr lang="en-US" dirty="0" smtClean="0"/>
              <a:t>To write a noble gas (shorthand) configuration for any element, count backwards from that element until you reach a noble gas. </a:t>
            </a:r>
          </a:p>
          <a:p>
            <a:r>
              <a:rPr lang="en-US" dirty="0" smtClean="0"/>
              <a:t>Write that element in brackets. </a:t>
            </a:r>
          </a:p>
          <a:p>
            <a:r>
              <a:rPr lang="en-US" dirty="0" smtClean="0"/>
              <a:t>Then, continue forward with next sub-shell(s) - see the following version of the periodic chart that shows the sub-shell order with respect to the elements.</a:t>
            </a:r>
            <a:br>
              <a:rPr lang="en-US" dirty="0" smtClean="0"/>
            </a:b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Noble Gas configuration</a:t>
            </a: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66</a:t>
            </a:fld>
            <a:endParaRPr lang="en-US"/>
          </a:p>
        </p:txBody>
      </p:sp>
      <p:pic>
        <p:nvPicPr>
          <p:cNvPr id="5" name="Content Placeholder 4"/>
          <p:cNvPicPr>
            <a:picLocks noGrp="1"/>
          </p:cNvPicPr>
          <p:nvPr>
            <p:ph sz="quarter" idx="1"/>
          </p:nvPr>
        </p:nvPicPr>
        <p:blipFill>
          <a:blip r:embed="rId2" cstate="print"/>
          <a:srcRect/>
          <a:stretch>
            <a:fillRect/>
          </a:stretch>
        </p:blipFill>
        <p:spPr bwMode="auto">
          <a:xfrm>
            <a:off x="510184" y="1600200"/>
            <a:ext cx="7361631" cy="4873625"/>
          </a:xfrm>
          <a:prstGeom prst="rect">
            <a:avLst/>
          </a:prstGeom>
          <a:noFill/>
          <a:ln w="9525">
            <a:noFill/>
            <a:miter lim="800000"/>
            <a:headEnd/>
            <a:tailEnd/>
          </a:ln>
        </p:spPr>
      </p:pic>
      <p:sp>
        <p:nvSpPr>
          <p:cNvPr id="6" name="TextBox 5"/>
          <p:cNvSpPr txBox="1"/>
          <p:nvPr/>
        </p:nvSpPr>
        <p:spPr>
          <a:xfrm>
            <a:off x="6705600" y="1371600"/>
            <a:ext cx="220980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ln w="10541" cmpd="sng">
                  <a:solidFill>
                    <a:srgbClr val="7030A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Noble Gases</a:t>
            </a:r>
            <a:endParaRPr lang="en-US" sz="2400" b="1" dirty="0">
              <a:ln w="10541" cmpd="sng">
                <a:solidFill>
                  <a:srgbClr val="7030A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cxnSp>
        <p:nvCxnSpPr>
          <p:cNvPr id="8" name="Straight Connector 7"/>
          <p:cNvCxnSpPr/>
          <p:nvPr/>
        </p:nvCxnSpPr>
        <p:spPr>
          <a:xfrm>
            <a:off x="8229600" y="1752600"/>
            <a:ext cx="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848600" y="21336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924800" y="47244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81800" y="1752600"/>
            <a:ext cx="190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315200" y="1905000"/>
            <a:ext cx="609600" cy="3048000"/>
          </a:xfrm>
          <a:prstGeom prst="ellipse">
            <a:avLst/>
          </a:prstGeom>
          <a:noFill/>
          <a:ln w="57150">
            <a:solidFill>
              <a:srgbClr val="FFFF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Noble Gas configuration</a:t>
            </a:r>
            <a:endParaRPr lang="en-US" dirty="0"/>
          </a:p>
        </p:txBody>
      </p:sp>
      <p:sp>
        <p:nvSpPr>
          <p:cNvPr id="3" name="Content Placeholder 2"/>
          <p:cNvSpPr>
            <a:spLocks noGrp="1"/>
          </p:cNvSpPr>
          <p:nvPr>
            <p:ph sz="quarter" idx="1"/>
          </p:nvPr>
        </p:nvSpPr>
        <p:spPr/>
        <p:txBody>
          <a:bodyPr/>
          <a:lstStyle/>
          <a:p>
            <a:r>
              <a:rPr lang="en-US" dirty="0" smtClean="0"/>
              <a:t>For example, if we wanted to do the shorthand configuration for sodium (Na), you would count back one element to neon (Ne) and put Ne in brackets. </a:t>
            </a:r>
          </a:p>
          <a:p>
            <a:pPr lvl="1"/>
            <a:r>
              <a:rPr lang="en-US" dirty="0" smtClean="0"/>
              <a:t>[Ne]</a:t>
            </a:r>
          </a:p>
          <a:p>
            <a:r>
              <a:rPr lang="en-US" dirty="0" smtClean="0"/>
              <a:t>Put this element symbol in brackets and then, noting that the next correct sub-shell is 3s, include the rest of the electrons as we did with the smaller elements.</a:t>
            </a:r>
          </a:p>
          <a:p>
            <a:pPr lvl="1"/>
            <a:r>
              <a:rPr lang="en-US" dirty="0" smtClean="0"/>
              <a:t>[Ne]3s</a:t>
            </a:r>
            <a:r>
              <a:rPr lang="en-US" baseline="30000" dirty="0" smtClean="0"/>
              <a:t>1</a:t>
            </a:r>
          </a:p>
          <a:p>
            <a:pPr lvl="1">
              <a:buNone/>
            </a:pPr>
            <a:r>
              <a:rPr lang="en-US" dirty="0" smtClean="0"/>
              <a:t/>
            </a:r>
            <a:br>
              <a:rPr lang="en-US" dirty="0" smtClean="0"/>
            </a:b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Write the following noble gas configuration for the following elements.</a:t>
            </a:r>
          </a:p>
          <a:p>
            <a:pPr lvl="1"/>
            <a:r>
              <a:rPr lang="en-US" dirty="0" smtClean="0"/>
              <a:t>Be, Beryllium</a:t>
            </a:r>
          </a:p>
          <a:p>
            <a:pPr lvl="1"/>
            <a:endParaRPr lang="en-US" dirty="0" smtClean="0"/>
          </a:p>
          <a:p>
            <a:pPr lvl="1"/>
            <a:r>
              <a:rPr lang="en-US" dirty="0" smtClean="0"/>
              <a:t>F, Fluorine</a:t>
            </a:r>
          </a:p>
          <a:p>
            <a:pPr lvl="1"/>
            <a:endParaRPr lang="en-US" dirty="0" smtClean="0"/>
          </a:p>
          <a:p>
            <a:pPr lvl="1"/>
            <a:r>
              <a:rPr lang="en-US" dirty="0" smtClean="0"/>
              <a:t>Pt, Platinum</a:t>
            </a:r>
          </a:p>
          <a:p>
            <a:pPr lvl="1"/>
            <a:endParaRPr lang="en-US" dirty="0" smtClean="0"/>
          </a:p>
        </p:txBody>
      </p:sp>
      <p:sp>
        <p:nvSpPr>
          <p:cNvPr id="4" name="Slide Number Placeholder 3"/>
          <p:cNvSpPr>
            <a:spLocks noGrp="1"/>
          </p:cNvSpPr>
          <p:nvPr>
            <p:ph type="sldNum" sz="quarter" idx="15"/>
          </p:nvPr>
        </p:nvSpPr>
        <p:spPr/>
        <p:txBody>
          <a:bodyPr/>
          <a:lstStyle/>
          <a:p>
            <a:fld id="{1F0FC224-52D4-4670-8084-352081D45DC5}"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Write the following noble gas configuration for the following elements.</a:t>
            </a:r>
          </a:p>
          <a:p>
            <a:pPr lvl="1"/>
            <a:r>
              <a:rPr lang="en-US" dirty="0" smtClean="0"/>
              <a:t>Be, Beryllium</a:t>
            </a:r>
          </a:p>
          <a:p>
            <a:pPr lvl="2"/>
            <a:r>
              <a:rPr lang="en-US" dirty="0" smtClean="0"/>
              <a:t>[He]2s</a:t>
            </a:r>
            <a:r>
              <a:rPr lang="en-US" baseline="30000" dirty="0" smtClean="0"/>
              <a:t>2</a:t>
            </a:r>
          </a:p>
          <a:p>
            <a:pPr lvl="1"/>
            <a:r>
              <a:rPr lang="en-US" dirty="0" smtClean="0"/>
              <a:t>F, Fluorine</a:t>
            </a:r>
          </a:p>
          <a:p>
            <a:pPr lvl="2"/>
            <a:r>
              <a:rPr lang="en-US" dirty="0" smtClean="0"/>
              <a:t>[He]2s</a:t>
            </a:r>
            <a:r>
              <a:rPr lang="en-US" baseline="30000" dirty="0" smtClean="0"/>
              <a:t>2</a:t>
            </a:r>
            <a:r>
              <a:rPr lang="en-US" dirty="0" smtClean="0"/>
              <a:t>2p</a:t>
            </a:r>
            <a:r>
              <a:rPr lang="en-US" baseline="30000" dirty="0" smtClean="0"/>
              <a:t>5</a:t>
            </a:r>
          </a:p>
          <a:p>
            <a:pPr lvl="1"/>
            <a:r>
              <a:rPr lang="en-US" dirty="0" smtClean="0"/>
              <a:t>Pt, Platinum</a:t>
            </a:r>
          </a:p>
          <a:p>
            <a:pPr lvl="2"/>
            <a:r>
              <a:rPr lang="en-US" dirty="0" smtClean="0"/>
              <a:t>[</a:t>
            </a:r>
            <a:r>
              <a:rPr lang="en-US" dirty="0" err="1" smtClean="0"/>
              <a:t>Xe</a:t>
            </a:r>
            <a:r>
              <a:rPr lang="en-US" dirty="0" smtClean="0"/>
              <a:t>]6s</a:t>
            </a:r>
            <a:r>
              <a:rPr lang="en-US" baseline="30000" dirty="0" smtClean="0"/>
              <a:t>2</a:t>
            </a:r>
            <a:r>
              <a:rPr lang="en-US" dirty="0" smtClean="0"/>
              <a:t>4f</a:t>
            </a:r>
            <a:r>
              <a:rPr lang="en-US" baseline="30000" dirty="0" smtClean="0"/>
              <a:t>14</a:t>
            </a:r>
            <a:r>
              <a:rPr lang="en-US" dirty="0" smtClean="0"/>
              <a:t>5d</a:t>
            </a:r>
            <a:r>
              <a:rPr lang="en-US" baseline="30000" dirty="0" smtClean="0"/>
              <a:t>8</a:t>
            </a:r>
          </a:p>
        </p:txBody>
      </p:sp>
      <p:sp>
        <p:nvSpPr>
          <p:cNvPr id="4" name="Slide Number Placeholder 3"/>
          <p:cNvSpPr>
            <a:spLocks noGrp="1"/>
          </p:cNvSpPr>
          <p:nvPr>
            <p:ph type="sldNum" sz="quarter" idx="15"/>
          </p:nvPr>
        </p:nvSpPr>
        <p:spPr/>
        <p:txBody>
          <a:bodyPr/>
          <a:lstStyle/>
          <a:p>
            <a:fld id="{1F0FC224-52D4-4670-8084-352081D45DC5}"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Cathode Ray Tube</a:t>
            </a:r>
            <a:endParaRPr lang="en-US" dirty="0"/>
          </a:p>
        </p:txBody>
      </p:sp>
      <p:sp>
        <p:nvSpPr>
          <p:cNvPr id="1026" name="Text Box 2"/>
          <p:cNvSpPr txBox="1">
            <a:spLocks noChangeArrowheads="1"/>
          </p:cNvSpPr>
          <p:nvPr/>
        </p:nvSpPr>
        <p:spPr bwMode="auto">
          <a:xfrm>
            <a:off x="4724400" y="1524000"/>
            <a:ext cx="3886200" cy="3733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lang="en-US" sz="2800" dirty="0" smtClean="0">
                <a:solidFill>
                  <a:prstClr val="black"/>
                </a:solidFill>
                <a:latin typeface="Calibri" pitchFamily="34" charset="0"/>
                <a:cs typeface="Arial" pitchFamily="34" charset="0"/>
              </a:rPr>
              <a:t>Passing  an  electric  current through  the  cathode  makes  a beam  appear  to  move  from  the  negative  to  the positive end.  Electrons  are negatively charged  and  are  attracted  to  a positive</a:t>
            </a:r>
            <a:r>
              <a:rPr lang="en-US" sz="2800" dirty="0" smtClean="0">
                <a:solidFill>
                  <a:prstClr val="black"/>
                </a:solidFill>
                <a:latin typeface="Times New Roman" pitchFamily="18" charset="0"/>
                <a:cs typeface="Arial" pitchFamily="34" charset="0"/>
              </a:rPr>
              <a:t> </a:t>
            </a:r>
            <a:r>
              <a:rPr lang="en-US" sz="2800" dirty="0" smtClean="0">
                <a:solidFill>
                  <a:prstClr val="black"/>
                </a:solidFill>
                <a:latin typeface="Calibri" pitchFamily="34" charset="0"/>
                <a:cs typeface="Arial" pitchFamily="34" charset="0"/>
              </a:rPr>
              <a:t>magnetic source.</a:t>
            </a:r>
          </a:p>
          <a:p>
            <a:pPr fontAlgn="base">
              <a:spcBef>
                <a:spcPct val="0"/>
              </a:spcBef>
              <a:spcAft>
                <a:spcPct val="0"/>
              </a:spcAft>
            </a:pPr>
            <a:endParaRPr lang="en-US" dirty="0" smtClean="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609600" y="1600200"/>
            <a:ext cx="4307466" cy="1905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925B99F-367B-4558-B086-6DB1E38DE999}" type="slidenum">
              <a:rPr lang="en-US" smtClean="0">
                <a:solidFill>
                  <a:prstClr val="black">
                    <a:tint val="95000"/>
                  </a:prstClr>
                </a:solidFill>
              </a:rPr>
              <a:pPr/>
              <a:t>7</a:t>
            </a:fld>
            <a:endParaRPr lang="en-US">
              <a:solidFill>
                <a:prstClr val="black">
                  <a:tint val="95000"/>
                </a:prstClr>
              </a:solidFill>
            </a:endParaRPr>
          </a:p>
        </p:txBody>
      </p:sp>
      <p:sp>
        <p:nvSpPr>
          <p:cNvPr id="6" name="Rectangle 5"/>
          <p:cNvSpPr/>
          <p:nvPr/>
        </p:nvSpPr>
        <p:spPr>
          <a:xfrm>
            <a:off x="457200" y="3886200"/>
            <a:ext cx="4572000" cy="1754326"/>
          </a:xfrm>
          <a:prstGeom prst="rect">
            <a:avLst/>
          </a:prstGeom>
        </p:spPr>
        <p:txBody>
          <a:bodyPr>
            <a:spAutoFit/>
          </a:bodyPr>
          <a:lstStyle/>
          <a:p>
            <a:r>
              <a:rPr lang="en-US" dirty="0" smtClean="0">
                <a:solidFill>
                  <a:prstClr val="black"/>
                </a:solidFill>
                <a:hlinkClick r:id="rId3"/>
              </a:rPr>
              <a:t>http://highered.mcgraw-hill.com/sites/0072512644/student_view0/chapter2/animations_center.html#</a:t>
            </a:r>
            <a:endParaRPr lang="en-US" dirty="0" smtClean="0">
              <a:solidFill>
                <a:prstClr val="black"/>
              </a:solidFill>
            </a:endParaRPr>
          </a:p>
          <a:p>
            <a:endParaRPr lang="en-US" dirty="0" smtClean="0">
              <a:solidFill>
                <a:prstClr val="black"/>
              </a:solidFill>
            </a:endParaRPr>
          </a:p>
          <a:p>
            <a:r>
              <a:rPr lang="en-US" dirty="0" smtClean="0">
                <a:solidFill>
                  <a:prstClr val="black"/>
                </a:solidFill>
              </a:rPr>
              <a:t>Watch “Intro” and “Determine charge to mass ratio” of  Cathode Ray Tube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At this Slide</a:t>
            </a:r>
            <a:endParaRPr lang="en-US" dirty="0"/>
          </a:p>
        </p:txBody>
      </p:sp>
      <p:sp>
        <p:nvSpPr>
          <p:cNvPr id="4" name="Slide Number Placeholder 3"/>
          <p:cNvSpPr>
            <a:spLocks noGrp="1"/>
          </p:cNvSpPr>
          <p:nvPr>
            <p:ph type="sldNum" sz="quarter" idx="15"/>
          </p:nvPr>
        </p:nvSpPr>
        <p:spPr/>
        <p:txBody>
          <a:bodyPr/>
          <a:lstStyle/>
          <a:p>
            <a:fld id="{1F0FC224-52D4-4670-8084-352081D45DC5}" type="slidenum">
              <a:rPr lang="en-US" smtClean="0"/>
              <a:pPr/>
              <a:t>70</a:t>
            </a:fld>
            <a:endParaRPr lang="en-US"/>
          </a:p>
        </p:txBody>
      </p:sp>
      <p:pic>
        <p:nvPicPr>
          <p:cNvPr id="114690" name="Picture 2" descr="C:\Users\cpasilla\AppData\Local\Microsoft\Windows\Temporary Internet Files\Content.IE5\T2Z3W3O0\MC900434720[1].png"/>
          <p:cNvPicPr>
            <a:picLocks noGrp="1" noChangeAspect="1" noChangeArrowheads="1"/>
          </p:cNvPicPr>
          <p:nvPr>
            <p:ph sz="quarter" idx="1"/>
          </p:nvPr>
        </p:nvPicPr>
        <p:blipFill>
          <a:blip r:embed="rId2" cstate="print"/>
          <a:srcRect/>
          <a:stretch>
            <a:fillRect/>
          </a:stretch>
        </p:blipFill>
        <p:spPr bwMode="auto">
          <a:xfrm>
            <a:off x="3048143" y="2894155"/>
            <a:ext cx="2285714" cy="2285714"/>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0FC224-52D4-4670-8084-352081D45DC5}" type="slidenum">
              <a:rPr lang="en-US" smtClean="0"/>
              <a:pPr/>
              <a:t>71</a:t>
            </a:fld>
            <a:endParaRPr lang="en-US"/>
          </a:p>
        </p:txBody>
      </p:sp>
      <p:sp>
        <p:nvSpPr>
          <p:cNvPr id="5" name="Title 4"/>
          <p:cNvSpPr>
            <a:spLocks noGrp="1"/>
          </p:cNvSpPr>
          <p:nvPr>
            <p:ph type="ctrTitle"/>
          </p:nvPr>
        </p:nvSpPr>
        <p:spPr/>
        <p:txBody>
          <a:bodyPr>
            <a:normAutofit/>
          </a:bodyPr>
          <a:lstStyle/>
          <a:p>
            <a:r>
              <a:rPr lang="en-US" dirty="0" smtClean="0"/>
              <a:t>Lewis electron-dot structures</a:t>
            </a:r>
            <a:endParaRPr lang="en-US" dirty="0"/>
          </a:p>
        </p:txBody>
      </p:sp>
      <p:sp>
        <p:nvSpPr>
          <p:cNvPr id="6" name="Rectangle 5"/>
          <p:cNvSpPr/>
          <p:nvPr/>
        </p:nvSpPr>
        <p:spPr>
          <a:xfrm>
            <a:off x="1371600" y="2690336"/>
            <a:ext cx="6553200" cy="923330"/>
          </a:xfrm>
          <a:prstGeom prst="rect">
            <a:avLst/>
          </a:prstGeom>
        </p:spPr>
        <p:txBody>
          <a:bodyPr wrap="square">
            <a:spAutoFit/>
          </a:bodyPr>
          <a:lstStyle/>
          <a:p>
            <a:r>
              <a:rPr lang="en-US" b="1" dirty="0" smtClean="0"/>
              <a:t>C.6.E </a:t>
            </a:r>
            <a:r>
              <a:rPr lang="en-US" dirty="0" smtClean="0"/>
              <a:t>	express the arrangement of electrons in atoms 	through electron configurations and Lewis valence 	electron dot structures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electron-dot structure</a:t>
            </a:r>
            <a:endParaRPr lang="en-US" dirty="0"/>
          </a:p>
        </p:txBody>
      </p:sp>
      <p:sp>
        <p:nvSpPr>
          <p:cNvPr id="4" name="Slide Number Placeholder 3"/>
          <p:cNvSpPr>
            <a:spLocks noGrp="1"/>
          </p:cNvSpPr>
          <p:nvPr>
            <p:ph type="sldNum" sz="quarter" idx="12"/>
          </p:nvPr>
        </p:nvSpPr>
        <p:spPr/>
        <p:txBody>
          <a:bodyPr/>
          <a:lstStyle/>
          <a:p>
            <a:fld id="{1F0FC224-52D4-4670-8084-352081D45DC5}" type="slidenum">
              <a:rPr lang="en-US" smtClean="0"/>
              <a:pPr/>
              <a:t>72</a:t>
            </a:fld>
            <a:endParaRPr lang="en-US"/>
          </a:p>
        </p:txBody>
      </p:sp>
      <p:sp>
        <p:nvSpPr>
          <p:cNvPr id="3" name="Content Placeholder 2"/>
          <p:cNvSpPr>
            <a:spLocks noGrp="1"/>
          </p:cNvSpPr>
          <p:nvPr>
            <p:ph sz="quarter" idx="1"/>
          </p:nvPr>
        </p:nvSpPr>
        <p:spPr/>
        <p:txBody>
          <a:bodyPr>
            <a:normAutofit lnSpcReduction="10000"/>
          </a:bodyPr>
          <a:lstStyle/>
          <a:p>
            <a:r>
              <a:rPr lang="en-US" dirty="0" smtClean="0"/>
              <a:t>Lewis electron-dot structures are pictures or representations of atoms and their valence (or outer shell) electrons.</a:t>
            </a:r>
          </a:p>
          <a:p>
            <a:pPr lvl="1"/>
            <a:r>
              <a:rPr lang="en-US" dirty="0" smtClean="0"/>
              <a:t>Electron dot structures show only the electrons in the valence or outer energy level.</a:t>
            </a:r>
          </a:p>
          <a:p>
            <a:pPr lvl="1"/>
            <a:r>
              <a:rPr lang="en-US" dirty="0" smtClean="0"/>
              <a:t> First the atomic symbol is written.</a:t>
            </a:r>
          </a:p>
          <a:p>
            <a:pPr lvl="1"/>
            <a:r>
              <a:rPr lang="en-US" dirty="0" smtClean="0"/>
              <a:t>Then the dots representing the valence electrons are put on each side of the atomic symbol.</a:t>
            </a:r>
          </a:p>
          <a:p>
            <a:pPr lvl="2"/>
            <a:r>
              <a:rPr lang="en-US" dirty="0" smtClean="0"/>
              <a:t>Each side must have at least one dot before dots can be paired up.</a:t>
            </a:r>
          </a:p>
          <a:p>
            <a:r>
              <a:rPr lang="en-US" dirty="0" smtClean="0"/>
              <a:t>Lewis electron-dot structures are used to help determine how bonding will occur between atoms and the possible shapes that the molecules will form.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Lewis electron-dot structure</a:t>
            </a:r>
            <a:endParaRPr lang="en-US" dirty="0"/>
          </a:p>
        </p:txBody>
      </p:sp>
      <p:sp>
        <p:nvSpPr>
          <p:cNvPr id="3" name="Slide Number Placeholder 2"/>
          <p:cNvSpPr>
            <a:spLocks noGrp="1"/>
          </p:cNvSpPr>
          <p:nvPr>
            <p:ph type="sldNum" sz="quarter" idx="12"/>
          </p:nvPr>
        </p:nvSpPr>
        <p:spPr/>
        <p:txBody>
          <a:bodyPr/>
          <a:lstStyle/>
          <a:p>
            <a:fld id="{1F0FC224-52D4-4670-8084-352081D45DC5}" type="slidenum">
              <a:rPr lang="en-US" smtClean="0"/>
              <a:pPr/>
              <a:t>73</a:t>
            </a:fld>
            <a:endParaRPr lang="en-US"/>
          </a:p>
        </p:txBody>
      </p:sp>
      <p:sp>
        <p:nvSpPr>
          <p:cNvPr id="4" name="Content Placeholder 3"/>
          <p:cNvSpPr>
            <a:spLocks noGrp="1"/>
          </p:cNvSpPr>
          <p:nvPr>
            <p:ph sz="quarter" idx="1"/>
          </p:nvPr>
        </p:nvSpPr>
        <p:spPr/>
        <p:txBody>
          <a:bodyPr/>
          <a:lstStyle/>
          <a:p>
            <a:r>
              <a:rPr lang="en-US" dirty="0" smtClean="0"/>
              <a:t>Sulfur </a:t>
            </a:r>
          </a:p>
          <a:p>
            <a:pPr lvl="1"/>
            <a:r>
              <a:rPr lang="en-US" dirty="0" smtClean="0"/>
              <a:t>Sulfur has 6 valence electrons</a:t>
            </a:r>
          </a:p>
          <a:p>
            <a:pPr lvl="1"/>
            <a:endParaRPr lang="en-US" dirty="0" smtClean="0"/>
          </a:p>
          <a:p>
            <a:pPr lvl="1">
              <a:buNone/>
            </a:pPr>
            <a:endParaRPr lang="en-US" dirty="0" smtClean="0"/>
          </a:p>
        </p:txBody>
      </p:sp>
      <p:pic>
        <p:nvPicPr>
          <p:cNvPr id="40962" name="Picture 2"/>
          <p:cNvPicPr>
            <a:picLocks noChangeAspect="1" noChangeArrowheads="1"/>
          </p:cNvPicPr>
          <p:nvPr/>
        </p:nvPicPr>
        <p:blipFill>
          <a:blip r:embed="rId2" cstate="print"/>
          <a:srcRect/>
          <a:stretch>
            <a:fillRect/>
          </a:stretch>
        </p:blipFill>
        <p:spPr bwMode="auto">
          <a:xfrm>
            <a:off x="3505200" y="2590800"/>
            <a:ext cx="1724025" cy="232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Slide Number Placeholder 2"/>
          <p:cNvSpPr>
            <a:spLocks noGrp="1"/>
          </p:cNvSpPr>
          <p:nvPr>
            <p:ph type="sldNum" sz="quarter" idx="12"/>
          </p:nvPr>
        </p:nvSpPr>
        <p:spPr/>
        <p:txBody>
          <a:bodyPr/>
          <a:lstStyle/>
          <a:p>
            <a:fld id="{1F0FC224-52D4-4670-8084-352081D45DC5}" type="slidenum">
              <a:rPr lang="en-US" smtClean="0"/>
              <a:pPr/>
              <a:t>74</a:t>
            </a:fld>
            <a:endParaRPr lang="en-US"/>
          </a:p>
        </p:txBody>
      </p:sp>
      <p:sp>
        <p:nvSpPr>
          <p:cNvPr id="4" name="Content Placeholder 3"/>
          <p:cNvSpPr>
            <a:spLocks noGrp="1"/>
          </p:cNvSpPr>
          <p:nvPr>
            <p:ph sz="quarter" idx="1"/>
          </p:nvPr>
        </p:nvSpPr>
        <p:spPr/>
        <p:txBody>
          <a:bodyPr/>
          <a:lstStyle/>
          <a:p>
            <a:r>
              <a:rPr lang="en-US" dirty="0" smtClean="0"/>
              <a:t>Draw the Lewis electron-dot structure for the following elements</a:t>
            </a:r>
          </a:p>
          <a:p>
            <a:pPr lvl="1"/>
            <a:r>
              <a:rPr lang="en-US" dirty="0" smtClean="0"/>
              <a:t>Hydrogen</a:t>
            </a:r>
          </a:p>
          <a:p>
            <a:pPr lvl="1"/>
            <a:endParaRPr lang="en-US" dirty="0" smtClean="0"/>
          </a:p>
          <a:p>
            <a:pPr lvl="1"/>
            <a:r>
              <a:rPr lang="en-US" dirty="0" smtClean="0"/>
              <a:t>Phosphorus</a:t>
            </a:r>
          </a:p>
          <a:p>
            <a:pPr lvl="1"/>
            <a:endParaRPr lang="en-US" dirty="0" smtClean="0"/>
          </a:p>
          <a:p>
            <a:pPr lvl="1"/>
            <a:r>
              <a:rPr lang="en-US" dirty="0" smtClean="0"/>
              <a:t>Bromine</a:t>
            </a:r>
          </a:p>
          <a:p>
            <a:pPr lvl="1"/>
            <a:endParaRPr lang="en-US" dirty="0" smtClean="0"/>
          </a:p>
          <a:p>
            <a:pPr lvl="1"/>
            <a:r>
              <a:rPr lang="en-US" dirty="0" smtClean="0"/>
              <a:t>Nitrogen </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Slide Number Placeholder 2"/>
          <p:cNvSpPr>
            <a:spLocks noGrp="1"/>
          </p:cNvSpPr>
          <p:nvPr>
            <p:ph type="sldNum" sz="quarter" idx="12"/>
          </p:nvPr>
        </p:nvSpPr>
        <p:spPr/>
        <p:txBody>
          <a:bodyPr/>
          <a:lstStyle/>
          <a:p>
            <a:fld id="{1F0FC224-52D4-4670-8084-352081D45DC5}" type="slidenum">
              <a:rPr lang="en-US" smtClean="0"/>
              <a:pPr/>
              <a:t>75</a:t>
            </a:fld>
            <a:endParaRPr lang="en-US"/>
          </a:p>
        </p:txBody>
      </p:sp>
      <p:sp>
        <p:nvSpPr>
          <p:cNvPr id="4" name="Content Placeholder 3"/>
          <p:cNvSpPr>
            <a:spLocks noGrp="1"/>
          </p:cNvSpPr>
          <p:nvPr>
            <p:ph sz="quarter" idx="1"/>
          </p:nvPr>
        </p:nvSpPr>
        <p:spPr/>
        <p:txBody>
          <a:bodyPr numCol="2"/>
          <a:lstStyle/>
          <a:p>
            <a:r>
              <a:rPr lang="en-US" dirty="0" smtClean="0"/>
              <a:t>Answers</a:t>
            </a:r>
          </a:p>
          <a:p>
            <a:pPr lvl="1"/>
            <a:r>
              <a:rPr lang="en-US" dirty="0" smtClean="0"/>
              <a:t>Hydrogen</a:t>
            </a:r>
          </a:p>
          <a:p>
            <a:pPr lvl="2"/>
            <a:endParaRPr lang="en-US" dirty="0" smtClean="0"/>
          </a:p>
          <a:p>
            <a:pPr lvl="2"/>
            <a:endParaRPr lang="en-US" dirty="0" smtClean="0"/>
          </a:p>
          <a:p>
            <a:pPr lvl="2"/>
            <a:endParaRPr lang="en-US" dirty="0" smtClean="0"/>
          </a:p>
          <a:p>
            <a:pPr lvl="2"/>
            <a:endParaRPr lang="en-US" dirty="0" smtClean="0"/>
          </a:p>
          <a:p>
            <a:pPr lvl="1"/>
            <a:r>
              <a:rPr lang="en-US" dirty="0" smtClean="0"/>
              <a:t>Phosphorus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Bromine</a:t>
            </a:r>
          </a:p>
          <a:p>
            <a:pPr lvl="1"/>
            <a:endParaRPr lang="en-US" dirty="0" smtClean="0"/>
          </a:p>
          <a:p>
            <a:pPr lvl="1"/>
            <a:endParaRPr lang="en-US" dirty="0" smtClean="0"/>
          </a:p>
          <a:p>
            <a:pPr lvl="1"/>
            <a:endParaRPr lang="en-US" dirty="0" smtClean="0"/>
          </a:p>
          <a:p>
            <a:pPr lvl="1"/>
            <a:endParaRPr lang="en-US" dirty="0" smtClean="0"/>
          </a:p>
          <a:p>
            <a:pPr lvl="1"/>
            <a:r>
              <a:rPr lang="en-US" dirty="0" smtClean="0"/>
              <a:t>Nitrogen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371600" y="2590800"/>
            <a:ext cx="725744" cy="99991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371600" y="4343400"/>
            <a:ext cx="843516" cy="10668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334000" y="4419600"/>
            <a:ext cx="843886" cy="10668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5257800" y="2514600"/>
            <a:ext cx="1081549" cy="1047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252728"/>
          </a:xfrm>
        </p:spPr>
        <p:txBody>
          <a:bodyPr>
            <a:normAutofit fontScale="90000"/>
          </a:bodyPr>
          <a:lstStyle/>
          <a:p>
            <a:r>
              <a:rPr lang="en-US" u="sng" dirty="0" smtClean="0"/>
              <a:t>Ernest Rutherford</a:t>
            </a:r>
            <a:r>
              <a:rPr lang="en-US" dirty="0" smtClean="0"/>
              <a:t>    (1911  &amp; 1918)</a:t>
            </a:r>
            <a:r>
              <a:rPr lang="en-US" u="sng" dirty="0" smtClean="0"/>
              <a:t> </a:t>
            </a:r>
            <a:endParaRPr lang="en-US" dirty="0"/>
          </a:p>
        </p:txBody>
      </p:sp>
      <p:sp>
        <p:nvSpPr>
          <p:cNvPr id="3077" name="Text Box 5"/>
          <p:cNvSpPr txBox="1">
            <a:spLocks noChangeArrowheads="1"/>
          </p:cNvSpPr>
          <p:nvPr/>
        </p:nvSpPr>
        <p:spPr bwMode="auto">
          <a:xfrm>
            <a:off x="2667000" y="1143000"/>
            <a:ext cx="5791200" cy="36420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spcAft>
                <a:spcPts val="1000"/>
              </a:spcAft>
              <a:buFont typeface="Arial" pitchFamily="34" charset="0"/>
              <a:buChar char="•"/>
            </a:pPr>
            <a:r>
              <a:rPr lang="en-US" sz="2800" dirty="0" smtClean="0">
                <a:solidFill>
                  <a:prstClr val="black"/>
                </a:solidFill>
                <a:latin typeface="Calibri" pitchFamily="34" charset="0"/>
                <a:cs typeface="Arial" pitchFamily="34" charset="0"/>
              </a:rPr>
              <a:t>Atom is mostly empty space with a small, positive dense mass at center (</a:t>
            </a:r>
            <a:r>
              <a:rPr lang="en-US" sz="2800" b="1" dirty="0" smtClean="0">
                <a:solidFill>
                  <a:prstClr val="black"/>
                </a:solidFill>
                <a:latin typeface="Calibri" pitchFamily="34" charset="0"/>
                <a:cs typeface="Arial" pitchFamily="34" charset="0"/>
              </a:rPr>
              <a:t>nucleus</a:t>
            </a:r>
            <a:r>
              <a:rPr lang="en-US" sz="2800" dirty="0" smtClean="0">
                <a:solidFill>
                  <a:prstClr val="black"/>
                </a:solidFill>
                <a:latin typeface="Calibri" pitchFamily="34" charset="0"/>
                <a:cs typeface="Arial" pitchFamily="34" charset="0"/>
              </a:rPr>
              <a:t>) - 1911</a:t>
            </a:r>
          </a:p>
          <a:p>
            <a:pPr fontAlgn="base">
              <a:spcBef>
                <a:spcPct val="0"/>
              </a:spcBef>
              <a:spcAft>
                <a:spcPts val="1000"/>
              </a:spcAft>
              <a:buFont typeface="Arial" pitchFamily="34" charset="0"/>
              <a:buChar char="•"/>
            </a:pPr>
            <a:r>
              <a:rPr lang="en-US" sz="2800" dirty="0" smtClean="0">
                <a:solidFill>
                  <a:prstClr val="black"/>
                </a:solidFill>
                <a:latin typeface="Calibri" pitchFamily="34" charset="0"/>
                <a:cs typeface="Arial" pitchFamily="34" charset="0"/>
              </a:rPr>
              <a:t>Rutherford is generally credited with the discovery of the proton, though he was not able to isolate it from the neutrons within the nucleus. - 1918</a:t>
            </a:r>
          </a:p>
          <a:p>
            <a:pPr fontAlgn="base">
              <a:spcBef>
                <a:spcPct val="0"/>
              </a:spcBef>
              <a:spcAft>
                <a:spcPct val="0"/>
              </a:spcAft>
            </a:pPr>
            <a:endParaRPr lang="en-US" dirty="0" smtClean="0">
              <a:solidFill>
                <a:prstClr val="black"/>
              </a:solidFill>
              <a:latin typeface="Arial" pitchFamily="34" charset="0"/>
              <a:cs typeface="Arial"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609600" y="4562475"/>
            <a:ext cx="3925484" cy="2295525"/>
          </a:xfrm>
          <a:prstGeom prst="rect">
            <a:avLst/>
          </a:prstGeom>
          <a:noFill/>
          <a:ln w="9525">
            <a:noFill/>
            <a:miter lim="800000"/>
            <a:headEnd/>
            <a:tailEnd/>
          </a:ln>
        </p:spPr>
      </p:pic>
      <p:sp>
        <p:nvSpPr>
          <p:cNvPr id="3079" name="Text Box 7"/>
          <p:cNvSpPr txBox="1">
            <a:spLocks noChangeArrowheads="1"/>
          </p:cNvSpPr>
          <p:nvPr/>
        </p:nvSpPr>
        <p:spPr bwMode="auto">
          <a:xfrm>
            <a:off x="4267200" y="5334000"/>
            <a:ext cx="4038600" cy="5715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1" algn="ctr" fontAlgn="base">
              <a:spcBef>
                <a:spcPct val="0"/>
              </a:spcBef>
              <a:spcAft>
                <a:spcPts val="1000"/>
              </a:spcAft>
            </a:pPr>
            <a:r>
              <a:rPr lang="en-US" dirty="0" smtClean="0">
                <a:solidFill>
                  <a:prstClr val="black"/>
                </a:solidFill>
                <a:latin typeface="Calibri" pitchFamily="34" charset="0"/>
                <a:cs typeface="Arial" pitchFamily="34" charset="0"/>
              </a:rPr>
              <a:t>Alpha particles are deflected if they get close enough to the nucleus</a:t>
            </a:r>
          </a:p>
          <a:p>
            <a:pPr fontAlgn="base">
              <a:spcBef>
                <a:spcPct val="0"/>
              </a:spcBef>
              <a:spcAft>
                <a:spcPct val="0"/>
              </a:spcAft>
            </a:pPr>
            <a:endParaRPr lang="en-US" dirty="0" smtClean="0">
              <a:solidFill>
                <a:prstClr val="black"/>
              </a:solidFill>
              <a:latin typeface="Arial" pitchFamily="34" charset="0"/>
              <a:cs typeface="Arial" pitchFamily="34" charset="0"/>
            </a:endParaRPr>
          </a:p>
        </p:txBody>
      </p:sp>
      <p:cxnSp>
        <p:nvCxnSpPr>
          <p:cNvPr id="15" name="Straight Arrow Connector 14"/>
          <p:cNvCxnSpPr/>
          <p:nvPr/>
        </p:nvCxnSpPr>
        <p:spPr>
          <a:xfrm flipH="1">
            <a:off x="3200400" y="5486400"/>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F925B99F-367B-4558-B086-6DB1E38DE999}" type="slidenum">
              <a:rPr lang="en-US" smtClean="0">
                <a:solidFill>
                  <a:prstClr val="black">
                    <a:tint val="95000"/>
                  </a:prstClr>
                </a:solidFill>
              </a:rPr>
              <a:pPr/>
              <a:t>8</a:t>
            </a:fld>
            <a:endParaRPr lang="en-US" dirty="0">
              <a:solidFill>
                <a:prstClr val="black">
                  <a:tint val="95000"/>
                </a:prstClr>
              </a:solidFill>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5121" name="Object 1"/>
          <p:cNvGraphicFramePr>
            <a:graphicFrameLocks noChangeAspect="1"/>
          </p:cNvGraphicFramePr>
          <p:nvPr/>
        </p:nvGraphicFramePr>
        <p:xfrm>
          <a:off x="685800" y="1676400"/>
          <a:ext cx="1476375" cy="2714625"/>
        </p:xfrm>
        <a:graphic>
          <a:graphicData uri="http://schemas.openxmlformats.org/presentationml/2006/ole">
            <p:oleObj spid="_x0000_s53250" name="Bitmap Image" r:id="rId4" imgW="1476190" imgH="2715004" progId="PBrush">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Foil Experiment  (1911)</a:t>
            </a:r>
            <a:endParaRPr lang="en-US" dirty="0"/>
          </a:p>
        </p:txBody>
      </p:sp>
      <p:sp>
        <p:nvSpPr>
          <p:cNvPr id="3" name="Content Placeholder 2"/>
          <p:cNvSpPr>
            <a:spLocks noGrp="1"/>
          </p:cNvSpPr>
          <p:nvPr>
            <p:ph idx="1"/>
          </p:nvPr>
        </p:nvSpPr>
        <p:spPr>
          <a:xfrm>
            <a:off x="457200" y="1600200"/>
            <a:ext cx="8229600" cy="3276600"/>
          </a:xfrm>
        </p:spPr>
        <p:txBody>
          <a:bodyPr>
            <a:normAutofit fontScale="47500" lnSpcReduction="20000"/>
          </a:bodyPr>
          <a:lstStyle/>
          <a:p>
            <a:pPr>
              <a:lnSpc>
                <a:spcPct val="120000"/>
              </a:lnSpc>
            </a:pPr>
            <a:r>
              <a:rPr lang="en-US" sz="5100" dirty="0" smtClean="0"/>
              <a:t>Rutherford's 'gold foil' experiment performed by Hans Geiger and Ernest Marsden using positively charged alpha particles:</a:t>
            </a:r>
          </a:p>
          <a:p>
            <a:pPr lvl="1">
              <a:lnSpc>
                <a:spcPct val="120000"/>
              </a:lnSpc>
            </a:pPr>
            <a:r>
              <a:rPr lang="en-US" sz="4200" dirty="0" smtClean="0"/>
              <a:t>Most alpha particles passed through the gold foil suggesting that an atom is largely empty space. </a:t>
            </a:r>
          </a:p>
          <a:p>
            <a:pPr lvl="1"/>
            <a:r>
              <a:rPr lang="en-US" sz="4200" dirty="0" smtClean="0"/>
              <a:t>Some alpha particles were deflected significantly suggesting that the positive charge of an atom must be concentrated in a very small sphere. </a:t>
            </a:r>
          </a:p>
          <a:p>
            <a:pPr lvl="1"/>
            <a:r>
              <a:rPr lang="en-US" sz="4200" dirty="0" smtClean="0"/>
              <a:t>A very small number of alpha particles actually bounced back. </a:t>
            </a:r>
          </a:p>
          <a:p>
            <a:pPr>
              <a:buNone/>
            </a:pPr>
            <a:endParaRPr lang="en-US" dirty="0"/>
          </a:p>
        </p:txBody>
      </p:sp>
      <p:sp>
        <p:nvSpPr>
          <p:cNvPr id="4" name="Slide Number Placeholder 3"/>
          <p:cNvSpPr>
            <a:spLocks noGrp="1"/>
          </p:cNvSpPr>
          <p:nvPr>
            <p:ph type="sldNum" sz="quarter" idx="12"/>
          </p:nvPr>
        </p:nvSpPr>
        <p:spPr/>
        <p:txBody>
          <a:bodyPr/>
          <a:lstStyle/>
          <a:p>
            <a:fld id="{F925B99F-367B-4558-B086-6DB1E38DE999}" type="slidenum">
              <a:rPr lang="en-US" smtClean="0">
                <a:solidFill>
                  <a:prstClr val="black">
                    <a:tint val="95000"/>
                  </a:prstClr>
                </a:solidFill>
              </a:rPr>
              <a:pPr/>
              <a:t>9</a:t>
            </a:fld>
            <a:endParaRPr lang="en-US">
              <a:solidFill>
                <a:prstClr val="black">
                  <a:tint val="95000"/>
                </a:prstClr>
              </a:solidFill>
            </a:endParaRPr>
          </a:p>
        </p:txBody>
      </p:sp>
      <p:pic>
        <p:nvPicPr>
          <p:cNvPr id="25604" name="Picture 4" descr="http://1.bp.blogspot.com/_Da4JKu_7EEo/TK0h0cSSMLI/AAAAAAAAAB8/Fws_fPoN5o8/s1600/diagram.jpg"/>
          <p:cNvPicPr>
            <a:picLocks noChangeAspect="1" noChangeArrowheads="1"/>
          </p:cNvPicPr>
          <p:nvPr/>
        </p:nvPicPr>
        <p:blipFill>
          <a:blip r:embed="rId2" cstate="print"/>
          <a:srcRect/>
          <a:stretch>
            <a:fillRect/>
          </a:stretch>
        </p:blipFill>
        <p:spPr bwMode="auto">
          <a:xfrm>
            <a:off x="914400" y="4207377"/>
            <a:ext cx="7143750" cy="265062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Foundr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Verve</Template>
  <TotalTime>6039</TotalTime>
  <Words>3207</Words>
  <Application>Microsoft Office PowerPoint</Application>
  <PresentationFormat>On-screen Show (4:3)</PresentationFormat>
  <Paragraphs>528</Paragraphs>
  <Slides>75</Slides>
  <Notes>2</Notes>
  <HiddenSlides>0</HiddenSlides>
  <MMClips>1</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75</vt:i4>
      </vt:variant>
    </vt:vector>
  </HeadingPairs>
  <TitlesOfParts>
    <vt:vector size="83" baseType="lpstr">
      <vt:lpstr>Oriel</vt:lpstr>
      <vt:lpstr>Civic</vt:lpstr>
      <vt:lpstr>Median</vt:lpstr>
      <vt:lpstr>Module</vt:lpstr>
      <vt:lpstr>Flow</vt:lpstr>
      <vt:lpstr>Foundry</vt:lpstr>
      <vt:lpstr>Bitmap Image</vt:lpstr>
      <vt:lpstr>Microsoft Office Excel 97-2003 Worksheet</vt:lpstr>
      <vt:lpstr>Unit 3: Atomic Structure and Electrons in the Atom</vt:lpstr>
      <vt:lpstr>Table  of  Contents </vt:lpstr>
      <vt:lpstr>Atomic Theory</vt:lpstr>
      <vt:lpstr>Atomic Theory</vt:lpstr>
      <vt:lpstr>John Dalton (1803)</vt:lpstr>
      <vt:lpstr>JJ Thompson (1897)</vt:lpstr>
      <vt:lpstr>Cathode Ray Tube</vt:lpstr>
      <vt:lpstr>Ernest Rutherford    (1911  &amp; 1918) </vt:lpstr>
      <vt:lpstr>Gold Foil Experiment  (1911)</vt:lpstr>
      <vt:lpstr>Rutherford’s Gold Foil Experiment</vt:lpstr>
      <vt:lpstr>Niels Bohr   (1913)</vt:lpstr>
      <vt:lpstr>James Chadwick   (1935)</vt:lpstr>
      <vt:lpstr>Frédéric Joliot and Irène Joliot-Curie (1935)</vt:lpstr>
      <vt:lpstr>Stop at this slide</vt:lpstr>
      <vt:lpstr>Atomic Structure </vt:lpstr>
      <vt:lpstr>The Proton </vt:lpstr>
      <vt:lpstr>The Electron</vt:lpstr>
      <vt:lpstr>The Neutron</vt:lpstr>
      <vt:lpstr>Mass Number</vt:lpstr>
      <vt:lpstr>Calculating Particles in an Atom</vt:lpstr>
      <vt:lpstr>Slide 21</vt:lpstr>
      <vt:lpstr>Stop at this Slide</vt:lpstr>
      <vt:lpstr>Isotopes and Average Atomic Mass</vt:lpstr>
      <vt:lpstr>Isotopes</vt:lpstr>
      <vt:lpstr>Isotopes </vt:lpstr>
      <vt:lpstr>Average Atomic Mass</vt:lpstr>
      <vt:lpstr>Calculating Average Atomic Mass</vt:lpstr>
      <vt:lpstr>Example </vt:lpstr>
      <vt:lpstr>Example </vt:lpstr>
      <vt:lpstr>Stop at this slide</vt:lpstr>
      <vt:lpstr>Energy and the Electromagnetic Spectrum</vt:lpstr>
      <vt:lpstr>Energy and Light </vt:lpstr>
      <vt:lpstr>Electromagnetic Waves</vt:lpstr>
      <vt:lpstr>Characterizing Waves</vt:lpstr>
      <vt:lpstr>Characterizing Waves</vt:lpstr>
      <vt:lpstr>Slide 36</vt:lpstr>
      <vt:lpstr>The Electromagnetic Spectrum</vt:lpstr>
      <vt:lpstr>Electromagnetic Spectrum</vt:lpstr>
      <vt:lpstr>The Electromagnetic Spectrum and Photon Energy</vt:lpstr>
      <vt:lpstr>Order the Following Types of Electromagnetic Radiation: Microwaves (MW), Gamma Rays (GR), Green Light (GL), Red Light (RL), Ultraviolet Light (UV) </vt:lpstr>
      <vt:lpstr>Stop at This Slide</vt:lpstr>
      <vt:lpstr>Calculating energy, wavelength and frequency</vt:lpstr>
      <vt:lpstr>C, frequency and wavelength </vt:lpstr>
      <vt:lpstr>C, frequency and wavelength </vt:lpstr>
      <vt:lpstr>Wave speed, frequency and wavelength practice </vt:lpstr>
      <vt:lpstr>Wave speed, frequency and wavelength practice </vt:lpstr>
      <vt:lpstr>Light Particles and Planck’s Constant</vt:lpstr>
      <vt:lpstr>Using Planck’s equation, E = h x ƒ </vt:lpstr>
      <vt:lpstr>Using Planck’s equation, E = h x ƒ </vt:lpstr>
      <vt:lpstr>Energy, wavelength and frequency practice</vt:lpstr>
      <vt:lpstr>Energy, wavelength and frequency practice</vt:lpstr>
      <vt:lpstr>Stop at This Slide</vt:lpstr>
      <vt:lpstr>Valence Electrons and Electron Configurations</vt:lpstr>
      <vt:lpstr>Valence Electrons</vt:lpstr>
      <vt:lpstr>Valence Electrons</vt:lpstr>
      <vt:lpstr>Electron Configuration</vt:lpstr>
      <vt:lpstr>Electron Configuration</vt:lpstr>
      <vt:lpstr>Electron Configuration</vt:lpstr>
      <vt:lpstr>Electron Configuration</vt:lpstr>
      <vt:lpstr>Electron Configuration</vt:lpstr>
      <vt:lpstr>Electron Configuration and the periodic table</vt:lpstr>
      <vt:lpstr>Guided Practice </vt:lpstr>
      <vt:lpstr>Practice </vt:lpstr>
      <vt:lpstr>Practice</vt:lpstr>
      <vt:lpstr>Noble Gas configuration</vt:lpstr>
      <vt:lpstr>Noble Gas configuration</vt:lpstr>
      <vt:lpstr>Noble Gas configuration</vt:lpstr>
      <vt:lpstr>Practice</vt:lpstr>
      <vt:lpstr>Practice</vt:lpstr>
      <vt:lpstr>Stop At this Slide</vt:lpstr>
      <vt:lpstr>Lewis electron-dot structures</vt:lpstr>
      <vt:lpstr>Lewis electron-dot structure</vt:lpstr>
      <vt:lpstr>Lewis electron-dot structure</vt:lpstr>
      <vt:lpstr>Practice</vt:lpstr>
      <vt:lpstr>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EPISD</dc:creator>
  <cp:lastModifiedBy>EPISD</cp:lastModifiedBy>
  <cp:revision>166</cp:revision>
  <dcterms:created xsi:type="dcterms:W3CDTF">2012-06-12T19:52:35Z</dcterms:created>
  <dcterms:modified xsi:type="dcterms:W3CDTF">2013-09-17T20:56:16Z</dcterms:modified>
</cp:coreProperties>
</file>