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0" r:id="rId2"/>
    <p:sldId id="265" r:id="rId3"/>
    <p:sldId id="291" r:id="rId4"/>
    <p:sldId id="274" r:id="rId5"/>
    <p:sldId id="275" r:id="rId6"/>
    <p:sldId id="276" r:id="rId7"/>
    <p:sldId id="278" r:id="rId8"/>
    <p:sldId id="277" r:id="rId9"/>
    <p:sldId id="279" r:id="rId10"/>
    <p:sldId id="280" r:id="rId11"/>
    <p:sldId id="281" r:id="rId12"/>
    <p:sldId id="257" r:id="rId13"/>
    <p:sldId id="258" r:id="rId14"/>
    <p:sldId id="259" r:id="rId15"/>
    <p:sldId id="260" r:id="rId16"/>
    <p:sldId id="261" r:id="rId17"/>
    <p:sldId id="262" r:id="rId18"/>
    <p:sldId id="264" r:id="rId19"/>
    <p:sldId id="266" r:id="rId20"/>
    <p:sldId id="267" r:id="rId21"/>
    <p:sldId id="268" r:id="rId22"/>
    <p:sldId id="269" r:id="rId23"/>
    <p:sldId id="270" r:id="rId24"/>
    <p:sldId id="27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3" name="Rectangle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Rectangle 1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Rectangle 1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85800" y="0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40000"/>
                  </a:schemeClr>
                </a:gs>
                <a:gs pos="40000">
                  <a:schemeClr val="bg1">
                    <a:alpha val="4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85800" y="5713412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648201"/>
            <a:ext cx="8134350" cy="1200152"/>
          </a:xfrm>
        </p:spPr>
        <p:txBody>
          <a:bodyPr anchor="b" anchorCtr="0">
            <a:normAutofit/>
          </a:bodyPr>
          <a:lstStyle>
            <a:lvl1pPr algn="l">
              <a:defRPr sz="720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820696"/>
            <a:ext cx="80772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Rectangle 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0"/>
            <a:ext cx="7772400" cy="1362075"/>
          </a:xfrm>
        </p:spPr>
        <p:txBody>
          <a:bodyPr anchor="b" anchorCtr="0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1"/>
            <a:ext cx="3886200" cy="48307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1"/>
            <a:ext cx="3886200" cy="48307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887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ACE-C392-441C-B2A3-7436391E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3"/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7" name="Rectangle 6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Rectangle 7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Rectangle 8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Rectangle 11"/>
            <p:cNvSpPr/>
            <p:nvPr/>
          </p:nvSpPr>
          <p:spPr>
            <a:xfrm flipV="1">
              <a:off x="685800" y="1152525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35000"/>
                  </a:schemeClr>
                </a:gs>
                <a:gs pos="40000">
                  <a:schemeClr val="bg1">
                    <a:alpha val="35000"/>
                  </a:schemeClr>
                </a:gs>
                <a:gs pos="2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85800" y="1152525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11283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8001000" cy="48307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4885BA1-46D6-41E0-A95F-C037F251A955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85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1AF2ACE-C392-441C-B2A3-7436391E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Chemical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Energy is always absorbed or given off</a:t>
            </a:r>
          </a:p>
          <a:p>
            <a:r>
              <a:rPr lang="en-US" dirty="0" smtClean="0"/>
              <a:t>Change in color or odor</a:t>
            </a:r>
          </a:p>
          <a:p>
            <a:r>
              <a:rPr lang="en-US" dirty="0" smtClean="0"/>
              <a:t>Production of a gas</a:t>
            </a:r>
          </a:p>
          <a:p>
            <a:r>
              <a:rPr lang="en-US" dirty="0" smtClean="0"/>
              <a:t>Irreversibility</a:t>
            </a:r>
          </a:p>
          <a:p>
            <a:endParaRPr lang="en-US" dirty="0"/>
          </a:p>
        </p:txBody>
      </p:sp>
      <p:pic>
        <p:nvPicPr>
          <p:cNvPr id="6" name="Picture 4" descr="mercuryIIoxidedeco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2000"/>
          </a:blip>
          <a:srcRect l="2702" t="6306" r="2702" b="18018"/>
          <a:stretch>
            <a:fillRect/>
          </a:stretch>
        </p:blipFill>
        <p:spPr bwMode="auto">
          <a:xfrm>
            <a:off x="4800600" y="14478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mdinigue\AppData\Local\Microsoft\Windows\Temporary Internet Files\Content.IE5\PRH4F2UC\MC900434805[2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752600"/>
            <a:ext cx="4114800" cy="4343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Classification of Matter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>
                <a:latin typeface="Calibri" pitchFamily="34" charset="0"/>
              </a:rPr>
              <a:t>C.4.D classify matter as pure substances or mixtures through investigation of their properties</a:t>
            </a:r>
            <a:r>
              <a:rPr lang="en-US" i="1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latin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</a:rPr>
            </a:br>
            <a:r>
              <a:rPr lang="en-US" dirty="0" smtClean="0"/>
              <a:t> </a:t>
            </a:r>
            <a:r>
              <a:rPr lang="en-US" sz="3100" dirty="0" smtClean="0"/>
              <a:t>Composition of Matter :</a:t>
            </a:r>
            <a:endParaRPr lang="en-US" sz="3100" i="1" dirty="0"/>
          </a:p>
        </p:txBody>
      </p:sp>
      <p:pic>
        <p:nvPicPr>
          <p:cNvPr id="21507" name="Picture 2" descr="class of matter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382000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Pure Substances</a:t>
            </a:r>
            <a:r>
              <a:rPr lang="en-US" sz="2800" i="1" dirty="0" smtClean="0"/>
              <a:t>: C.4.D classify matter as pure substances or mixtures through investigation of their properties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2531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every sample has same: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characteristic properties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composition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are made of: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one type of atom: </a:t>
            </a:r>
            <a:r>
              <a:rPr lang="en-US" u="sng" dirty="0" smtClean="0"/>
              <a:t>element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Ex: iron, gold, oxygen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2 or more types of atoms: </a:t>
            </a:r>
            <a:r>
              <a:rPr lang="en-US" u="sng" dirty="0" smtClean="0"/>
              <a:t>compound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Ex: salt, sugar, water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2532" name="Picture 9" descr="fig02_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371600"/>
            <a:ext cx="4343400" cy="2514600"/>
          </a:xfrm>
          <a:noFill/>
        </p:spPr>
      </p:pic>
      <p:pic>
        <p:nvPicPr>
          <p:cNvPr id="22533" name="Picture 6" descr="sucr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2076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sa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1910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Which are pure substances?</a:t>
            </a:r>
            <a:endParaRPr lang="en-US" dirty="0"/>
          </a:p>
        </p:txBody>
      </p:sp>
      <p:pic>
        <p:nvPicPr>
          <p:cNvPr id="23555" name="Picture 4" descr="mix 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35597"/>
            <a:ext cx="8001000" cy="295036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Mixtures</a:t>
            </a:r>
            <a:r>
              <a:rPr lang="en-US" sz="2800" i="1" dirty="0" smtClean="0"/>
              <a:t>: C.4.D classify matter as pure substances or mixtures through investigation of their properties.</a:t>
            </a:r>
            <a:endParaRPr lang="en-US" sz="2800" i="1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blend of 2 or more types of matter</a:t>
            </a:r>
          </a:p>
          <a:p>
            <a:pPr eaLnBrk="1" hangingPunct="1"/>
            <a:r>
              <a:rPr lang="en-US" dirty="0" smtClean="0"/>
              <a:t>each component keeps its own identity and properties</a:t>
            </a:r>
          </a:p>
          <a:p>
            <a:pPr eaLnBrk="1" hangingPunct="1"/>
            <a:r>
              <a:rPr lang="en-US" dirty="0" smtClean="0"/>
              <a:t>the components are only physically mixed</a:t>
            </a:r>
          </a:p>
          <a:p>
            <a:pPr eaLnBrk="1" hangingPunct="1"/>
            <a:r>
              <a:rPr lang="en-US" dirty="0" smtClean="0"/>
              <a:t>can be separated using physical means</a:t>
            </a:r>
          </a:p>
          <a:p>
            <a:pPr eaLnBrk="1" hangingPunct="1"/>
            <a:r>
              <a:rPr lang="en-US" dirty="0" smtClean="0"/>
              <a:t>properties of the mixture are a combination of the component’s properties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6" descr="mixtures"/>
          <p:cNvPicPr>
            <a:picLocks noChangeAspect="1" noChangeArrowheads="1"/>
          </p:cNvPicPr>
          <p:nvPr/>
        </p:nvPicPr>
        <p:blipFill>
          <a:blip r:embed="rId2" cstate="print"/>
          <a:srcRect r="66667"/>
          <a:stretch>
            <a:fillRect/>
          </a:stretch>
        </p:blipFill>
        <p:spPr>
          <a:xfrm>
            <a:off x="304800" y="4648200"/>
            <a:ext cx="2438400" cy="1981200"/>
          </a:xfrm>
          <a:prstGeom prst="rect">
            <a:avLst/>
          </a:prstGeom>
          <a:noFill/>
        </p:spPr>
      </p:pic>
      <p:pic>
        <p:nvPicPr>
          <p:cNvPr id="5" name="Picture 7" descr="mixtures"/>
          <p:cNvPicPr>
            <a:picLocks noChangeAspect="1" noChangeArrowheads="1"/>
          </p:cNvPicPr>
          <p:nvPr/>
        </p:nvPicPr>
        <p:blipFill>
          <a:blip r:embed="rId2" cstate="print"/>
          <a:srcRect l="65714"/>
          <a:stretch>
            <a:fillRect/>
          </a:stretch>
        </p:blipFill>
        <p:spPr bwMode="auto">
          <a:xfrm>
            <a:off x="5943600" y="46482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ixtures"/>
          <p:cNvPicPr>
            <a:picLocks noChangeAspect="1" noChangeArrowheads="1"/>
          </p:cNvPicPr>
          <p:nvPr/>
        </p:nvPicPr>
        <p:blipFill>
          <a:blip r:embed="rId2" cstate="print"/>
          <a:srcRect l="32381" r="33333"/>
          <a:stretch>
            <a:fillRect/>
          </a:stretch>
        </p:blipFill>
        <p:spPr bwMode="auto">
          <a:xfrm>
            <a:off x="2971800" y="4648200"/>
            <a:ext cx="27432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6629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Homogeneous Mixtures</a:t>
            </a:r>
            <a:endParaRPr lang="en-US" dirty="0"/>
          </a:p>
        </p:txBody>
      </p:sp>
      <p:sp>
        <p:nvSpPr>
          <p:cNvPr id="25603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also called solution</a:t>
            </a:r>
          </a:p>
          <a:p>
            <a:pPr marL="609600" indent="-609600" eaLnBrk="1" hangingPunct="1"/>
            <a:r>
              <a:rPr lang="en-US" dirty="0" smtClean="0"/>
              <a:t>uniform in composition</a:t>
            </a:r>
          </a:p>
          <a:p>
            <a:pPr marL="609600" indent="-609600" eaLnBrk="1" hangingPunct="1"/>
            <a:r>
              <a:rPr lang="en-US" dirty="0" smtClean="0"/>
              <a:t>no visible parts</a:t>
            </a:r>
          </a:p>
          <a:p>
            <a:pPr marL="609600" indent="-609600" eaLnBrk="1" hangingPunct="1"/>
            <a:endParaRPr lang="en-US" dirty="0" smtClean="0"/>
          </a:p>
        </p:txBody>
      </p:sp>
      <p:sp>
        <p:nvSpPr>
          <p:cNvPr id="25604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Ex: </a:t>
            </a:r>
          </a:p>
          <a:p>
            <a:pPr eaLnBrk="1" hangingPunct="1"/>
            <a:r>
              <a:rPr lang="en-US" smtClean="0"/>
              <a:t>vinegar</a:t>
            </a:r>
          </a:p>
          <a:p>
            <a:pPr eaLnBrk="1" hangingPunct="1"/>
            <a:r>
              <a:rPr lang="en-US" smtClean="0"/>
              <a:t>clear air</a:t>
            </a:r>
          </a:p>
          <a:p>
            <a:pPr eaLnBrk="1" hangingPunct="1"/>
            <a:r>
              <a:rPr lang="en-US" smtClean="0"/>
              <a:t>salt water</a:t>
            </a:r>
          </a:p>
          <a:p>
            <a:pPr eaLnBrk="1" hangingPunct="1"/>
            <a:r>
              <a:rPr lang="en-US" smtClean="0"/>
              <a:t>brass</a:t>
            </a:r>
          </a:p>
          <a:p>
            <a:pPr eaLnBrk="1" hangingPunct="1"/>
            <a:endParaRPr lang="en-US" smtClean="0"/>
          </a:p>
        </p:txBody>
      </p:sp>
      <p:pic>
        <p:nvPicPr>
          <p:cNvPr id="25605" name="Picture 6" descr="br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733800"/>
            <a:ext cx="22145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vineg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910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Heterogeneous Mixtures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not uniform in composition</a:t>
            </a:r>
          </a:p>
          <a:p>
            <a:pPr eaLnBrk="1" hangingPunct="1"/>
            <a:r>
              <a:rPr lang="en-US" dirty="0" smtClean="0"/>
              <a:t>visible parts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Ex: </a:t>
            </a:r>
          </a:p>
          <a:p>
            <a:pPr eaLnBrk="1" hangingPunct="1"/>
            <a:r>
              <a:rPr lang="en-US" sz="2400" dirty="0" smtClean="0"/>
              <a:t>soil</a:t>
            </a:r>
          </a:p>
          <a:p>
            <a:pPr eaLnBrk="1" hangingPunct="1"/>
            <a:r>
              <a:rPr lang="en-US" sz="2400" dirty="0" smtClean="0"/>
              <a:t>concrete</a:t>
            </a:r>
          </a:p>
          <a:p>
            <a:pPr eaLnBrk="1" hangingPunct="1"/>
            <a:r>
              <a:rPr lang="en-US" sz="2400" dirty="0" smtClean="0"/>
              <a:t>blood</a:t>
            </a:r>
          </a:p>
          <a:p>
            <a:pPr eaLnBrk="1" hangingPunct="1"/>
            <a:r>
              <a:rPr lang="en-US" sz="2400" dirty="0" smtClean="0"/>
              <a:t>chocolate chip cookies</a:t>
            </a:r>
          </a:p>
          <a:p>
            <a:pPr eaLnBrk="1" hangingPunct="1"/>
            <a:r>
              <a:rPr lang="en-US" sz="2400" dirty="0" smtClean="0"/>
              <a:t>sand in water</a:t>
            </a:r>
          </a:p>
          <a:p>
            <a:pPr eaLnBrk="1" hangingPunct="1"/>
            <a:r>
              <a:rPr lang="en-US" sz="2400" dirty="0" smtClean="0"/>
              <a:t>iced tea with ice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" name="Picture 5" descr="bloo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2954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ookie"/>
          <p:cNvPicPr>
            <a:picLocks noChangeAspect="1" noChangeArrowheads="1"/>
          </p:cNvPicPr>
          <p:nvPr/>
        </p:nvPicPr>
        <p:blipFill>
          <a:blip r:embed="rId3" cstate="print"/>
          <a:srcRect l="64117" t="41667" r="6863" b="26190"/>
          <a:stretch>
            <a:fillRect/>
          </a:stretch>
        </p:blipFill>
        <p:spPr bwMode="auto">
          <a:xfrm>
            <a:off x="4267200" y="12192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oncre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0386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icedt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038600"/>
            <a:ext cx="25146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separation Techniques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Filtration</a:t>
            </a:r>
            <a:r>
              <a:rPr lang="en-US" dirty="0" smtClean="0"/>
              <a:t>- solid part is trapped by filter paper and the liquid part runs through the paper</a:t>
            </a:r>
          </a:p>
          <a:p>
            <a:pPr>
              <a:defRPr/>
            </a:pPr>
            <a:r>
              <a:rPr lang="en-US" u="sng" dirty="0" smtClean="0"/>
              <a:t>Vaporization</a:t>
            </a:r>
            <a:r>
              <a:rPr lang="en-US" dirty="0" smtClean="0"/>
              <a:t>- where the liquid portion is evaporated off to leave solid</a:t>
            </a:r>
          </a:p>
          <a:p>
            <a:endParaRPr lang="en-US" dirty="0"/>
          </a:p>
        </p:txBody>
      </p:sp>
      <p:pic>
        <p:nvPicPr>
          <p:cNvPr id="6" name="Picture 4" descr="filtr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8099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dirty="0" smtClean="0">
                <a:hlinkClick r:id="rId2" action="ppaction://hlinksldjump"/>
              </a:rPr>
              <a:t>2.1 Concepts of Matter</a:t>
            </a:r>
            <a:r>
              <a:rPr lang="en-US" sz="4000" dirty="0" smtClean="0"/>
              <a:t>		Slides 3 - 9</a:t>
            </a:r>
          </a:p>
          <a:p>
            <a:r>
              <a:rPr lang="en-US" sz="4000" dirty="0" smtClean="0">
                <a:hlinkClick r:id="rId3" action="ppaction://hlinksldjump"/>
              </a:rPr>
              <a:t>2.2 Classification of Matter</a:t>
            </a:r>
            <a:r>
              <a:rPr lang="en-US" sz="4000" dirty="0" smtClean="0"/>
              <a:t>		Slides 11 - 22</a:t>
            </a:r>
          </a:p>
          <a:p>
            <a:r>
              <a:rPr lang="en-US" sz="4000" smtClean="0">
                <a:hlinkClick r:id="rId4" action="ppaction://hlinksldjump"/>
              </a:rPr>
              <a:t>2.3 States </a:t>
            </a:r>
            <a:r>
              <a:rPr lang="en-US" sz="4000" dirty="0" smtClean="0">
                <a:hlinkClick r:id="rId4" action="ppaction://hlinksldjump"/>
              </a:rPr>
              <a:t>of Matter</a:t>
            </a:r>
            <a:r>
              <a:rPr lang="en-US" sz="4000" dirty="0" smtClean="0"/>
              <a:t>			Slides 24 - 31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separation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Decanting</a:t>
            </a:r>
            <a:r>
              <a:rPr lang="en-US" dirty="0" smtClean="0"/>
              <a:t>- when liquid is poured off after solid has settled to bottom</a:t>
            </a:r>
          </a:p>
          <a:p>
            <a:pPr>
              <a:defRPr/>
            </a:pPr>
            <a:r>
              <a:rPr lang="en-US" u="sng" dirty="0" smtClean="0"/>
              <a:t>Centrifuge</a:t>
            </a:r>
            <a:r>
              <a:rPr lang="en-US" dirty="0" smtClean="0"/>
              <a:t>- machine that spins a sample very quickly so that components with different densities will separate</a:t>
            </a:r>
          </a:p>
          <a:p>
            <a:endParaRPr lang="en-US" dirty="0"/>
          </a:p>
        </p:txBody>
      </p:sp>
      <p:pic>
        <p:nvPicPr>
          <p:cNvPr id="5" name="Content Placeholder 4" descr="decant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00969"/>
            <a:ext cx="3886199" cy="507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separation Techniques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Paper Chromatography-</a:t>
            </a:r>
            <a:r>
              <a:rPr lang="en-US" dirty="0" smtClean="0"/>
              <a:t> used to separate mixtures because different parts move quicker on paper than other</a:t>
            </a:r>
          </a:p>
          <a:p>
            <a:endParaRPr lang="en-US" dirty="0"/>
          </a:p>
        </p:txBody>
      </p:sp>
      <p:pic>
        <p:nvPicPr>
          <p:cNvPr id="7" name="Picture 5" descr="fig01_1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22161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ig01_1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362200"/>
            <a:ext cx="22145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fig01_15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362200"/>
            <a:ext cx="22129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4" name="Picture 5" descr="class of mat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95400"/>
            <a:ext cx="8458200" cy="518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Practice</a:t>
            </a:r>
            <a:br>
              <a:rPr lang="en-US" sz="2800" dirty="0" smtClean="0"/>
            </a:br>
            <a:r>
              <a:rPr lang="en-US" sz="2800" i="1" dirty="0" smtClean="0"/>
              <a:t>Determine whether each of the following is element, compound, homogeneous mixture or heterogeneous mixture.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air</a:t>
            </a:r>
          </a:p>
          <a:p>
            <a:pPr>
              <a:defRPr/>
            </a:pPr>
            <a:r>
              <a:rPr lang="en-US" dirty="0" smtClean="0"/>
              <a:t>zinc</a:t>
            </a:r>
          </a:p>
          <a:p>
            <a:pPr>
              <a:defRPr/>
            </a:pPr>
            <a:r>
              <a:rPr lang="en-US" dirty="0" smtClean="0"/>
              <a:t>chlorine</a:t>
            </a:r>
          </a:p>
          <a:p>
            <a:pPr>
              <a:defRPr/>
            </a:pPr>
            <a:r>
              <a:rPr lang="en-US" dirty="0" smtClean="0"/>
              <a:t>granite</a:t>
            </a:r>
          </a:p>
          <a:p>
            <a:pPr>
              <a:defRPr/>
            </a:pPr>
            <a:r>
              <a:rPr lang="en-US" dirty="0" smtClean="0"/>
              <a:t>aluminum</a:t>
            </a:r>
          </a:p>
          <a:p>
            <a:pPr>
              <a:defRPr/>
            </a:pPr>
            <a:r>
              <a:rPr lang="en-US" dirty="0" smtClean="0"/>
              <a:t>sugar in water</a:t>
            </a:r>
          </a:p>
          <a:p>
            <a:pPr>
              <a:defRPr/>
            </a:pPr>
            <a:r>
              <a:rPr lang="en-US" dirty="0" smtClean="0"/>
              <a:t>blood</a:t>
            </a:r>
          </a:p>
          <a:p>
            <a:pPr>
              <a:defRPr/>
            </a:pPr>
            <a:r>
              <a:rPr lang="en-US" dirty="0" smtClean="0"/>
              <a:t>sucrose</a:t>
            </a:r>
          </a:p>
          <a:p>
            <a:pPr>
              <a:defRPr/>
            </a:pPr>
            <a:r>
              <a:rPr lang="en-US" dirty="0" smtClean="0"/>
              <a:t>stainless steel</a:t>
            </a:r>
          </a:p>
          <a:p>
            <a:pPr>
              <a:defRPr/>
            </a:pPr>
            <a:r>
              <a:rPr lang="en-US" dirty="0" smtClean="0"/>
              <a:t>sodium chloride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brass</a:t>
            </a:r>
          </a:p>
          <a:p>
            <a:pPr>
              <a:defRPr/>
            </a:pPr>
            <a:r>
              <a:rPr lang="en-US" dirty="0" smtClean="0"/>
              <a:t>whole milk</a:t>
            </a:r>
          </a:p>
          <a:p>
            <a:pPr>
              <a:defRPr/>
            </a:pPr>
            <a:r>
              <a:rPr lang="en-US" dirty="0" smtClean="0"/>
              <a:t>apple</a:t>
            </a:r>
          </a:p>
          <a:p>
            <a:pPr>
              <a:defRPr/>
            </a:pPr>
            <a:r>
              <a:rPr lang="en-US" dirty="0" smtClean="0"/>
              <a:t>table salt</a:t>
            </a:r>
          </a:p>
          <a:p>
            <a:pPr>
              <a:defRPr/>
            </a:pPr>
            <a:r>
              <a:rPr lang="en-US" dirty="0" smtClean="0"/>
              <a:t>soft drinks</a:t>
            </a:r>
          </a:p>
          <a:p>
            <a:pPr>
              <a:defRPr/>
            </a:pPr>
            <a:r>
              <a:rPr lang="en-US" dirty="0" smtClean="0"/>
              <a:t>vinegar</a:t>
            </a:r>
          </a:p>
          <a:p>
            <a:pPr>
              <a:defRPr/>
            </a:pPr>
            <a:r>
              <a:rPr lang="en-US" dirty="0" smtClean="0"/>
              <a:t>concrete</a:t>
            </a:r>
          </a:p>
          <a:p>
            <a:pPr>
              <a:defRPr/>
            </a:pPr>
            <a:r>
              <a:rPr lang="en-US" dirty="0" smtClean="0"/>
              <a:t>sodium</a:t>
            </a:r>
          </a:p>
          <a:p>
            <a:pPr>
              <a:defRPr/>
            </a:pPr>
            <a:r>
              <a:rPr lang="en-US" dirty="0" smtClean="0"/>
              <a:t>baking soda (NaHCO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gravel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dinigue\AppData\Local\Microsoft\Windows\Temporary Internet Files\Content.IE5\PRH4F2UC\MC900434805[2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3886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of Matter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C.4.C Compare solids, liquids, and gases in terms of compressibility, structure, Shape and volume.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Phases of </a:t>
            </a:r>
            <a:r>
              <a:rPr lang="en-US" sz="3200" dirty="0" err="1" smtClean="0"/>
              <a:t>MatTer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</a:t>
            </a:r>
          </a:p>
          <a:p>
            <a:r>
              <a:rPr lang="en-US" dirty="0" smtClean="0"/>
              <a:t>Liquid</a:t>
            </a:r>
          </a:p>
          <a:p>
            <a:r>
              <a:rPr lang="en-US" dirty="0" smtClean="0"/>
              <a:t>Gas</a:t>
            </a:r>
          </a:p>
          <a:p>
            <a:endParaRPr lang="en-US" dirty="0"/>
          </a:p>
        </p:txBody>
      </p:sp>
      <p:pic>
        <p:nvPicPr>
          <p:cNvPr id="4" name="Picture 10" descr="phases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743200" y="1371600"/>
            <a:ext cx="5867400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Matter:  Particle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Solids		     Liquids		       Gases</a:t>
            </a:r>
          </a:p>
          <a:p>
            <a:endParaRPr lang="en-US" dirty="0"/>
          </a:p>
        </p:txBody>
      </p:sp>
      <p:pic>
        <p:nvPicPr>
          <p:cNvPr id="4" name="Picture 17" descr="anim-soli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anim-liquid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905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anim-ga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Matter:  Solid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4" indent="280988">
              <a:buFont typeface="Wingdings" pitchFamily="2" charset="2"/>
              <a:buChar char="Ø"/>
            </a:pPr>
            <a:r>
              <a:rPr lang="en-US" sz="2800" dirty="0" smtClean="0"/>
              <a:t>definite shape</a:t>
            </a:r>
          </a:p>
          <a:p>
            <a:pPr marL="457200" lvl="4" indent="280988">
              <a:buFont typeface="Wingdings" pitchFamily="2" charset="2"/>
              <a:buChar char="Ø"/>
            </a:pPr>
            <a:r>
              <a:rPr lang="en-US" sz="2800" dirty="0" smtClean="0"/>
              <a:t>definite volume</a:t>
            </a:r>
          </a:p>
          <a:p>
            <a:pPr marL="457200" lvl="4" indent="280988">
              <a:buFont typeface="Wingdings" pitchFamily="2" charset="2"/>
              <a:buChar char="Ø"/>
            </a:pPr>
            <a:r>
              <a:rPr lang="en-US" sz="2800" dirty="0" smtClean="0"/>
              <a:t>atoms are packed together in fixed positions</a:t>
            </a:r>
          </a:p>
          <a:p>
            <a:pPr marL="457200" lvl="4" indent="280988">
              <a:buFont typeface="Wingdings" pitchFamily="2" charset="2"/>
              <a:buChar char="Ø"/>
            </a:pPr>
            <a:r>
              <a:rPr lang="en-US" sz="2800" dirty="0" smtClean="0"/>
              <a:t>only vibrate in place</a:t>
            </a:r>
          </a:p>
          <a:p>
            <a:pPr marL="457200" lvl="4" indent="280988">
              <a:buFont typeface="Wingdings" pitchFamily="2" charset="2"/>
              <a:buChar char="Ø"/>
            </a:pPr>
            <a:r>
              <a:rPr lang="en-US" sz="2800" dirty="0" smtClean="0"/>
              <a:t>Not easily compressible </a:t>
            </a:r>
            <a:br>
              <a:rPr lang="en-US" sz="2800" dirty="0" smtClean="0"/>
            </a:br>
            <a:r>
              <a:rPr lang="en-US" sz="2800" dirty="0" smtClean="0"/>
              <a:t>little free space between particles</a:t>
            </a:r>
          </a:p>
          <a:p>
            <a:endParaRPr lang="en-US" dirty="0"/>
          </a:p>
        </p:txBody>
      </p:sp>
      <p:pic>
        <p:nvPicPr>
          <p:cNvPr id="7" name="Picture 5" descr="fig01_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045" r="65384" b="3918"/>
          <a:stretch>
            <a:fillRect/>
          </a:stretch>
        </p:blipFill>
        <p:spPr bwMode="auto">
          <a:xfrm>
            <a:off x="5029200" y="1295400"/>
            <a:ext cx="34290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Matter:  Liquid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60375" lvl="4" indent="454025">
              <a:buFont typeface="Wingdings" pitchFamily="2" charset="2"/>
              <a:buChar char="Ø"/>
            </a:pPr>
            <a:r>
              <a:rPr lang="en-US" sz="3200" dirty="0" smtClean="0"/>
              <a:t>indefinite shape</a:t>
            </a:r>
          </a:p>
          <a:p>
            <a:pPr marL="460375" lvl="4" indent="454025">
              <a:buFont typeface="Wingdings" pitchFamily="2" charset="2"/>
              <a:buChar char="Ø"/>
            </a:pPr>
            <a:r>
              <a:rPr lang="en-US" sz="3200" dirty="0" smtClean="0"/>
              <a:t>definite volume</a:t>
            </a:r>
          </a:p>
          <a:p>
            <a:pPr marL="460375" lvl="4" indent="454025">
              <a:buFont typeface="Wingdings" pitchFamily="2" charset="2"/>
              <a:buChar char="Ø"/>
            </a:pPr>
            <a:r>
              <a:rPr lang="en-US" sz="3200" dirty="0" smtClean="0"/>
              <a:t>atoms are close 	together </a:t>
            </a:r>
          </a:p>
          <a:p>
            <a:pPr marL="460375" lvl="4" indent="454025">
              <a:buFont typeface="Wingdings" pitchFamily="2" charset="2"/>
              <a:buChar char="Ø"/>
            </a:pPr>
            <a:r>
              <a:rPr lang="en-US" sz="3200" dirty="0" smtClean="0"/>
              <a:t>not easily compressible </a:t>
            </a:r>
            <a:br>
              <a:rPr lang="en-US" sz="3200" dirty="0" smtClean="0"/>
            </a:br>
            <a:r>
              <a:rPr lang="en-US" sz="3200" dirty="0" smtClean="0"/>
              <a:t>little free space between particles</a:t>
            </a:r>
          </a:p>
          <a:p>
            <a:endParaRPr lang="en-US" dirty="0"/>
          </a:p>
        </p:txBody>
      </p:sp>
      <p:pic>
        <p:nvPicPr>
          <p:cNvPr id="7" name="Picture 5" descr="fig01_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3846" t="3918" r="33847" b="5057"/>
          <a:stretch>
            <a:fillRect/>
          </a:stretch>
        </p:blipFill>
        <p:spPr bwMode="auto">
          <a:xfrm>
            <a:off x="5029200" y="1295400"/>
            <a:ext cx="3276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of Matter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C.4.A differentiate between physical and chemical changes and properties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Matter:  </a:t>
            </a:r>
            <a:r>
              <a:rPr lang="en-US" dirty="0" err="1" smtClean="0"/>
              <a:t>Gaseses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57200" lvl="4" indent="236538">
              <a:buFont typeface="Wingdings" pitchFamily="2" charset="2"/>
              <a:buChar char="Ø"/>
            </a:pPr>
            <a:r>
              <a:rPr lang="en-US" sz="2800" dirty="0" smtClean="0"/>
              <a:t>indefinite volume and shape</a:t>
            </a:r>
          </a:p>
          <a:p>
            <a:pPr marL="457200" lvl="4" indent="236538">
              <a:buFont typeface="Wingdings" pitchFamily="2" charset="2"/>
              <a:buChar char="Ø"/>
            </a:pPr>
            <a:r>
              <a:rPr lang="en-US" sz="2800" dirty="0" smtClean="0"/>
              <a:t>atoms move quickly</a:t>
            </a:r>
          </a:p>
          <a:p>
            <a:pPr marL="457200" lvl="4" indent="236538">
              <a:buFont typeface="Wingdings" pitchFamily="2" charset="2"/>
              <a:buChar char="Ø"/>
            </a:pPr>
            <a:r>
              <a:rPr lang="en-US" sz="2800" dirty="0" smtClean="0"/>
              <a:t>atoms are far apart</a:t>
            </a:r>
          </a:p>
          <a:p>
            <a:pPr marL="457200" lvl="4" indent="236538">
              <a:buFont typeface="Wingdings" pitchFamily="2" charset="2"/>
              <a:buChar char="Ø"/>
            </a:pPr>
            <a:r>
              <a:rPr lang="en-US" sz="2800" dirty="0" smtClean="0"/>
              <a:t>compressible </a:t>
            </a:r>
            <a:br>
              <a:rPr lang="en-US" sz="2800" dirty="0" smtClean="0"/>
            </a:br>
            <a:r>
              <a:rPr lang="en-US" sz="2800" dirty="0" smtClean="0"/>
              <a:t>lots of free space between particles</a:t>
            </a:r>
          </a:p>
          <a:p>
            <a:pPr marL="457200" lvl="4" indent="236538">
              <a:buFont typeface="Wingdings" pitchFamily="2" charset="2"/>
              <a:buChar char="Ø"/>
            </a:pPr>
            <a:r>
              <a:rPr lang="en-US" sz="2800" i="1" dirty="0" smtClean="0"/>
              <a:t>vapor</a:t>
            </a:r>
            <a:r>
              <a:rPr lang="en-US" sz="2800" dirty="0" smtClean="0"/>
              <a:t> refers to the gaseous state of a substance that is a solid or liquid at room temperature.</a:t>
            </a:r>
          </a:p>
          <a:p>
            <a:endParaRPr lang="en-US" dirty="0"/>
          </a:p>
        </p:txBody>
      </p:sp>
      <p:pic>
        <p:nvPicPr>
          <p:cNvPr id="7" name="Picture 5" descr="fig01_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3846" t="4930" r="2307" b="4045"/>
          <a:stretch>
            <a:fillRect/>
          </a:stretch>
        </p:blipFill>
        <p:spPr bwMode="auto">
          <a:xfrm>
            <a:off x="4953000" y="1295400"/>
            <a:ext cx="342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Turn: Is It Chemical or Physical Change?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Cookies are baked</a:t>
            </a:r>
          </a:p>
          <a:p>
            <a:r>
              <a:rPr lang="en-US" dirty="0" smtClean="0"/>
              <a:t>Water boils</a:t>
            </a:r>
          </a:p>
          <a:p>
            <a:r>
              <a:rPr lang="en-US" dirty="0" smtClean="0"/>
              <a:t>Salt dissolves in water</a:t>
            </a:r>
          </a:p>
          <a:p>
            <a:r>
              <a:rPr lang="en-US" dirty="0" smtClean="0"/>
              <a:t>Milk spoils</a:t>
            </a:r>
          </a:p>
          <a:p>
            <a:r>
              <a:rPr lang="en-US" dirty="0" smtClean="0"/>
              <a:t>A metal chair rusts</a:t>
            </a:r>
          </a:p>
          <a:p>
            <a:r>
              <a:rPr lang="en-US" dirty="0" smtClean="0"/>
              <a:t>Paper is torn</a:t>
            </a:r>
          </a:p>
          <a:p>
            <a:r>
              <a:rPr lang="en-US" dirty="0" smtClean="0"/>
              <a:t>A tree burns down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800600" y="1295400"/>
          <a:ext cx="4114800" cy="509421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57400"/>
                <a:gridCol w="2057400"/>
              </a:tblGrid>
              <a:tr h="5324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Physical Change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Chemical Change</a:t>
                      </a:r>
                      <a:endParaRPr lang="en-US" sz="2000" dirty="0"/>
                    </a:p>
                  </a:txBody>
                  <a:tcPr/>
                </a:tc>
              </a:tr>
              <a:tr h="5324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53521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9880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98802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98802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9880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9880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inigue\AppData\Local\Microsoft\Windows\Temporary Internet Files\Content.IE5\PRH4F2UC\MC900434805[2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38862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Matter: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Matter</a:t>
            </a:r>
            <a:r>
              <a:rPr lang="en-US" dirty="0" smtClean="0"/>
              <a:t> is defined as anything that has mass and takes up space</a:t>
            </a:r>
          </a:p>
          <a:p>
            <a:r>
              <a:rPr lang="en-US" dirty="0" smtClean="0"/>
              <a:t>chemists use characteristic properties to tell substances apart and to separate them</a:t>
            </a:r>
          </a:p>
          <a:p>
            <a:r>
              <a:rPr lang="en-US" dirty="0" smtClean="0"/>
              <a:t>a </a:t>
            </a:r>
            <a:r>
              <a:rPr lang="en-US" b="1" i="1" dirty="0" smtClean="0"/>
              <a:t>substance</a:t>
            </a:r>
            <a:r>
              <a:rPr lang="en-US" dirty="0" smtClean="0"/>
              <a:t> is matter that has a uniform and definite composition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quality or condition of a substance that can be observed or measured without changing the substances identity.</a:t>
            </a:r>
          </a:p>
          <a:p>
            <a:r>
              <a:rPr lang="en-US" dirty="0" smtClean="0"/>
              <a:t>Physical properties can be classified as Intensive and Extensive properties.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C.4.B Identify Intensive and Extensive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00" b="1" i="1" dirty="0" smtClean="0">
                <a:latin typeface="Calibri" pitchFamily="34" charset="0"/>
              </a:rPr>
              <a:t>Intensive Property </a:t>
            </a:r>
            <a:r>
              <a:rPr lang="en-US" sz="3800" dirty="0" smtClean="0">
                <a:latin typeface="Calibri" pitchFamily="34" charset="0"/>
              </a:rPr>
              <a:t>is a physical property of the system that does not depend on the system size or the amount of material in the system.</a:t>
            </a:r>
          </a:p>
          <a:p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Examples of intensive properties include:</a:t>
            </a:r>
            <a:r>
              <a:rPr lang="en-US" sz="3800" dirty="0" smtClean="0">
                <a:latin typeface="Calibri" pitchFamily="34" charset="0"/>
              </a:rPr>
              <a:t/>
            </a:r>
            <a:br>
              <a:rPr lang="en-US" sz="3800" dirty="0" smtClean="0"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temperature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viscosity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density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electrical resistivity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melting point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boiling point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pressure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spectral absorption maxima (in solution)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flammability</a:t>
            </a:r>
            <a:endParaRPr lang="en-US" sz="38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00" b="1" i="1" dirty="0" smtClean="0">
                <a:latin typeface="Calibri" pitchFamily="34" charset="0"/>
              </a:rPr>
              <a:t>Extensive Property </a:t>
            </a:r>
            <a:r>
              <a:rPr lang="en-US" sz="3800" dirty="0" smtClean="0">
                <a:latin typeface="Calibri" pitchFamily="34" charset="0"/>
              </a:rPr>
              <a:t>an extensive property of a system does depend on the system size or the amount of material in the system.</a:t>
            </a:r>
          </a:p>
          <a:p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Examples of extensive properties include: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mass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volume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entropy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energy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electrical resistance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texture</a:t>
            </a:r>
            <a:b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</a:rPr>
              <a:t>* heat</a:t>
            </a:r>
            <a:endParaRPr lang="en-US" sz="38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Changes in Matter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change in a substance that doesn’t change the identity of the substance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Includes all changes of state (physical changes of a substance from one state to another)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Ex. grinding, cutting, melting, boiling</a:t>
            </a:r>
          </a:p>
        </p:txBody>
      </p:sp>
      <p:pic>
        <p:nvPicPr>
          <p:cNvPr id="1026" name="Picture 2" descr="C:\Users\mdinigue\AppData\Local\Microsoft\Windows\Temporary Internet Files\Content.IE5\NL0577YB\MC9102175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43200"/>
            <a:ext cx="1771193" cy="1878178"/>
          </a:xfrm>
          <a:prstGeom prst="rect">
            <a:avLst/>
          </a:prstGeom>
          <a:noFill/>
        </p:spPr>
      </p:pic>
      <p:pic>
        <p:nvPicPr>
          <p:cNvPr id="1027" name="Picture 3" descr="C:\Users\mdinigue\AppData\Local\Microsoft\Windows\Temporary Internet Files\Content.IE5\NL0577YB\MC9000129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895600"/>
            <a:ext cx="1746504" cy="1455725"/>
          </a:xfrm>
          <a:prstGeom prst="rect">
            <a:avLst/>
          </a:prstGeom>
          <a:noFill/>
        </p:spPr>
      </p:pic>
      <p:pic>
        <p:nvPicPr>
          <p:cNvPr id="1028" name="Picture 4" descr="C:\Users\mdinigue\AppData\Local\Microsoft\Windows\Temporary Internet Files\Content.IE5\7WG9CGLL\MC90019645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724400"/>
            <a:ext cx="1818742" cy="1596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Property is how a substance reacts in the presence of:</a:t>
            </a:r>
          </a:p>
          <a:p>
            <a:r>
              <a:rPr lang="en-US" dirty="0" smtClean="0"/>
              <a:t>Air</a:t>
            </a:r>
          </a:p>
          <a:p>
            <a:r>
              <a:rPr lang="en-US" dirty="0" smtClean="0"/>
              <a:t>Acids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Bases</a:t>
            </a:r>
          </a:p>
          <a:p>
            <a:r>
              <a:rPr lang="en-US" dirty="0" smtClean="0"/>
              <a:t>Chemicals</a:t>
            </a:r>
          </a:p>
          <a:p>
            <a:r>
              <a:rPr lang="en-US" dirty="0" smtClean="0"/>
              <a:t>Chemical Property is also, how does the substance reacts when it is heated.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 in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Chemical Change </a:t>
            </a:r>
            <a:r>
              <a:rPr lang="en-US" dirty="0" smtClean="0"/>
              <a:t>is</a:t>
            </a:r>
            <a:r>
              <a:rPr lang="en-US" i="1" dirty="0" smtClean="0"/>
              <a:t> </a:t>
            </a:r>
            <a:r>
              <a:rPr lang="en-US" dirty="0" smtClean="0"/>
              <a:t>a change in which a substance is converted into a different substance</a:t>
            </a:r>
          </a:p>
          <a:p>
            <a:r>
              <a:rPr lang="en-US" dirty="0" smtClean="0"/>
              <a:t>doesn’t change the amount of matter present</a:t>
            </a:r>
          </a:p>
          <a:p>
            <a:r>
              <a:rPr lang="en-US" u="sng" dirty="0" smtClean="0"/>
              <a:t>reactants</a:t>
            </a:r>
            <a:r>
              <a:rPr lang="en-US" dirty="0" smtClean="0"/>
              <a:t> – substances that react</a:t>
            </a:r>
          </a:p>
          <a:p>
            <a:r>
              <a:rPr lang="en-US" u="sng" dirty="0" smtClean="0"/>
              <a:t>products</a:t>
            </a:r>
            <a:r>
              <a:rPr lang="en-US" dirty="0" smtClean="0"/>
              <a:t> – substances that 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SciFairProj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ience Fair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702</Words>
  <Application>Microsoft Office PowerPoint</Application>
  <PresentationFormat>On-screen Show (4:3)</PresentationFormat>
  <Paragraphs>146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EdSciFairProj</vt:lpstr>
      <vt:lpstr>Matter</vt:lpstr>
      <vt:lpstr>Table of Contents</vt:lpstr>
      <vt:lpstr>Concepts of Matter</vt:lpstr>
      <vt:lpstr>Matter:</vt:lpstr>
      <vt:lpstr>Physical Properties</vt:lpstr>
      <vt:lpstr>C.4.B Identify Intensive and Extensive Properties</vt:lpstr>
      <vt:lpstr>Physical Changes in Matter</vt:lpstr>
      <vt:lpstr>Chemical Properties</vt:lpstr>
      <vt:lpstr>Chemical Changes in Matter</vt:lpstr>
      <vt:lpstr>Signs of Chemical Change</vt:lpstr>
      <vt:lpstr>Slide 11</vt:lpstr>
      <vt:lpstr>Classification of Matter</vt:lpstr>
      <vt:lpstr>  Composition of Matter :</vt:lpstr>
      <vt:lpstr>Pure Substances: C.4.D classify matter as pure substances or mixtures through investigation of their properties.</vt:lpstr>
      <vt:lpstr>Which are pure substances?</vt:lpstr>
      <vt:lpstr>Mixtures: C.4.D classify matter as pure substances or mixtures through investigation of their properties.</vt:lpstr>
      <vt:lpstr>Homogeneous Mixtures</vt:lpstr>
      <vt:lpstr>Heterogeneous Mixtures</vt:lpstr>
      <vt:lpstr>Mixture separation Techniques</vt:lpstr>
      <vt:lpstr>Mixture separation Techniques</vt:lpstr>
      <vt:lpstr>Mixture separation Techniques</vt:lpstr>
      <vt:lpstr>Review</vt:lpstr>
      <vt:lpstr>Practice Determine whether each of the following is element, compound, homogeneous mixture or heterogeneous mixture.</vt:lpstr>
      <vt:lpstr>Slide 24</vt:lpstr>
      <vt:lpstr>States of Matter</vt:lpstr>
      <vt:lpstr>Phases of MatTer:</vt:lpstr>
      <vt:lpstr>Phases of Matter:  Particle Movement</vt:lpstr>
      <vt:lpstr>Phases of Matter:  Solid</vt:lpstr>
      <vt:lpstr>Phases of Matter:  Liquid</vt:lpstr>
      <vt:lpstr>Phases of Matter:  Gaseses</vt:lpstr>
      <vt:lpstr>Your Turn: Is It Chemical or Physical Change?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Matter</dc:title>
  <dc:creator>student</dc:creator>
  <cp:lastModifiedBy>EPISD</cp:lastModifiedBy>
  <cp:revision>27</cp:revision>
  <dcterms:created xsi:type="dcterms:W3CDTF">2012-06-14T02:57:00Z</dcterms:created>
  <dcterms:modified xsi:type="dcterms:W3CDTF">2013-09-04T00:55:49Z</dcterms:modified>
</cp:coreProperties>
</file>