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44" r:id="rId2"/>
    <p:sldMasterId id="2147483768" r:id="rId3"/>
    <p:sldMasterId id="2147483794" r:id="rId4"/>
    <p:sldMasterId id="2147483806" r:id="rId5"/>
  </p:sldMasterIdLst>
  <p:notesMasterIdLst>
    <p:notesMasterId r:id="rId61"/>
  </p:notesMasterIdLst>
  <p:handoutMasterIdLst>
    <p:handoutMasterId r:id="rId62"/>
  </p:handoutMasterIdLst>
  <p:sldIdLst>
    <p:sldId id="256" r:id="rId6"/>
    <p:sldId id="266" r:id="rId7"/>
    <p:sldId id="257" r:id="rId8"/>
    <p:sldId id="258" r:id="rId9"/>
    <p:sldId id="270" r:id="rId10"/>
    <p:sldId id="259" r:id="rId11"/>
    <p:sldId id="260" r:id="rId12"/>
    <p:sldId id="261" r:id="rId13"/>
    <p:sldId id="271" r:id="rId14"/>
    <p:sldId id="262" r:id="rId15"/>
    <p:sldId id="263" r:id="rId16"/>
    <p:sldId id="337" r:id="rId17"/>
    <p:sldId id="342" r:id="rId18"/>
    <p:sldId id="343" r:id="rId19"/>
    <p:sldId id="344" r:id="rId20"/>
    <p:sldId id="345" r:id="rId21"/>
    <p:sldId id="312" r:id="rId22"/>
    <p:sldId id="305" r:id="rId23"/>
    <p:sldId id="307" r:id="rId24"/>
    <p:sldId id="308" r:id="rId25"/>
    <p:sldId id="309" r:id="rId26"/>
    <p:sldId id="338" r:id="rId27"/>
    <p:sldId id="292" r:id="rId28"/>
    <p:sldId id="294" r:id="rId29"/>
    <p:sldId id="336" r:id="rId30"/>
    <p:sldId id="295" r:id="rId31"/>
    <p:sldId id="296" r:id="rId32"/>
    <p:sldId id="297" r:id="rId33"/>
    <p:sldId id="298" r:id="rId34"/>
    <p:sldId id="299" r:id="rId35"/>
    <p:sldId id="303" r:id="rId36"/>
    <p:sldId id="339" r:id="rId37"/>
    <p:sldId id="329" r:id="rId38"/>
    <p:sldId id="315" r:id="rId39"/>
    <p:sldId id="333" r:id="rId40"/>
    <p:sldId id="330" r:id="rId41"/>
    <p:sldId id="331" r:id="rId42"/>
    <p:sldId id="334" r:id="rId43"/>
    <p:sldId id="335" r:id="rId44"/>
    <p:sldId id="340" r:id="rId45"/>
    <p:sldId id="272" r:id="rId46"/>
    <p:sldId id="273" r:id="rId47"/>
    <p:sldId id="280" r:id="rId48"/>
    <p:sldId id="276" r:id="rId49"/>
    <p:sldId id="274" r:id="rId50"/>
    <p:sldId id="289" r:id="rId51"/>
    <p:sldId id="285" r:id="rId52"/>
    <p:sldId id="286" r:id="rId53"/>
    <p:sldId id="290" r:id="rId54"/>
    <p:sldId id="288" r:id="rId55"/>
    <p:sldId id="291" r:id="rId56"/>
    <p:sldId id="348" r:id="rId57"/>
    <p:sldId id="341" r:id="rId58"/>
    <p:sldId id="346" r:id="rId59"/>
    <p:sldId id="347"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BA1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26" autoAdjust="0"/>
    <p:restoredTop sz="96774" autoAdjust="0"/>
  </p:normalViewPr>
  <p:slideViewPr>
    <p:cSldViewPr>
      <p:cViewPr>
        <p:scale>
          <a:sx n="70" d="100"/>
          <a:sy n="70" d="100"/>
        </p:scale>
        <p:origin x="-1140" y="-114"/>
      </p:cViewPr>
      <p:guideLst>
        <p:guide orient="horz" pos="2160"/>
        <p:guide pos="2880"/>
      </p:guideLst>
    </p:cSldViewPr>
  </p:slideViewPr>
  <p:outlineViewPr>
    <p:cViewPr>
      <p:scale>
        <a:sx n="33" d="100"/>
        <a:sy n="33" d="100"/>
      </p:scale>
      <p:origin x="36" y="3858"/>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9142F1-0ED0-4A5C-88CE-2233BE32828C}" type="datetimeFigureOut">
              <a:rPr lang="en-US" smtClean="0"/>
              <a:t>8/28/2013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5D0CEF-926C-492A-9285-120BAFCDF403}"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553836-78CC-4DEA-97DA-794FDF078862}" type="datetimeFigureOut">
              <a:rPr lang="en-US" smtClean="0"/>
              <a:pPr/>
              <a:t>8/28/2013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33A3F-BC05-4FD6-823F-6F8DCCC640F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433A3F-BC05-4FD6-823F-6F8DCCC640F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2EFD2A-1DA5-461E-9AA0-A055E4A559E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90433A3F-BC05-4FD6-823F-6F8DCCC640F3}"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A0B15-AE68-4052-9E8C-E3862E808670}" type="slidenum">
              <a:rPr lang="en-US"/>
              <a:pPr/>
              <a:t>18</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7A7DE4-065D-487B-B927-693487660B48}" type="slidenum">
              <a:rPr lang="en-US"/>
              <a:pPr/>
              <a:t>19</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4053BD-03E1-4AFB-917F-20F60D719758}" type="slidenum">
              <a:rPr lang="en-US"/>
              <a:pPr/>
              <a:t>20</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F161D4-D41B-43A6-AB77-93ABCF82BDD3}" type="slidenum">
              <a:rPr lang="en-US"/>
              <a:pPr/>
              <a:t>21</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433A3F-BC05-4FD6-823F-6F8DCCC640F3}"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topics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-Significant</a:t>
            </a:r>
            <a:r>
              <a:rPr lang="en-US" baseline="0" dirty="0" smtClean="0"/>
              <a:t> Figures with </a:t>
            </a:r>
            <a:r>
              <a:rPr lang="en-US" dirty="0" smtClean="0"/>
              <a:t>Accuracy and Precision </a:t>
            </a:r>
          </a:p>
          <a:p>
            <a:r>
              <a:rPr lang="en-US" baseline="0" smtClean="0"/>
              <a:t>-Scientific </a:t>
            </a:r>
            <a:r>
              <a:rPr lang="en-US" baseline="0" dirty="0" smtClean="0"/>
              <a:t>Notation</a:t>
            </a:r>
            <a:endParaRPr lang="en-US" dirty="0"/>
          </a:p>
        </p:txBody>
      </p:sp>
      <p:sp>
        <p:nvSpPr>
          <p:cNvPr id="4" name="Slide Number Placeholder 3"/>
          <p:cNvSpPr>
            <a:spLocks noGrp="1"/>
          </p:cNvSpPr>
          <p:nvPr>
            <p:ph type="sldNum" sz="quarter" idx="10"/>
          </p:nvPr>
        </p:nvSpPr>
        <p:spPr/>
        <p:txBody>
          <a:bodyPr/>
          <a:lstStyle/>
          <a:p>
            <a:fld id="{90433A3F-BC05-4FD6-823F-6F8DCCC640F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2EFD2A-1DA5-461E-9AA0-A055E4A559E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2EFD2A-1DA5-461E-9AA0-A055E4A559E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433A3F-BC05-4FD6-823F-6F8DCCC640F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2EFD2A-1DA5-461E-9AA0-A055E4A559E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2EFD2A-1DA5-461E-9AA0-A055E4A559E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2EFD2A-1DA5-461E-9AA0-A055E4A559E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2EFD2A-1DA5-461E-9AA0-A055E4A559E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8FCAF3C-CD6A-4542-B0D0-4A20B76F2075}" type="datetimeFigureOut">
              <a:rPr lang="en-US" smtClean="0"/>
              <a:pPr/>
              <a:t>8/28/2013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41D4E9D-ADED-4523-A587-23C11A5586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8FCAF3C-CD6A-4542-B0D0-4A20B76F2075}" type="datetimeFigureOut">
              <a:rPr lang="en-US" smtClean="0"/>
              <a:pPr/>
              <a:t>8/28/2013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141D4E9D-ADED-4523-A587-23C11A55863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FCAF3C-CD6A-4542-B0D0-4A20B76F2075}" type="datetimeFigureOut">
              <a:rPr lang="en-US" smtClean="0"/>
              <a:pPr/>
              <a:t>8/28/2013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41D4E9D-ADED-4523-A587-23C11A55863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8FCAF3C-CD6A-4542-B0D0-4A20B76F2075}" type="datetimeFigureOut">
              <a:rPr lang="en-US" smtClean="0"/>
              <a:pPr/>
              <a:t>8/28/2013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41D4E9D-ADED-4523-A587-23C11A55863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8FCAF3C-CD6A-4542-B0D0-4A20B76F2075}" type="datetimeFigureOut">
              <a:rPr lang="en-US" smtClean="0"/>
              <a:pPr/>
              <a:t>8/28/2013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41D4E9D-ADED-4523-A587-23C11A55863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8FCAF3C-CD6A-4542-B0D0-4A20B76F2075}" type="datetimeFigureOut">
              <a:rPr lang="en-US" smtClean="0"/>
              <a:pPr/>
              <a:t>8/28/2013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41D4E9D-ADED-4523-A587-23C11A55863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8FCAF3C-CD6A-4542-B0D0-4A20B76F2075}" type="datetimeFigureOut">
              <a:rPr lang="en-US" smtClean="0"/>
              <a:pPr/>
              <a:t>8/28/2013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41D4E9D-ADED-4523-A587-23C11A55863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8FCAF3C-CD6A-4542-B0D0-4A20B76F2075}" type="datetimeFigureOut">
              <a:rPr lang="en-US" smtClean="0"/>
              <a:pPr/>
              <a:t>8/28/2013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41D4E9D-ADED-4523-A587-23C11A55863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8FCAF3C-CD6A-4542-B0D0-4A20B76F2075}" type="datetimeFigureOut">
              <a:rPr lang="en-US" smtClean="0"/>
              <a:pPr/>
              <a:t>8/28/2013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41D4E9D-ADED-4523-A587-23C11A5586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8FCAF3C-CD6A-4542-B0D0-4A20B76F2075}" type="datetimeFigureOut">
              <a:rPr lang="en-US" smtClean="0"/>
              <a:pPr/>
              <a:t>8/28/2013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41D4E9D-ADED-4523-A587-23C11A55863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FCAF3C-CD6A-4542-B0D0-4A20B76F2075}" type="datetimeFigureOut">
              <a:rPr lang="en-US" smtClean="0"/>
              <a:pPr/>
              <a:t>8/28/2013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41D4E9D-ADED-4523-A587-23C11A55863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FCAF3C-CD6A-4542-B0D0-4A20B76F2075}" type="datetimeFigureOut">
              <a:rPr lang="en-US" smtClean="0"/>
              <a:pPr/>
              <a:t>8/28/2013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41D4E9D-ADED-4523-A587-23C11A55863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8FCAF3C-CD6A-4542-B0D0-4A20B76F2075}" type="datetimeFigureOut">
              <a:rPr lang="en-US" smtClean="0"/>
              <a:pPr/>
              <a:t>8/28/2013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41D4E9D-ADED-4523-A587-23C11A55863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41D4E9D-ADED-4523-A587-23C11A55863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8FCAF3C-CD6A-4542-B0D0-4A20B76F2075}" type="datetimeFigureOut">
              <a:rPr lang="en-US" smtClean="0"/>
              <a:pPr/>
              <a:t>8/28/2013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41D4E9D-ADED-4523-A587-23C11A55863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8FCAF3C-CD6A-4542-B0D0-4A20B76F2075}"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D4E9D-ADED-4523-A587-23C11A55863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8FCAF3C-CD6A-4542-B0D0-4A20B76F2075}" type="datetimeFigureOut">
              <a:rPr lang="en-US" smtClean="0"/>
              <a:pPr/>
              <a:t>8/28/2013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41D4E9D-ADED-4523-A587-23C11A55863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FCAF3C-CD6A-4542-B0D0-4A20B76F2075}" type="datetimeFigureOut">
              <a:rPr lang="en-US" smtClean="0"/>
              <a:pPr/>
              <a:t>8/28/2013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41D4E9D-ADED-4523-A587-23C11A55863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8FCAF3C-CD6A-4542-B0D0-4A20B76F2075}" type="datetimeFigureOut">
              <a:rPr lang="en-US" smtClean="0"/>
              <a:pPr/>
              <a:t>8/28/2013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41D4E9D-ADED-4523-A587-23C11A5586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FCAF3C-CD6A-4542-B0D0-4A20B76F2075}"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41D4E9D-ADED-4523-A587-23C11A55863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8FCAF3C-CD6A-4542-B0D0-4A20B76F2075}" type="datetimeFigureOut">
              <a:rPr lang="en-US" smtClean="0"/>
              <a:pPr/>
              <a:t>8/28/2013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41D4E9D-ADED-4523-A587-23C11A55863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8FCAF3C-CD6A-4542-B0D0-4A20B76F2075}" type="datetimeFigureOut">
              <a:rPr lang="en-US" smtClean="0"/>
              <a:pPr/>
              <a:t>8/28/2013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41D4E9D-ADED-4523-A587-23C11A55863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417534E6-7D3B-4075-B3AC-CD207AA3B5DE}"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8FCAF3C-CD6A-4542-B0D0-4A20B76F2075}" type="datetimeFigureOut">
              <a:rPr lang="en-US" smtClean="0"/>
              <a:pPr/>
              <a:t>8/28/2013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41D4E9D-ADED-4523-A587-23C11A55863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FCAF3C-CD6A-4542-B0D0-4A20B76F2075}" type="datetimeFigureOut">
              <a:rPr lang="en-US" smtClean="0"/>
              <a:pPr/>
              <a:t>8/28/2013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41D4E9D-ADED-4523-A587-23C11A55863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8FCAF3C-CD6A-4542-B0D0-4A20B76F2075}"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D4E9D-ADED-4523-A587-23C11A55863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8FCAF3C-CD6A-4542-B0D0-4A20B76F2075}" type="datetimeFigureOut">
              <a:rPr lang="en-US" smtClean="0"/>
              <a:pPr/>
              <a:t>8/28/2013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1D4E9D-ADED-4523-A587-23C11A55863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FCAF3C-CD6A-4542-B0D0-4A20B76F2075}"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FCAF3C-CD6A-4542-B0D0-4A20B76F2075}" type="datetimeFigureOut">
              <a:rPr lang="en-US" smtClean="0"/>
              <a:pPr/>
              <a:t>8/28/2013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CAF3C-CD6A-4542-B0D0-4A20B76F2075}" type="datetimeFigureOut">
              <a:rPr lang="en-US" smtClean="0"/>
              <a:pPr/>
              <a:t>8/28/2013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FCAF3C-CD6A-4542-B0D0-4A20B76F2075}"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D4E9D-ADED-4523-A587-23C11A55863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FCAF3C-CD6A-4542-B0D0-4A20B76F2075}" type="datetimeFigureOut">
              <a:rPr lang="en-US" smtClean="0"/>
              <a:pPr/>
              <a:t>8/28/2013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41D4E9D-ADED-4523-A587-23C11A55863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8FCAF3C-CD6A-4542-B0D0-4A20B76F2075}" type="datetimeFigureOut">
              <a:rPr lang="en-US" smtClean="0"/>
              <a:pPr/>
              <a:t>8/28/2013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41D4E9D-ADED-4523-A587-23C11A5586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FCAF3C-CD6A-4542-B0D0-4A20B76F2075}"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FCAF3C-CD6A-4542-B0D0-4A20B76F2075}"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FCAF3C-CD6A-4542-B0D0-4A20B76F2075}" type="datetimeFigureOut">
              <a:rPr lang="en-US" smtClean="0"/>
              <a:pPr/>
              <a:t>8/28/2013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FCAF3C-CD6A-4542-B0D0-4A20B76F2075}" type="datetimeFigureOut">
              <a:rPr lang="en-US" smtClean="0"/>
              <a:pPr/>
              <a:t>8/28/2013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8FCAF3C-CD6A-4542-B0D0-4A20B76F2075}" type="datetimeFigureOut">
              <a:rPr lang="en-US" smtClean="0"/>
              <a:pPr/>
              <a:t>8/28/2013</a:t>
            </a:fld>
            <a:endParaRPr lang="en-US"/>
          </a:p>
        </p:txBody>
      </p:sp>
      <p:sp>
        <p:nvSpPr>
          <p:cNvPr id="8" name="Slide Number Placeholder 7"/>
          <p:cNvSpPr>
            <a:spLocks noGrp="1"/>
          </p:cNvSpPr>
          <p:nvPr>
            <p:ph type="sldNum" sz="quarter" idx="11"/>
          </p:nvPr>
        </p:nvSpPr>
        <p:spPr/>
        <p:txBody>
          <a:bodyPr/>
          <a:lstStyle/>
          <a:p>
            <a:fld id="{141D4E9D-ADED-4523-A587-23C11A55863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CAF3C-CD6A-4542-B0D0-4A20B76F2075}" type="datetimeFigureOut">
              <a:rPr lang="en-US" smtClean="0"/>
              <a:pPr/>
              <a:t>8/28/2013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FCAF3C-CD6A-4542-B0D0-4A20B76F2075}"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141D4E9D-ADED-4523-A587-23C11A55863B}"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C8FCAF3C-CD6A-4542-B0D0-4A20B76F2075}"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CAF3C-CD6A-4542-B0D0-4A20B76F2075}" type="datetimeFigureOut">
              <a:rPr lang="en-US" smtClean="0"/>
              <a:pPr/>
              <a:t>8/28/2013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417534E6-7D3B-4075-B3AC-CD207AA3B5D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FCAF3C-CD6A-4542-B0D0-4A20B76F2075}" type="datetimeFigureOut">
              <a:rPr lang="en-US" smtClean="0"/>
              <a:pPr/>
              <a:t>8/28/2013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CAF3C-CD6A-4542-B0D0-4A20B76F2075}" type="datetimeFigureOut">
              <a:rPr lang="en-US" smtClean="0"/>
              <a:pPr/>
              <a:t>8/28/2013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FCAF3C-CD6A-4542-B0D0-4A20B76F2075}"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D4E9D-ADED-4523-A587-23C11A5586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FCAF3C-CD6A-4542-B0D0-4A20B76F2075}" type="datetimeFigureOut">
              <a:rPr lang="en-US" smtClean="0"/>
              <a:pPr/>
              <a:t>8/28/2013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41D4E9D-ADED-4523-A587-23C11A55863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8FCAF3C-CD6A-4542-B0D0-4A20B76F2075}" type="datetimeFigureOut">
              <a:rPr lang="en-US" smtClean="0"/>
              <a:pPr/>
              <a:t>8/28/2013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41D4E9D-ADED-4523-A587-23C11A55863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8FCAF3C-CD6A-4542-B0D0-4A20B76F2075}" type="datetimeFigureOut">
              <a:rPr lang="en-US" smtClean="0"/>
              <a:pPr/>
              <a:t>8/28/2013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41D4E9D-ADED-4523-A587-23C11A55863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8FCAF3C-CD6A-4542-B0D0-4A20B76F2075}" type="datetimeFigureOut">
              <a:rPr lang="en-US" smtClean="0"/>
              <a:pPr/>
              <a:t>8/28/2013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41D4E9D-ADED-4523-A587-23C11A55863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8FCAF3C-CD6A-4542-B0D0-4A20B76F2075}" type="datetimeFigureOut">
              <a:rPr lang="en-US" smtClean="0"/>
              <a:pPr/>
              <a:t>8/28/2013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41D4E9D-ADED-4523-A587-23C11A5586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8FCAF3C-CD6A-4542-B0D0-4A20B76F2075}" type="datetimeFigureOut">
              <a:rPr lang="en-US" smtClean="0"/>
              <a:pPr/>
              <a:t>8/28/2013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41D4E9D-ADED-4523-A587-23C11A55863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frm=1&amp;source=images&amp;cd=&amp;cad=rja&amp;docid=3MF0CefOmNvW3M&amp;tbnid=ad7wokRbb6izjM:&amp;ved=0CAUQjRw&amp;url=http://www.cartoonstock.com/directory/p/precise.asp&amp;ei=6Jm6UfelMYu29gS04ICAAQ&amp;bvm=bv.47883778,d.dmQ&amp;psig=AFQjCNGVE7uSHXzWye0jSgH2pSPOJrsg5w&amp;ust=1371269977397659" TargetMode="Externa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Y85ZdvdtDGjAvM&amp;tbnid=H0jT_wXU0U4ZLM:&amp;ved=0CAUQjRw&amp;url=http://www.mhhe.com/physsci/chemistry/chang7/esp/folder_structure/ch/m2/s2/&amp;ei=9pi6UbCPJ5Tm8gTq0YHwDg&amp;bvm=bv.47883778,d.dmQ&amp;psig=AFQjCNG1JZkCO9wEQWDl9ykVmpMZ2h8pnA&amp;ust=1371269738878330" TargetMode="External"/><Relationship Id="rId2" Type="http://schemas.openxmlformats.org/officeDocument/2006/relationships/notesSlide" Target="../notesSlides/notesSlide12.xml"/><Relationship Id="rId1" Type="http://schemas.openxmlformats.org/officeDocument/2006/relationships/slideLayout" Target="../slideLayouts/slideLayout47.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524000"/>
            <a:ext cx="8305800" cy="1938992"/>
          </a:xfrm>
          <a:prstGeom prst="rect">
            <a:avLst/>
          </a:prstGeom>
          <a:noFill/>
        </p:spPr>
        <p:txBody>
          <a:bodyPr wrap="square" lIns="91440" tIns="45720" rIns="91440" bIns="45720">
            <a:spAutoFit/>
          </a:bodyPr>
          <a:lstStyle/>
          <a:p>
            <a:pPr algn="ctr"/>
            <a:r>
              <a:rPr lang="en-US" sz="6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rPr>
              <a:t>Unit 1: </a:t>
            </a:r>
            <a:r>
              <a:rPr lang="en-US"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rPr>
              <a:t>Scientific Fundamentals</a:t>
            </a:r>
            <a:endParaRPr lang="en-US" sz="6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33400" y="228600"/>
            <a:ext cx="8229600" cy="1143000"/>
          </a:xfrm>
        </p:spPr>
        <p:txBody>
          <a:bodyPr/>
          <a:lstStyle/>
          <a:p>
            <a:pPr algn="ctr"/>
            <a:r>
              <a:rPr lang="en-US" dirty="0"/>
              <a:t>MSDS</a:t>
            </a:r>
          </a:p>
        </p:txBody>
      </p:sp>
      <p:sp>
        <p:nvSpPr>
          <p:cNvPr id="67587" name="Rectangle 3"/>
          <p:cNvSpPr>
            <a:spLocks noGrp="1" noChangeArrowheads="1"/>
          </p:cNvSpPr>
          <p:nvPr>
            <p:ph idx="1"/>
          </p:nvPr>
        </p:nvSpPr>
        <p:spPr>
          <a:xfrm>
            <a:off x="234950" y="1449388"/>
            <a:ext cx="8672513" cy="4646612"/>
          </a:xfrm>
        </p:spPr>
        <p:txBody>
          <a:bodyPr>
            <a:normAutofit lnSpcReduction="10000"/>
          </a:bodyPr>
          <a:lstStyle/>
          <a:p>
            <a:pPr algn="ctr">
              <a:spcBef>
                <a:spcPct val="90000"/>
              </a:spcBef>
              <a:buNone/>
            </a:pPr>
            <a:r>
              <a:rPr lang="en-US" sz="3600" b="1" dirty="0">
                <a:latin typeface="+mj-lt"/>
              </a:rPr>
              <a:t>Material Safety Data Sheet</a:t>
            </a:r>
          </a:p>
          <a:p>
            <a:pPr>
              <a:spcBef>
                <a:spcPct val="90000"/>
              </a:spcBef>
            </a:pPr>
            <a:r>
              <a:rPr lang="en-US" sz="3600" b="1" dirty="0">
                <a:latin typeface="+mj-lt"/>
              </a:rPr>
              <a:t>On file for all purchased chemicals.</a:t>
            </a:r>
          </a:p>
          <a:p>
            <a:pPr>
              <a:spcBef>
                <a:spcPct val="90000"/>
              </a:spcBef>
            </a:pPr>
            <a:r>
              <a:rPr lang="en-US" sz="3600" b="1" dirty="0">
                <a:latin typeface="+mj-lt"/>
              </a:rPr>
              <a:t>Includes all information shown on a chemical label and more.</a:t>
            </a:r>
          </a:p>
          <a:p>
            <a:pPr>
              <a:spcBef>
                <a:spcPct val="90000"/>
              </a:spcBef>
            </a:pPr>
            <a:r>
              <a:rPr lang="en-US" sz="3600" b="1" dirty="0">
                <a:latin typeface="+mj-lt"/>
              </a:rPr>
              <a:t>Different formats are used by different chemical companies.</a:t>
            </a:r>
          </a:p>
          <a:p>
            <a:pPr>
              <a:spcBef>
                <a:spcPct val="90000"/>
              </a:spcBef>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wipe(left)">
                                      <p:cBhvr>
                                        <p:cTn id="7"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descr="MSDS"/>
          <p:cNvPicPr>
            <a:picLocks noChangeAspect="1" noChangeArrowheads="1"/>
          </p:cNvPicPr>
          <p:nvPr/>
        </p:nvPicPr>
        <p:blipFill>
          <a:blip r:embed="rId3" cstate="print"/>
          <a:srcRect r="5000"/>
          <a:stretch>
            <a:fillRect/>
          </a:stretch>
        </p:blipFill>
        <p:spPr bwMode="auto">
          <a:xfrm>
            <a:off x="0" y="0"/>
            <a:ext cx="9144000" cy="694086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Users\cpasilla\AppData\Local\Microsoft\Windows\Temporary Internet Files\Content.IE5\T2Z3W3O0\MC900434720[1].png"/>
          <p:cNvPicPr/>
          <p:nvPr/>
        </p:nvPicPr>
        <p:blipFill>
          <a:blip r:embed="rId2" cstate="print"/>
          <a:srcRect/>
          <a:stretch>
            <a:fillRect/>
          </a:stretch>
        </p:blipFill>
        <p:spPr bwMode="auto">
          <a:xfrm>
            <a:off x="2438400" y="2286142"/>
            <a:ext cx="3886200" cy="365745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smtClean="0"/>
              <a:t>Scientific Method</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smtClean="0"/>
              <a:t>Logical approach to the solution of scientific problems</a:t>
            </a:r>
          </a:p>
          <a:p>
            <a:pPr>
              <a:buFont typeface="Wingdings" pitchFamily="2" charset="2"/>
              <a:buChar char="§"/>
            </a:pPr>
            <a:r>
              <a:rPr lang="en-US" dirty="0" smtClean="0"/>
              <a:t>Useful for solving many kinds of problems</a:t>
            </a:r>
          </a:p>
          <a:p>
            <a:pPr>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57200"/>
          </a:xfrm>
        </p:spPr>
        <p:txBody>
          <a:bodyPr>
            <a:normAutofit fontScale="90000"/>
          </a:bodyPr>
          <a:lstStyle/>
          <a:p>
            <a:r>
              <a:rPr lang="en-US" sz="3200" dirty="0" smtClean="0"/>
              <a:t>Steps in the Scientific Method</a:t>
            </a:r>
            <a:endParaRPr lang="en-US" sz="3200" dirty="0"/>
          </a:p>
        </p:txBody>
      </p:sp>
      <p:sp>
        <p:nvSpPr>
          <p:cNvPr id="3" name="Content Placeholder 2"/>
          <p:cNvSpPr>
            <a:spLocks noGrp="1"/>
          </p:cNvSpPr>
          <p:nvPr>
            <p:ph idx="1"/>
          </p:nvPr>
        </p:nvSpPr>
        <p:spPr>
          <a:xfrm>
            <a:off x="457200" y="1295400"/>
            <a:ext cx="8229600" cy="5029200"/>
          </a:xfrm>
        </p:spPr>
        <p:txBody>
          <a:bodyPr>
            <a:normAutofit fontScale="92500"/>
          </a:bodyPr>
          <a:lstStyle/>
          <a:p>
            <a:pPr marL="514350" indent="-514350">
              <a:buNone/>
            </a:pPr>
            <a:r>
              <a:rPr lang="en-US" dirty="0" smtClean="0">
                <a:latin typeface="+mj-lt"/>
              </a:rPr>
              <a:t>1.  </a:t>
            </a:r>
            <a:r>
              <a:rPr lang="en-US" u="sng" dirty="0" smtClean="0">
                <a:latin typeface="+mj-lt"/>
              </a:rPr>
              <a:t>Observation</a:t>
            </a:r>
            <a:endParaRPr lang="en-US" dirty="0" smtClean="0">
              <a:latin typeface="+mj-lt"/>
            </a:endParaRPr>
          </a:p>
          <a:p>
            <a:pPr marL="514350" indent="-514350">
              <a:buNone/>
            </a:pPr>
            <a:r>
              <a:rPr lang="en-US" dirty="0" smtClean="0">
                <a:latin typeface="+mj-lt"/>
              </a:rPr>
              <a:t>	-Information obtained through the senses.</a:t>
            </a:r>
          </a:p>
          <a:p>
            <a:pPr marL="514350" indent="-514350">
              <a:buNone/>
            </a:pPr>
            <a:r>
              <a:rPr lang="en-US" dirty="0" smtClean="0">
                <a:latin typeface="+mj-lt"/>
              </a:rPr>
              <a:t>	-Often involve a measurement</a:t>
            </a:r>
          </a:p>
          <a:p>
            <a:pPr marL="514350" indent="-514350">
              <a:buNone/>
            </a:pPr>
            <a:r>
              <a:rPr lang="en-US" dirty="0" smtClean="0">
                <a:latin typeface="+mj-lt"/>
              </a:rPr>
              <a:t>2.   </a:t>
            </a:r>
            <a:r>
              <a:rPr lang="en-US" u="sng" dirty="0" smtClean="0">
                <a:latin typeface="+mj-lt"/>
              </a:rPr>
              <a:t>Hypothesis</a:t>
            </a:r>
            <a:endParaRPr lang="en-US" dirty="0" smtClean="0">
              <a:latin typeface="+mj-lt"/>
            </a:endParaRPr>
          </a:p>
          <a:p>
            <a:pPr marL="514350" indent="-514350">
              <a:buNone/>
            </a:pPr>
            <a:r>
              <a:rPr lang="en-US" dirty="0" smtClean="0">
                <a:latin typeface="+mj-lt"/>
              </a:rPr>
              <a:t>	-Proposed explanation for observations.</a:t>
            </a:r>
          </a:p>
          <a:p>
            <a:pPr marL="514350" indent="-514350">
              <a:buNone/>
            </a:pPr>
            <a:r>
              <a:rPr lang="en-US" dirty="0" smtClean="0">
                <a:latin typeface="+mj-lt"/>
              </a:rPr>
              <a:t>	-Most contain both an </a:t>
            </a:r>
            <a:r>
              <a:rPr lang="en-US" u="sng" dirty="0" smtClean="0">
                <a:latin typeface="+mj-lt"/>
              </a:rPr>
              <a:t>independent</a:t>
            </a:r>
            <a:r>
              <a:rPr lang="en-US" dirty="0" smtClean="0">
                <a:latin typeface="+mj-lt"/>
              </a:rPr>
              <a:t> and </a:t>
            </a:r>
            <a:r>
              <a:rPr lang="en-US" u="sng" dirty="0" smtClean="0">
                <a:latin typeface="+mj-lt"/>
              </a:rPr>
              <a:t>dependent</a:t>
            </a:r>
            <a:r>
              <a:rPr lang="en-US" dirty="0" smtClean="0">
                <a:latin typeface="+mj-lt"/>
              </a:rPr>
              <a:t> 	variable.</a:t>
            </a:r>
          </a:p>
          <a:p>
            <a:pPr marL="514350" indent="-514350">
              <a:buNone/>
            </a:pPr>
            <a:r>
              <a:rPr lang="en-US" dirty="0" smtClean="0">
                <a:latin typeface="+mj-lt"/>
              </a:rPr>
              <a:t>		-</a:t>
            </a:r>
            <a:r>
              <a:rPr lang="en-US" u="sng" dirty="0" smtClean="0">
                <a:latin typeface="+mj-lt"/>
              </a:rPr>
              <a:t>Independent variable</a:t>
            </a:r>
            <a:endParaRPr lang="en-US" dirty="0" smtClean="0">
              <a:latin typeface="+mj-lt"/>
            </a:endParaRPr>
          </a:p>
          <a:p>
            <a:pPr marL="514350" indent="-514350">
              <a:buNone/>
            </a:pPr>
            <a:r>
              <a:rPr lang="en-US" dirty="0" smtClean="0">
                <a:latin typeface="+mj-lt"/>
              </a:rPr>
              <a:t>			-What you manipulate to test the reaction</a:t>
            </a:r>
          </a:p>
          <a:p>
            <a:pPr marL="514350" indent="-514350">
              <a:buNone/>
            </a:pPr>
            <a:r>
              <a:rPr lang="en-US" dirty="0" smtClean="0">
                <a:latin typeface="+mj-lt"/>
              </a:rPr>
              <a:t>		-</a:t>
            </a:r>
            <a:r>
              <a:rPr lang="en-US" u="sng" dirty="0" smtClean="0">
                <a:latin typeface="+mj-lt"/>
              </a:rPr>
              <a:t>Dependent variable</a:t>
            </a:r>
            <a:endParaRPr lang="en-US" dirty="0" smtClean="0">
              <a:latin typeface="+mj-lt"/>
            </a:endParaRPr>
          </a:p>
          <a:p>
            <a:pPr marL="514350" indent="-514350">
              <a:buNone/>
            </a:pPr>
            <a:r>
              <a:rPr lang="en-US" dirty="0" smtClean="0">
                <a:latin typeface="+mj-lt"/>
              </a:rPr>
              <a:t>			-What changes as a result of your manipulation</a:t>
            </a:r>
            <a:endParaRPr lang="en-US"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latin typeface="+mj-lt"/>
              </a:rPr>
              <a:t>Example:</a:t>
            </a:r>
          </a:p>
          <a:p>
            <a:pPr>
              <a:buNone/>
            </a:pPr>
            <a:r>
              <a:rPr lang="en-US" dirty="0" smtClean="0">
                <a:latin typeface="+mj-lt"/>
              </a:rPr>
              <a:t>It was hypothesized that as the temperature of a solvent increases, the rate at which a solute will dissolve in that solvent increases.</a:t>
            </a:r>
          </a:p>
          <a:p>
            <a:pPr>
              <a:buNone/>
            </a:pPr>
            <a:r>
              <a:rPr lang="en-US" dirty="0" smtClean="0">
                <a:latin typeface="+mj-lt"/>
              </a:rPr>
              <a:t>	</a:t>
            </a:r>
          </a:p>
          <a:p>
            <a:pPr>
              <a:buNone/>
            </a:pPr>
            <a:r>
              <a:rPr lang="en-US" dirty="0" smtClean="0">
                <a:latin typeface="+mj-lt"/>
              </a:rPr>
              <a:t>	</a:t>
            </a:r>
            <a:r>
              <a:rPr lang="en-US" u="sng" dirty="0" smtClean="0">
                <a:latin typeface="+mj-lt"/>
              </a:rPr>
              <a:t>Independent variable</a:t>
            </a:r>
            <a:r>
              <a:rPr lang="en-US" dirty="0" smtClean="0">
                <a:latin typeface="+mj-lt"/>
              </a:rPr>
              <a:t>= temperature</a:t>
            </a:r>
          </a:p>
          <a:p>
            <a:pPr>
              <a:buNone/>
            </a:pPr>
            <a:endParaRPr lang="en-US" dirty="0" smtClean="0">
              <a:latin typeface="+mj-lt"/>
            </a:endParaRPr>
          </a:p>
          <a:p>
            <a:pPr>
              <a:buNone/>
            </a:pPr>
            <a:r>
              <a:rPr lang="en-US" dirty="0" smtClean="0">
                <a:latin typeface="+mj-lt"/>
              </a:rPr>
              <a:t>	</a:t>
            </a:r>
            <a:r>
              <a:rPr lang="en-US" u="sng" dirty="0" smtClean="0">
                <a:latin typeface="+mj-lt"/>
              </a:rPr>
              <a:t>Dependent variable</a:t>
            </a:r>
            <a:r>
              <a:rPr lang="en-US" dirty="0" smtClean="0">
                <a:latin typeface="+mj-lt"/>
              </a:rPr>
              <a:t> = rate of dissolving</a:t>
            </a:r>
            <a:endParaRPr lang="en-US"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latin typeface="+mj-lt"/>
              </a:rPr>
              <a:t>3.  </a:t>
            </a:r>
            <a:r>
              <a:rPr lang="en-US" u="sng" dirty="0" smtClean="0">
                <a:latin typeface="+mj-lt"/>
              </a:rPr>
              <a:t>Experiment</a:t>
            </a:r>
            <a:endParaRPr lang="en-US" dirty="0" smtClean="0">
              <a:latin typeface="+mj-lt"/>
            </a:endParaRPr>
          </a:p>
          <a:p>
            <a:pPr>
              <a:buNone/>
            </a:pPr>
            <a:r>
              <a:rPr lang="en-US" dirty="0" smtClean="0">
                <a:latin typeface="+mj-lt"/>
              </a:rPr>
              <a:t>	- Carefully controlled, </a:t>
            </a:r>
            <a:r>
              <a:rPr lang="en-US" u="sng" dirty="0" smtClean="0">
                <a:latin typeface="+mj-lt"/>
              </a:rPr>
              <a:t>repeatable</a:t>
            </a:r>
            <a:r>
              <a:rPr lang="en-US" dirty="0" smtClean="0">
                <a:latin typeface="+mj-lt"/>
              </a:rPr>
              <a:t> procedure for gathering 	data to test a hypothesis</a:t>
            </a:r>
          </a:p>
          <a:p>
            <a:pPr>
              <a:buNone/>
            </a:pPr>
            <a:r>
              <a:rPr lang="en-US" dirty="0" smtClean="0">
                <a:latin typeface="+mj-lt"/>
              </a:rPr>
              <a:t>	-For the results of an experiment to be accepted, the </a:t>
            </a:r>
          </a:p>
          <a:p>
            <a:pPr>
              <a:buNone/>
            </a:pPr>
            <a:r>
              <a:rPr lang="en-US" dirty="0" smtClean="0">
                <a:latin typeface="+mj-lt"/>
              </a:rPr>
              <a:t>		experiment must produce the same results no</a:t>
            </a:r>
          </a:p>
          <a:p>
            <a:pPr>
              <a:buNone/>
            </a:pPr>
            <a:r>
              <a:rPr lang="en-US" dirty="0" smtClean="0">
                <a:latin typeface="+mj-lt"/>
              </a:rPr>
              <a:t>		matter how many ties it is repeated or by whom.</a:t>
            </a:r>
          </a:p>
          <a:p>
            <a:pPr>
              <a:buNone/>
            </a:pPr>
            <a:r>
              <a:rPr lang="en-US" dirty="0" smtClean="0">
                <a:latin typeface="+mj-lt"/>
              </a:rPr>
              <a:t>		</a:t>
            </a:r>
            <a:r>
              <a:rPr lang="en-US" u="sng" dirty="0" smtClean="0">
                <a:latin typeface="+mj-lt"/>
              </a:rPr>
              <a:t>Control group</a:t>
            </a:r>
            <a:endParaRPr lang="en-US" dirty="0" smtClean="0">
              <a:latin typeface="+mj-lt"/>
            </a:endParaRPr>
          </a:p>
          <a:p>
            <a:pPr>
              <a:buNone/>
            </a:pPr>
            <a:r>
              <a:rPr lang="en-US" dirty="0" smtClean="0">
                <a:latin typeface="+mj-lt"/>
              </a:rPr>
              <a:t>		-Group not exposed to the test condition.</a:t>
            </a:r>
            <a:endParaRPr lang="en-US"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57400"/>
            <a:ext cx="3657600" cy="2895600"/>
          </a:xfrm>
        </p:spPr>
        <p:txBody>
          <a:bodyPr>
            <a:normAutofit/>
          </a:bodyPr>
          <a:lstStyle/>
          <a:p>
            <a:r>
              <a:rPr lang="en-US" b="1" dirty="0" smtClean="0"/>
              <a:t>C.2.F</a:t>
            </a:r>
            <a:r>
              <a:rPr lang="en-US" dirty="0" smtClean="0"/>
              <a:t>   collect data and make measurements with accuracy and precision</a:t>
            </a:r>
          </a:p>
          <a:p>
            <a:endParaRPr lang="en-US" dirty="0"/>
          </a:p>
        </p:txBody>
      </p:sp>
      <p:sp>
        <p:nvSpPr>
          <p:cNvPr id="4" name="Rectangle 3"/>
          <p:cNvSpPr/>
          <p:nvPr/>
        </p:nvSpPr>
        <p:spPr>
          <a:xfrm>
            <a:off x="0" y="457200"/>
            <a:ext cx="8762999" cy="1323439"/>
          </a:xfrm>
          <a:prstGeom prst="rect">
            <a:avLst/>
          </a:prstGeom>
          <a:noFill/>
        </p:spPr>
        <p:txBody>
          <a:bodyPr wrap="square" lIns="91440" tIns="45720" rIns="91440" bIns="45720">
            <a:spAutoFit/>
          </a:bodyPr>
          <a:lstStyle/>
          <a:p>
            <a:pPr algn="ctr"/>
            <a:r>
              <a:rPr lang="en-U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lue Highway" pitchFamily="2" charset="0"/>
              </a:rPr>
              <a:t>Accuracy and Precision</a:t>
            </a:r>
            <a:endParaRPr lang="en-U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lue Highway" pitchFamily="2" charset="0"/>
            </a:endParaRPr>
          </a:p>
        </p:txBody>
      </p:sp>
      <p:pic>
        <p:nvPicPr>
          <p:cNvPr id="67586" name="Picture 2" descr="https://encrypted-tbn0.gstatic.com/images?q=tbn:ANd9GcSM3CQFjbxr95erj-Q8Oco6kndOHBm8x6ChTuuO4QbfWfzWyDO9">
            <a:hlinkClick r:id="rId2"/>
          </p:cNvPr>
          <p:cNvPicPr>
            <a:picLocks noChangeAspect="1" noChangeArrowheads="1"/>
          </p:cNvPicPr>
          <p:nvPr/>
        </p:nvPicPr>
        <p:blipFill>
          <a:blip r:embed="rId3" cstate="print"/>
          <a:srcRect/>
          <a:stretch>
            <a:fillRect/>
          </a:stretch>
        </p:blipFill>
        <p:spPr bwMode="auto">
          <a:xfrm>
            <a:off x="4343400" y="1676400"/>
            <a:ext cx="4114800" cy="488403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81000" y="0"/>
            <a:ext cx="8229600" cy="1143000"/>
          </a:xfrm>
        </p:spPr>
        <p:txBody>
          <a:bodyPr/>
          <a:lstStyle/>
          <a:p>
            <a:pPr>
              <a:lnSpc>
                <a:spcPct val="90000"/>
              </a:lnSpc>
            </a:pPr>
            <a:r>
              <a:rPr lang="en-US" dirty="0"/>
              <a:t>Measurements work best when they are accurate and </a:t>
            </a:r>
            <a:r>
              <a:rPr lang="en-US" dirty="0" smtClean="0"/>
              <a:t>precise</a:t>
            </a:r>
            <a:endParaRPr lang="en-US" dirty="0"/>
          </a:p>
        </p:txBody>
      </p:sp>
      <p:graphicFrame>
        <p:nvGraphicFramePr>
          <p:cNvPr id="4" name="Table 3"/>
          <p:cNvGraphicFramePr>
            <a:graphicFrameLocks noGrp="1"/>
          </p:cNvGraphicFramePr>
          <p:nvPr/>
        </p:nvGraphicFramePr>
        <p:xfrm>
          <a:off x="228600" y="1066800"/>
          <a:ext cx="8763000" cy="5358384"/>
        </p:xfrm>
        <a:graphic>
          <a:graphicData uri="http://schemas.openxmlformats.org/drawingml/2006/table">
            <a:tbl>
              <a:tblPr firstRow="1" bandRow="1">
                <a:tableStyleId>{46F890A9-2807-4EBB-B81D-B2AA78EC7F39}</a:tableStyleId>
              </a:tblPr>
              <a:tblGrid>
                <a:gridCol w="4381500"/>
                <a:gridCol w="4381500"/>
              </a:tblGrid>
              <a:tr h="402640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B0F0"/>
                          </a:solidFill>
                        </a:rPr>
                        <a:t>Accuracy</a:t>
                      </a:r>
                      <a:r>
                        <a:rPr lang="en-US" sz="2400" dirty="0" smtClean="0"/>
                        <a:t> is a measure of how close a measurement comes to the actual or true value of whatever is measured.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solidFill>
                            <a:srgbClr val="00B0F0"/>
                          </a:solidFill>
                        </a:rPr>
                        <a:t>Correctness</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2400" dirty="0" smtClean="0">
                        <a:solidFill>
                          <a:srgbClr val="00B0F0"/>
                        </a:solidFill>
                      </a:endParaRP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solidFill>
                            <a:srgbClr val="00B0F0"/>
                          </a:solidFill>
                        </a:rPr>
                        <a:t>Poor</a:t>
                      </a:r>
                      <a:r>
                        <a:rPr lang="en-US" sz="2400" baseline="0" dirty="0" smtClean="0">
                          <a:solidFill>
                            <a:srgbClr val="00B0F0"/>
                          </a:solidFill>
                        </a:rPr>
                        <a:t> Accuracy results from procedural or equipment flaws </a:t>
                      </a:r>
                      <a:endParaRPr lang="en-US" sz="2400" dirty="0" smtClean="0">
                        <a:solidFill>
                          <a:srgbClr val="00B0F0"/>
                        </a:solidFill>
                      </a:endParaRP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2400" dirty="0" smtClean="0">
                        <a:solidFill>
                          <a:srgbClr val="FFFF00"/>
                        </a:solidFill>
                      </a:endParaRPr>
                    </a:p>
                    <a:p>
                      <a:pPr algn="l"/>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3188" lvl="1" indent="0" algn="l">
                        <a:lnSpc>
                          <a:spcPct val="90000"/>
                        </a:lnSpc>
                      </a:pPr>
                      <a:r>
                        <a:rPr lang="en-US" sz="2400" dirty="0" smtClean="0">
                          <a:solidFill>
                            <a:srgbClr val="00B0F0"/>
                          </a:solidFill>
                        </a:rPr>
                        <a:t>Precision</a:t>
                      </a:r>
                      <a:r>
                        <a:rPr lang="en-US" sz="2400" dirty="0" smtClean="0"/>
                        <a:t> is a measure of how close a series of measurements are to one another.</a:t>
                      </a:r>
                    </a:p>
                    <a:p>
                      <a:pPr marL="103188" lvl="1" indent="0" algn="l">
                        <a:lnSpc>
                          <a:spcPct val="90000"/>
                        </a:lnSpc>
                      </a:pPr>
                      <a:endParaRPr lang="en-US" sz="2400" dirty="0" smtClean="0"/>
                    </a:p>
                    <a:p>
                      <a:pPr marL="103188" lvl="1" indent="0" algn="l">
                        <a:lnSpc>
                          <a:spcPct val="90000"/>
                        </a:lnSpc>
                        <a:buFont typeface="Arial" pitchFamily="34" charset="0"/>
                        <a:buChar char="•"/>
                      </a:pPr>
                      <a:r>
                        <a:rPr lang="en-US" sz="2400" i="0" dirty="0" smtClean="0">
                          <a:solidFill>
                            <a:srgbClr val="00B0F0"/>
                          </a:solidFill>
                        </a:rPr>
                        <a:t>depends on more than one measurement.</a:t>
                      </a:r>
                    </a:p>
                    <a:p>
                      <a:pPr marL="103188" lvl="1" indent="0" algn="l">
                        <a:lnSpc>
                          <a:spcPct val="90000"/>
                        </a:lnSpc>
                        <a:buFont typeface="Arial" pitchFamily="34" charset="0"/>
                        <a:buChar char="•"/>
                      </a:pPr>
                      <a:endParaRPr lang="en-US" sz="2400" i="0" dirty="0" smtClean="0">
                        <a:solidFill>
                          <a:srgbClr val="00B0F0"/>
                        </a:solidFill>
                      </a:endParaRPr>
                    </a:p>
                    <a:p>
                      <a:pPr marL="103188" lvl="1" indent="0" algn="l">
                        <a:lnSpc>
                          <a:spcPct val="90000"/>
                        </a:lnSpc>
                        <a:buFont typeface="Arial" pitchFamily="34" charset="0"/>
                        <a:buChar char="•"/>
                      </a:pPr>
                      <a:r>
                        <a:rPr lang="en-US" sz="2400" i="0" dirty="0" smtClean="0">
                          <a:solidFill>
                            <a:srgbClr val="00B0F0"/>
                          </a:solidFill>
                        </a:rPr>
                        <a:t>Reproducibility</a:t>
                      </a:r>
                    </a:p>
                    <a:p>
                      <a:pPr marL="103188" lvl="1" indent="0" algn="l">
                        <a:lnSpc>
                          <a:spcPct val="90000"/>
                        </a:lnSpc>
                        <a:buFont typeface="Arial" pitchFamily="34" charset="0"/>
                        <a:buChar char="•"/>
                      </a:pPr>
                      <a:endParaRPr lang="en-US" sz="2400" i="0" dirty="0" smtClean="0">
                        <a:solidFill>
                          <a:srgbClr val="00B0F0"/>
                        </a:solidFill>
                      </a:endParaRPr>
                    </a:p>
                    <a:p>
                      <a:pPr marL="103188" lvl="1" indent="0" algn="l">
                        <a:lnSpc>
                          <a:spcPct val="90000"/>
                        </a:lnSpc>
                        <a:buFont typeface="Arial" pitchFamily="34" charset="0"/>
                        <a:buChar char="•"/>
                      </a:pPr>
                      <a:r>
                        <a:rPr lang="en-US" sz="2400" i="0" dirty="0" smtClean="0">
                          <a:solidFill>
                            <a:srgbClr val="00B0F0"/>
                          </a:solidFill>
                        </a:rPr>
                        <a:t>Check by</a:t>
                      </a:r>
                      <a:r>
                        <a:rPr lang="en-US" sz="2400" i="0" baseline="0" dirty="0" smtClean="0">
                          <a:solidFill>
                            <a:srgbClr val="00B0F0"/>
                          </a:solidFill>
                        </a:rPr>
                        <a:t> repeating Measurements</a:t>
                      </a:r>
                    </a:p>
                    <a:p>
                      <a:pPr marL="103188" lvl="1" indent="0" algn="l">
                        <a:lnSpc>
                          <a:spcPct val="90000"/>
                        </a:lnSpc>
                        <a:buFont typeface="Arial" pitchFamily="34" charset="0"/>
                        <a:buChar char="•"/>
                      </a:pPr>
                      <a:endParaRPr lang="en-US" sz="2400" i="0" baseline="0" dirty="0" smtClean="0">
                        <a:solidFill>
                          <a:srgbClr val="00B0F0"/>
                        </a:solidFill>
                      </a:endParaRPr>
                    </a:p>
                    <a:p>
                      <a:pPr marL="103188" lvl="1" indent="0" algn="l">
                        <a:lnSpc>
                          <a:spcPct val="90000"/>
                        </a:lnSpc>
                        <a:buFont typeface="Arial" pitchFamily="34" charset="0"/>
                        <a:buChar char="•"/>
                      </a:pPr>
                      <a:r>
                        <a:rPr lang="en-US" sz="2400" i="0" baseline="0" dirty="0" smtClean="0">
                          <a:solidFill>
                            <a:srgbClr val="00B0F0"/>
                          </a:solidFill>
                        </a:rPr>
                        <a:t>Results from poor technique</a:t>
                      </a:r>
                      <a:endParaRPr lang="en-US" sz="2400" i="0" dirty="0" smtClean="0">
                        <a:solidFill>
                          <a:srgbClr val="00B0F0"/>
                        </a:solidFill>
                      </a:endParaRPr>
                    </a:p>
                    <a:p>
                      <a:pPr marL="103188" lvl="1" indent="0" algn="l">
                        <a:lnSpc>
                          <a:spcPct val="90000"/>
                        </a:lnSpc>
                        <a:buFont typeface="Arial" pitchFamily="34" charset="0"/>
                        <a:buNone/>
                      </a:pPr>
                      <a:endParaRPr lang="en-US" sz="2400" i="1" dirty="0" smtClean="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66562" name="Picture 2" descr="http://www.mhhe.com/physsci/chemistry/chang7/esp/folder_structure/ch/m2/s2/assets/images/chm2s2_1.jpg">
            <a:hlinkClick r:id="rId3"/>
          </p:cNvPr>
          <p:cNvPicPr>
            <a:picLocks noChangeAspect="1" noChangeArrowheads="1"/>
          </p:cNvPicPr>
          <p:nvPr/>
        </p:nvPicPr>
        <p:blipFill>
          <a:blip r:embed="rId4" cstate="print"/>
          <a:srcRect t="12953" r="65550" b="24871"/>
          <a:stretch>
            <a:fillRect/>
          </a:stretch>
        </p:blipFill>
        <p:spPr bwMode="auto">
          <a:xfrm flipH="1">
            <a:off x="1828800" y="5181600"/>
            <a:ext cx="1143000" cy="1143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2" descr="http://www.mhhe.com/physsci/chemistry/chang7/esp/folder_structure/ch/m2/s2/assets/images/chm2s2_1.jpg">
            <a:hlinkClick r:id="rId3"/>
          </p:cNvPr>
          <p:cNvPicPr>
            <a:picLocks noChangeAspect="1" noChangeArrowheads="1"/>
          </p:cNvPicPr>
          <p:nvPr/>
        </p:nvPicPr>
        <p:blipFill>
          <a:blip r:embed="rId4" cstate="print"/>
          <a:srcRect l="32536" t="4145" r="33014" b="25389"/>
          <a:stretch>
            <a:fillRect/>
          </a:stretch>
        </p:blipFill>
        <p:spPr bwMode="auto">
          <a:xfrm>
            <a:off x="7543800" y="5105400"/>
            <a:ext cx="13716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img017"/>
          <p:cNvPicPr>
            <a:picLocks noChangeAspect="1" noChangeArrowheads="1"/>
          </p:cNvPicPr>
          <p:nvPr/>
        </p:nvPicPr>
        <p:blipFill>
          <a:blip r:embed="rId3" cstate="print">
            <a:clrChange>
              <a:clrFrom>
                <a:srgbClr val="FFFFFF"/>
              </a:clrFrom>
              <a:clrTo>
                <a:srgbClr val="FFFFFF">
                  <a:alpha val="0"/>
                </a:srgbClr>
              </a:clrTo>
            </a:clrChange>
          </a:blip>
          <a:srcRect t="24889"/>
          <a:stretch>
            <a:fillRect/>
          </a:stretch>
        </p:blipFill>
        <p:spPr bwMode="auto">
          <a:xfrm>
            <a:off x="1676400" y="2057400"/>
            <a:ext cx="5715000" cy="3219450"/>
          </a:xfrm>
          <a:prstGeom prst="rect">
            <a:avLst/>
          </a:prstGeom>
          <a:noFill/>
        </p:spPr>
      </p:pic>
      <p:sp>
        <p:nvSpPr>
          <p:cNvPr id="5" name="Rectangle 4"/>
          <p:cNvSpPr/>
          <p:nvPr/>
        </p:nvSpPr>
        <p:spPr>
          <a:xfrm>
            <a:off x="457200" y="381000"/>
            <a:ext cx="8077200" cy="923330"/>
          </a:xfrm>
          <a:prstGeom prst="rect">
            <a:avLst/>
          </a:prstGeom>
          <a:noFill/>
        </p:spPr>
        <p:txBody>
          <a:bodyPr wrap="squar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Accuracy </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VS Precision</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0"/>
            <a:ext cx="8915400" cy="3170099"/>
          </a:xfrm>
          <a:prstGeom prst="rect">
            <a:avLst/>
          </a:prstGeom>
          <a:noFill/>
        </p:spPr>
        <p:txBody>
          <a:bodyPr wrap="square" rtlCol="0">
            <a:spAutoFit/>
          </a:bodyPr>
          <a:lstStyle/>
          <a:p>
            <a:pPr marL="742950" indent="-742950">
              <a:buAutoNum type="arabicPeriod"/>
            </a:pPr>
            <a:r>
              <a:rPr lang="en-US" sz="4000" dirty="0" smtClean="0">
                <a:latin typeface="+mj-lt"/>
              </a:rPr>
              <a:t>Safety: MSDS</a:t>
            </a:r>
          </a:p>
          <a:p>
            <a:pPr marL="742950" indent="-742950">
              <a:buAutoNum type="arabicPeriod"/>
            </a:pPr>
            <a:r>
              <a:rPr lang="en-US" sz="4000" dirty="0" smtClean="0">
                <a:latin typeface="+mj-lt"/>
              </a:rPr>
              <a:t>Accuracy and Precision</a:t>
            </a:r>
          </a:p>
          <a:p>
            <a:pPr marL="742950" indent="-742950">
              <a:buAutoNum type="arabicPeriod"/>
            </a:pPr>
            <a:r>
              <a:rPr lang="en-US" sz="4000" dirty="0" smtClean="0">
                <a:latin typeface="+mj-lt"/>
              </a:rPr>
              <a:t>Significant Figures</a:t>
            </a:r>
          </a:p>
          <a:p>
            <a:pPr marL="742950" indent="-742950">
              <a:buAutoNum type="arabicPeriod"/>
            </a:pPr>
            <a:r>
              <a:rPr lang="en-US" sz="4000" dirty="0" smtClean="0">
                <a:latin typeface="+mj-lt"/>
              </a:rPr>
              <a:t>Scientific Notation</a:t>
            </a:r>
          </a:p>
          <a:p>
            <a:pPr marL="742950" indent="-742950">
              <a:buAutoNum type="arabicPeriod"/>
            </a:pPr>
            <a:r>
              <a:rPr lang="en-US" sz="4000" dirty="0" smtClean="0">
                <a:latin typeface="+mj-lt"/>
              </a:rPr>
              <a:t>Dimensional Analysis</a:t>
            </a:r>
            <a:endParaRPr lang="en-US" sz="4000" dirty="0">
              <a:latin typeface="+mj-lt"/>
            </a:endParaRPr>
          </a:p>
        </p:txBody>
      </p:sp>
      <p:sp>
        <p:nvSpPr>
          <p:cNvPr id="4" name="Rectangle 3"/>
          <p:cNvSpPr/>
          <p:nvPr/>
        </p:nvSpPr>
        <p:spPr>
          <a:xfrm>
            <a:off x="609600" y="1143000"/>
            <a:ext cx="8305800" cy="1015663"/>
          </a:xfrm>
          <a:prstGeom prst="rect">
            <a:avLst/>
          </a:prstGeom>
          <a:noFill/>
        </p:spPr>
        <p:txBody>
          <a:bodyPr wrap="square" lIns="91440" tIns="45720" rIns="91440" bIns="45720">
            <a:spAutoFit/>
          </a:bodyPr>
          <a:lstStyle/>
          <a:p>
            <a:pPr algn="ctr"/>
            <a:r>
              <a:rPr lang="en-US" sz="6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rPr>
              <a:t>Table of Contents</a:t>
            </a:r>
            <a:endParaRPr lang="en-US" sz="6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sz="half" idx="1"/>
          </p:nvPr>
        </p:nvSpPr>
        <p:spPr>
          <a:xfrm>
            <a:off x="381000" y="304800"/>
            <a:ext cx="4038600" cy="4525963"/>
          </a:xfrm>
        </p:spPr>
        <p:txBody>
          <a:bodyPr>
            <a:normAutofit/>
          </a:bodyPr>
          <a:lstStyle/>
          <a:p>
            <a:pPr>
              <a:buFontTx/>
              <a:buNone/>
            </a:pPr>
            <a:endParaRPr lang="en-US" sz="2400" dirty="0" smtClean="0"/>
          </a:p>
          <a:p>
            <a:pPr>
              <a:buFontTx/>
              <a:buNone/>
            </a:pPr>
            <a:endParaRPr lang="en-US" sz="2400" dirty="0" smtClean="0"/>
          </a:p>
          <a:p>
            <a:pPr>
              <a:buFontTx/>
              <a:buNone/>
            </a:pPr>
            <a:endParaRPr lang="en-US" sz="2400" dirty="0" smtClean="0"/>
          </a:p>
          <a:p>
            <a:pPr>
              <a:buFontTx/>
              <a:buNone/>
            </a:pPr>
            <a:endParaRPr lang="en-US" sz="2400" dirty="0"/>
          </a:p>
        </p:txBody>
      </p:sp>
      <p:graphicFrame>
        <p:nvGraphicFramePr>
          <p:cNvPr id="9" name="Content Placeholder 8"/>
          <p:cNvGraphicFramePr>
            <a:graphicFrameLocks noGrp="1"/>
          </p:cNvGraphicFramePr>
          <p:nvPr>
            <p:ph sz="quarter" idx="2"/>
          </p:nvPr>
        </p:nvGraphicFramePr>
        <p:xfrm>
          <a:off x="381000" y="533400"/>
          <a:ext cx="8458201" cy="5669280"/>
        </p:xfrm>
        <a:graphic>
          <a:graphicData uri="http://schemas.openxmlformats.org/drawingml/2006/table">
            <a:tbl>
              <a:tblPr firstRow="1" bandRow="1">
                <a:tableStyleId>{5C22544A-7EE6-4342-B048-85BDC9FD1C3A}</a:tableStyleId>
              </a:tblPr>
              <a:tblGrid>
                <a:gridCol w="2230272"/>
                <a:gridCol w="2230272"/>
                <a:gridCol w="3997657"/>
              </a:tblGrid>
              <a:tr h="2209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good precision and accuracy</a:t>
                      </a:r>
                    </a:p>
                    <a:p>
                      <a:endParaRPr lang="en-US" dirty="0"/>
                    </a:p>
                  </a:txBody>
                  <a:tcPr>
                    <a:noFill/>
                  </a:tcPr>
                </a:tc>
                <a:tc>
                  <a:txBody>
                    <a:bodyPr/>
                    <a:lstStyle/>
                    <a:p>
                      <a:endParaRPr lang="en-US" dirty="0"/>
                    </a:p>
                  </a:txBody>
                  <a:tcPr>
                    <a:noFill/>
                  </a:tcPr>
                </a:tc>
                <a:tc>
                  <a:txBody>
                    <a:bodyPr/>
                    <a:lstStyle/>
                    <a:p>
                      <a:r>
                        <a:rPr lang="en-US" sz="2000" b="0" dirty="0" smtClean="0"/>
                        <a:t>Example:</a:t>
                      </a:r>
                      <a:r>
                        <a:rPr lang="en-US" sz="2000" b="0" baseline="0" dirty="0" smtClean="0"/>
                        <a:t> </a:t>
                      </a:r>
                    </a:p>
                    <a:p>
                      <a:r>
                        <a:rPr lang="en-US" sz="2000" b="0" baseline="0" dirty="0" smtClean="0"/>
                        <a:t>The density of water is 1.0g/ml.</a:t>
                      </a:r>
                    </a:p>
                    <a:p>
                      <a:endParaRPr lang="en-US" sz="2000" b="0" baseline="0" dirty="0" smtClean="0"/>
                    </a:p>
                    <a:p>
                      <a:r>
                        <a:rPr lang="en-US" sz="2000" b="0" baseline="0" dirty="0" smtClean="0"/>
                        <a:t>You experimental values were:</a:t>
                      </a:r>
                    </a:p>
                    <a:p>
                      <a:r>
                        <a:rPr lang="en-US" sz="2000" b="0" baseline="0" dirty="0" smtClean="0"/>
                        <a:t>1.0g/ml, </a:t>
                      </a:r>
                    </a:p>
                    <a:p>
                      <a:r>
                        <a:rPr lang="en-US" sz="2000" b="0" baseline="0" dirty="0" smtClean="0"/>
                        <a:t>1.0 g/ml, </a:t>
                      </a:r>
                    </a:p>
                    <a:p>
                      <a:r>
                        <a:rPr lang="en-US" sz="2000" b="0" baseline="0" dirty="0" smtClean="0"/>
                        <a:t>1.0g/ml, </a:t>
                      </a:r>
                    </a:p>
                    <a:p>
                      <a:r>
                        <a:rPr lang="en-US" sz="2000" b="0" baseline="0" dirty="0" smtClean="0"/>
                        <a:t>1.0g/ml, </a:t>
                      </a:r>
                    </a:p>
                    <a:p>
                      <a:r>
                        <a:rPr lang="en-US" sz="2000" b="0" baseline="0" dirty="0" smtClean="0"/>
                        <a:t>1.0g/ml</a:t>
                      </a:r>
                      <a:endParaRPr lang="en-US" sz="2000" b="0" dirty="0"/>
                    </a:p>
                  </a:txBody>
                  <a:tcPr>
                    <a:noFill/>
                  </a:tcPr>
                </a:tc>
              </a:tr>
              <a:tr h="2209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rPr>
                        <a:t>good precision, but poor accuracy</a:t>
                      </a:r>
                    </a:p>
                    <a:p>
                      <a:endParaRPr lang="en-US" dirty="0"/>
                    </a:p>
                  </a:txBody>
                  <a:tcPr>
                    <a:noFill/>
                  </a:tcPr>
                </a:tc>
                <a:tc>
                  <a:txBody>
                    <a:bodyPr/>
                    <a:lstStyle/>
                    <a:p>
                      <a:endParaRPr lang="en-US" dirty="0"/>
                    </a:p>
                  </a:txBody>
                  <a:tcPr>
                    <a:noFill/>
                  </a:tcPr>
                </a:tc>
                <a:tc>
                  <a:txBody>
                    <a:bodyPr/>
                    <a:lstStyle/>
                    <a:p>
                      <a:r>
                        <a:rPr lang="en-US" sz="2000" b="0" dirty="0" smtClean="0">
                          <a:solidFill>
                            <a:schemeClr val="tx1"/>
                          </a:solidFill>
                        </a:rPr>
                        <a:t>The</a:t>
                      </a:r>
                      <a:r>
                        <a:rPr lang="en-US" sz="2000" b="0" baseline="0" dirty="0" smtClean="0">
                          <a:solidFill>
                            <a:schemeClr val="tx1"/>
                          </a:solidFill>
                        </a:rPr>
                        <a:t> density of  water is 1.0 g/ml.</a:t>
                      </a:r>
                    </a:p>
                    <a:p>
                      <a:endParaRPr lang="en-US" sz="2000" b="0" baseline="0" dirty="0" smtClean="0">
                        <a:solidFill>
                          <a:schemeClr val="tx1"/>
                        </a:solidFill>
                      </a:endParaRPr>
                    </a:p>
                    <a:p>
                      <a:r>
                        <a:rPr lang="en-US" sz="2000" b="0" baseline="0" dirty="0" smtClean="0">
                          <a:solidFill>
                            <a:schemeClr val="tx1"/>
                          </a:solidFill>
                        </a:rPr>
                        <a:t>Your experimental values were:</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chemeClr val="tx1"/>
                          </a:solidFill>
                        </a:rPr>
                        <a:t>0.89 g/ml,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chemeClr val="tx1"/>
                          </a:solidFill>
                        </a:rPr>
                        <a:t>0.80  g/ml,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chemeClr val="tx1"/>
                          </a:solidFill>
                        </a:rPr>
                        <a:t>0.89 g/ml,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chemeClr val="tx1"/>
                          </a:solidFill>
                        </a:rPr>
                        <a:t>0.88 g/ml,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chemeClr val="tx1"/>
                          </a:solidFill>
                        </a:rPr>
                        <a:t>0.89 g/ml</a:t>
                      </a:r>
                      <a:endParaRPr lang="en-US" sz="2000" b="0" dirty="0" smtClean="0">
                        <a:solidFill>
                          <a:schemeClr val="tx1"/>
                        </a:solidFill>
                      </a:endParaRPr>
                    </a:p>
                    <a:p>
                      <a:endParaRPr lang="en-US" sz="2000" b="0" dirty="0">
                        <a:solidFill>
                          <a:schemeClr val="tx1"/>
                        </a:solidFill>
                      </a:endParaRPr>
                    </a:p>
                  </a:txBody>
                  <a:tcPr>
                    <a:noFill/>
                  </a:tcPr>
                </a:tc>
              </a:tr>
            </a:tbl>
          </a:graphicData>
        </a:graphic>
      </p:graphicFrame>
      <p:pic>
        <p:nvPicPr>
          <p:cNvPr id="11269" name="Picture 5" descr="img017"/>
          <p:cNvPicPr>
            <a:picLocks noChangeAspect="1" noChangeArrowheads="1"/>
          </p:cNvPicPr>
          <p:nvPr/>
        </p:nvPicPr>
        <p:blipFill>
          <a:blip r:embed="rId3" cstate="print">
            <a:clrChange>
              <a:clrFrom>
                <a:srgbClr val="FFFFFF"/>
              </a:clrFrom>
              <a:clrTo>
                <a:srgbClr val="FFFFFF">
                  <a:alpha val="0"/>
                </a:srgbClr>
              </a:clrTo>
            </a:clrChange>
          </a:blip>
          <a:srcRect l="20000" t="24889" r="48000" b="37778"/>
          <a:stretch>
            <a:fillRect/>
          </a:stretch>
        </p:blipFill>
        <p:spPr bwMode="auto">
          <a:xfrm>
            <a:off x="2514600" y="838200"/>
            <a:ext cx="2438400" cy="2133600"/>
          </a:xfrm>
          <a:prstGeom prst="rect">
            <a:avLst/>
          </a:prstGeom>
          <a:noFill/>
        </p:spPr>
      </p:pic>
      <p:pic>
        <p:nvPicPr>
          <p:cNvPr id="11275" name="Picture 11" descr="img017"/>
          <p:cNvPicPr>
            <a:picLocks noChangeAspect="1" noChangeArrowheads="1"/>
          </p:cNvPicPr>
          <p:nvPr/>
        </p:nvPicPr>
        <p:blipFill>
          <a:blip r:embed="rId3" cstate="print">
            <a:clrChange>
              <a:clrFrom>
                <a:srgbClr val="FFFFFF"/>
              </a:clrFrom>
              <a:clrTo>
                <a:srgbClr val="FFFFFF">
                  <a:alpha val="0"/>
                </a:srgbClr>
              </a:clrTo>
            </a:clrChange>
          </a:blip>
          <a:srcRect l="19945" t="61148" r="48056" b="-259"/>
          <a:stretch>
            <a:fillRect/>
          </a:stretch>
        </p:blipFill>
        <p:spPr bwMode="auto">
          <a:xfrm>
            <a:off x="2514600" y="3733800"/>
            <a:ext cx="2410691" cy="2209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8"/>
          <p:cNvGraphicFramePr>
            <a:graphicFrameLocks/>
          </p:cNvGraphicFramePr>
          <p:nvPr/>
        </p:nvGraphicFramePr>
        <p:xfrm>
          <a:off x="304800" y="0"/>
          <a:ext cx="8763000" cy="6614160"/>
        </p:xfrm>
        <a:graphic>
          <a:graphicData uri="http://schemas.openxmlformats.org/drawingml/2006/table">
            <a:tbl>
              <a:tblPr firstRow="1" bandRow="1">
                <a:tableStyleId>{5C22544A-7EE6-4342-B048-85BDC9FD1C3A}</a:tableStyleId>
              </a:tblPr>
              <a:tblGrid>
                <a:gridCol w="2230272"/>
                <a:gridCol w="2230272"/>
                <a:gridCol w="4302456"/>
              </a:tblGrid>
              <a:tr h="3505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tx1"/>
                          </a:solidFill>
                        </a:rPr>
                        <a:t>poor precision, but good accuracy</a:t>
                      </a:r>
                    </a:p>
                    <a:p>
                      <a:pPr algn="ctr"/>
                      <a:endParaRPr lang="en-US" sz="3200" dirty="0">
                        <a:solidFill>
                          <a:schemeClr val="tx1"/>
                        </a:solidFill>
                      </a:endParaRPr>
                    </a:p>
                  </a:txBody>
                  <a:tcPr>
                    <a:noFill/>
                  </a:tcPr>
                </a:tc>
                <a:tc>
                  <a:txBody>
                    <a:bodyPr/>
                    <a:lstStyle/>
                    <a:p>
                      <a:endParaRPr lang="en-US"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The Atomic</a:t>
                      </a:r>
                      <a:r>
                        <a:rPr lang="en-US" sz="1800" b="0" baseline="0" dirty="0" smtClean="0">
                          <a:solidFill>
                            <a:schemeClr val="tx1"/>
                          </a:solidFill>
                        </a:rPr>
                        <a:t> mass of Carbon is  12.01 </a:t>
                      </a:r>
                      <a:r>
                        <a:rPr lang="en-US" sz="1800" b="0" baseline="0" dirty="0" err="1" smtClean="0">
                          <a:solidFill>
                            <a:schemeClr val="tx1"/>
                          </a:solidFill>
                        </a:rPr>
                        <a:t>amu’s</a:t>
                      </a:r>
                      <a:endParaRPr lang="en-US" sz="1800"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solidFill>
                            <a:schemeClr val="tx1"/>
                          </a:solidFill>
                        </a:rPr>
                        <a:t>Your experimental values were </a:t>
                      </a:r>
                      <a:r>
                        <a:rPr lang="en-US" sz="1800" dirty="0" smtClean="0">
                          <a:solidFill>
                            <a:schemeClr val="tx1"/>
                          </a:solidFill>
                        </a:rPr>
                        <a:t>11.95 </a:t>
                      </a:r>
                      <a:r>
                        <a:rPr lang="en-US" sz="1800" dirty="0" err="1" smtClean="0">
                          <a:solidFill>
                            <a:schemeClr val="tx1"/>
                          </a:solidFill>
                        </a:rPr>
                        <a:t>amu’s</a:t>
                      </a:r>
                      <a:endParaRPr lang="en-US" sz="1800" dirty="0" smtClean="0">
                        <a:solidFill>
                          <a:schemeClr val="tx1"/>
                        </a:solidFill>
                      </a:endParaRPr>
                    </a:p>
                    <a:p>
                      <a:pPr algn="l">
                        <a:lnSpc>
                          <a:spcPct val="100000"/>
                        </a:lnSpc>
                        <a:spcBef>
                          <a:spcPct val="50000"/>
                        </a:spcBef>
                      </a:pPr>
                      <a:r>
                        <a:rPr lang="en-US" sz="1800" dirty="0" smtClean="0">
                          <a:solidFill>
                            <a:schemeClr val="tx1"/>
                          </a:solidFill>
                        </a:rPr>
                        <a:t>12.01 </a:t>
                      </a:r>
                      <a:r>
                        <a:rPr lang="en-US" sz="1800" dirty="0" err="1" smtClean="0">
                          <a:solidFill>
                            <a:schemeClr val="tx1"/>
                          </a:solidFill>
                        </a:rPr>
                        <a:t>amu’s</a:t>
                      </a:r>
                      <a:endParaRPr lang="en-US" sz="1800" dirty="0" smtClean="0">
                        <a:solidFill>
                          <a:schemeClr val="tx1"/>
                        </a:solidFill>
                      </a:endParaRPr>
                    </a:p>
                    <a:p>
                      <a:pPr algn="l">
                        <a:lnSpc>
                          <a:spcPct val="100000"/>
                        </a:lnSpc>
                        <a:spcBef>
                          <a:spcPct val="50000"/>
                        </a:spcBef>
                      </a:pPr>
                      <a:r>
                        <a:rPr lang="en-US" sz="1800" dirty="0" smtClean="0">
                          <a:solidFill>
                            <a:schemeClr val="tx1"/>
                          </a:solidFill>
                        </a:rPr>
                        <a:t>11.97 </a:t>
                      </a:r>
                      <a:r>
                        <a:rPr lang="en-US" sz="1800" dirty="0" err="1" smtClean="0">
                          <a:solidFill>
                            <a:schemeClr val="tx1"/>
                          </a:solidFill>
                        </a:rPr>
                        <a:t>amu’s</a:t>
                      </a:r>
                      <a:endParaRPr lang="en-US" sz="1800" dirty="0" smtClean="0">
                        <a:solidFill>
                          <a:schemeClr val="tx1"/>
                        </a:solidFill>
                      </a:endParaRPr>
                    </a:p>
                    <a:p>
                      <a:pPr algn="l">
                        <a:lnSpc>
                          <a:spcPct val="100000"/>
                        </a:lnSpc>
                        <a:spcBef>
                          <a:spcPct val="50000"/>
                        </a:spcBef>
                      </a:pPr>
                      <a:r>
                        <a:rPr lang="en-US" sz="1800" dirty="0" smtClean="0">
                          <a:solidFill>
                            <a:schemeClr val="tx1"/>
                          </a:solidFill>
                        </a:rPr>
                        <a:t>11.98 </a:t>
                      </a:r>
                      <a:r>
                        <a:rPr lang="en-US" sz="1800" dirty="0" err="1" smtClean="0">
                          <a:solidFill>
                            <a:schemeClr val="tx1"/>
                          </a:solidFill>
                        </a:rPr>
                        <a:t>amu’s</a:t>
                      </a:r>
                      <a:endParaRPr lang="en-US" sz="1800" dirty="0" smtClean="0">
                        <a:solidFill>
                          <a:schemeClr val="tx1"/>
                        </a:solidFill>
                      </a:endParaRPr>
                    </a:p>
                    <a:p>
                      <a:pPr algn="l">
                        <a:lnSpc>
                          <a:spcPct val="100000"/>
                        </a:lnSpc>
                        <a:spcBef>
                          <a:spcPct val="50000"/>
                        </a:spcBef>
                      </a:pPr>
                      <a:r>
                        <a:rPr lang="en-US" sz="1800" dirty="0" smtClean="0">
                          <a:solidFill>
                            <a:schemeClr val="tx1"/>
                          </a:solidFill>
                        </a:rPr>
                        <a:t>12.03 </a:t>
                      </a:r>
                      <a:r>
                        <a:rPr lang="en-US" sz="1800" dirty="0" err="1" smtClean="0">
                          <a:solidFill>
                            <a:schemeClr val="tx1"/>
                          </a:solidFill>
                        </a:rPr>
                        <a:t>amu’s</a:t>
                      </a:r>
                      <a:endParaRPr lang="en-US" sz="1800" dirty="0" smtClean="0">
                        <a:solidFill>
                          <a:schemeClr val="tx1"/>
                        </a:solidFill>
                      </a:endParaRPr>
                    </a:p>
                  </a:txBody>
                  <a:tcPr>
                    <a:noFill/>
                  </a:tcPr>
                </a:tc>
              </a:tr>
              <a:tr h="2895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tx1"/>
                          </a:solidFill>
                        </a:rPr>
                        <a:t>poor accuracy and poor precision</a:t>
                      </a:r>
                    </a:p>
                    <a:p>
                      <a:pPr algn="ctr"/>
                      <a:endParaRPr lang="en-US" sz="3200" dirty="0">
                        <a:solidFill>
                          <a:schemeClr val="tx1"/>
                        </a:solidFill>
                      </a:endParaRPr>
                    </a:p>
                  </a:txBody>
                  <a:tcPr>
                    <a:noFill/>
                  </a:tcPr>
                </a:tc>
                <a:tc>
                  <a:txBody>
                    <a:bodyPr/>
                    <a:lstStyle/>
                    <a:p>
                      <a:endParaRPr lang="en-US"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The Atomic</a:t>
                      </a:r>
                      <a:r>
                        <a:rPr lang="en-US" sz="1800" b="0" baseline="0" dirty="0" smtClean="0">
                          <a:solidFill>
                            <a:schemeClr val="tx1"/>
                          </a:solidFill>
                        </a:rPr>
                        <a:t> mass of Carbon is  12.01 </a:t>
                      </a:r>
                      <a:r>
                        <a:rPr lang="en-US" sz="1800" b="0" baseline="0" dirty="0" err="1" smtClean="0">
                          <a:solidFill>
                            <a:schemeClr val="tx1"/>
                          </a:solidFill>
                        </a:rPr>
                        <a:t>amu’s</a:t>
                      </a:r>
                      <a:endParaRPr lang="en-US" sz="1800"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solidFill>
                            <a:schemeClr val="tx1"/>
                          </a:solidFill>
                        </a:rPr>
                        <a:t>Your experimental values were </a:t>
                      </a:r>
                      <a:r>
                        <a:rPr lang="en-US" sz="1800" dirty="0" smtClean="0">
                          <a:solidFill>
                            <a:schemeClr val="tx1"/>
                          </a:solidFill>
                        </a:rPr>
                        <a:t>11.95 </a:t>
                      </a:r>
                      <a:r>
                        <a:rPr lang="en-US" sz="1800" dirty="0" err="1" smtClean="0">
                          <a:solidFill>
                            <a:schemeClr val="tx1"/>
                          </a:solidFill>
                        </a:rPr>
                        <a:t>amu’s</a:t>
                      </a:r>
                      <a:endParaRPr lang="en-US" sz="1800" dirty="0" smtClean="0">
                        <a:solidFill>
                          <a:schemeClr val="tx1"/>
                        </a:solidFill>
                      </a:endParaRPr>
                    </a:p>
                    <a:p>
                      <a:pPr algn="l">
                        <a:spcBef>
                          <a:spcPct val="50000"/>
                        </a:spcBef>
                      </a:pPr>
                      <a:r>
                        <a:rPr lang="en-US" sz="1800" dirty="0" smtClean="0">
                          <a:solidFill>
                            <a:schemeClr val="tx1"/>
                          </a:solidFill>
                        </a:rPr>
                        <a:t>11.30  </a:t>
                      </a:r>
                      <a:r>
                        <a:rPr lang="en-US" sz="1800" dirty="0" err="1" smtClean="0">
                          <a:solidFill>
                            <a:schemeClr val="tx1"/>
                          </a:solidFill>
                        </a:rPr>
                        <a:t>amu’s</a:t>
                      </a:r>
                      <a:endParaRPr lang="en-US" sz="1800" dirty="0" smtClean="0">
                        <a:solidFill>
                          <a:schemeClr val="tx1"/>
                        </a:solidFill>
                      </a:endParaRPr>
                    </a:p>
                    <a:p>
                      <a:pPr algn="l">
                        <a:spcBef>
                          <a:spcPct val="50000"/>
                        </a:spcBef>
                      </a:pPr>
                      <a:r>
                        <a:rPr lang="en-US" sz="1800" dirty="0" smtClean="0">
                          <a:solidFill>
                            <a:schemeClr val="tx1"/>
                          </a:solidFill>
                        </a:rPr>
                        <a:t>10.91</a:t>
                      </a:r>
                      <a:r>
                        <a:rPr lang="en-US" sz="1800" baseline="0" dirty="0" smtClean="0">
                          <a:solidFill>
                            <a:schemeClr val="tx1"/>
                          </a:solidFill>
                        </a:rPr>
                        <a:t> </a:t>
                      </a:r>
                      <a:r>
                        <a:rPr lang="en-US" sz="1800" dirty="0" err="1" smtClean="0">
                          <a:solidFill>
                            <a:schemeClr val="tx1"/>
                          </a:solidFill>
                        </a:rPr>
                        <a:t>amu’s</a:t>
                      </a:r>
                      <a:endParaRPr lang="en-US" sz="1800" dirty="0" smtClean="0">
                        <a:solidFill>
                          <a:schemeClr val="tx1"/>
                        </a:solidFill>
                      </a:endParaRPr>
                    </a:p>
                    <a:p>
                      <a:pPr algn="l">
                        <a:spcBef>
                          <a:spcPct val="50000"/>
                        </a:spcBef>
                      </a:pPr>
                      <a:r>
                        <a:rPr lang="en-US" sz="1800" dirty="0" smtClean="0">
                          <a:solidFill>
                            <a:schemeClr val="tx1"/>
                          </a:solidFill>
                        </a:rPr>
                        <a:t>11.09 </a:t>
                      </a:r>
                      <a:r>
                        <a:rPr lang="en-US" sz="1800" dirty="0" err="1" smtClean="0">
                          <a:solidFill>
                            <a:schemeClr val="tx1"/>
                          </a:solidFill>
                        </a:rPr>
                        <a:t>amu’s</a:t>
                      </a:r>
                      <a:endParaRPr lang="en-US" sz="1800" dirty="0" smtClean="0">
                        <a:solidFill>
                          <a:schemeClr val="tx1"/>
                        </a:solidFill>
                      </a:endParaRPr>
                    </a:p>
                    <a:p>
                      <a:pPr algn="l">
                        <a:spcBef>
                          <a:spcPct val="50000"/>
                        </a:spcBef>
                      </a:pPr>
                      <a:r>
                        <a:rPr lang="en-US" sz="1800" dirty="0" smtClean="0">
                          <a:solidFill>
                            <a:schemeClr val="tx1"/>
                          </a:solidFill>
                        </a:rPr>
                        <a:t>12.</a:t>
                      </a:r>
                      <a:r>
                        <a:rPr lang="en-US" sz="1800" baseline="0" dirty="0" smtClean="0">
                          <a:solidFill>
                            <a:schemeClr val="tx1"/>
                          </a:solidFill>
                        </a:rPr>
                        <a:t> 53</a:t>
                      </a:r>
                      <a:r>
                        <a:rPr lang="en-US" sz="1800" dirty="0" smtClean="0">
                          <a:solidFill>
                            <a:schemeClr val="tx1"/>
                          </a:solidFill>
                        </a:rPr>
                        <a:t> </a:t>
                      </a:r>
                      <a:r>
                        <a:rPr lang="en-US" sz="1800" dirty="0" err="1" smtClean="0">
                          <a:solidFill>
                            <a:schemeClr val="tx1"/>
                          </a:solidFill>
                        </a:rPr>
                        <a:t>amu’s</a:t>
                      </a:r>
                      <a:endParaRPr lang="en-US" sz="1800" dirty="0" smtClean="0">
                        <a:solidFill>
                          <a:schemeClr val="tx1"/>
                        </a:solidFill>
                      </a:endParaRPr>
                    </a:p>
                  </a:txBody>
                  <a:tcPr>
                    <a:noFill/>
                  </a:tcPr>
                </a:tc>
              </a:tr>
            </a:tbl>
          </a:graphicData>
        </a:graphic>
      </p:graphicFrame>
      <p:sp>
        <p:nvSpPr>
          <p:cNvPr id="18436" name="Rectangle 4"/>
          <p:cNvSpPr>
            <a:spLocks noGrp="1" noChangeArrowheads="1"/>
          </p:cNvSpPr>
          <p:nvPr>
            <p:ph type="body" sz="half" idx="1"/>
          </p:nvPr>
        </p:nvSpPr>
        <p:spPr/>
        <p:txBody>
          <a:bodyPr/>
          <a:lstStyle/>
          <a:p>
            <a:pPr>
              <a:lnSpc>
                <a:spcPct val="90000"/>
              </a:lnSpc>
              <a:buFontTx/>
              <a:buNone/>
            </a:pPr>
            <a:endParaRPr lang="en-US" sz="2400" dirty="0"/>
          </a:p>
          <a:p>
            <a:pPr>
              <a:lnSpc>
                <a:spcPct val="90000"/>
              </a:lnSpc>
            </a:pPr>
            <a:endParaRPr lang="en-US" sz="2400" dirty="0" smtClean="0">
              <a:solidFill>
                <a:schemeClr val="hlink"/>
              </a:solidFill>
            </a:endParaRPr>
          </a:p>
          <a:p>
            <a:pPr>
              <a:lnSpc>
                <a:spcPct val="90000"/>
              </a:lnSpc>
            </a:pPr>
            <a:endParaRPr lang="en-US" sz="2400" dirty="0" smtClean="0">
              <a:solidFill>
                <a:schemeClr val="hlink"/>
              </a:solidFill>
            </a:endParaRPr>
          </a:p>
          <a:p>
            <a:pPr>
              <a:lnSpc>
                <a:spcPct val="90000"/>
              </a:lnSpc>
            </a:pPr>
            <a:endParaRPr lang="en-US" sz="2400" dirty="0" smtClean="0">
              <a:solidFill>
                <a:schemeClr val="hlink"/>
              </a:solidFill>
            </a:endParaRPr>
          </a:p>
          <a:p>
            <a:pPr>
              <a:lnSpc>
                <a:spcPct val="90000"/>
              </a:lnSpc>
            </a:pPr>
            <a:endParaRPr lang="en-US" sz="2400" dirty="0" smtClean="0">
              <a:solidFill>
                <a:schemeClr val="hlink"/>
              </a:solidFill>
            </a:endParaRPr>
          </a:p>
        </p:txBody>
      </p:sp>
      <p:pic>
        <p:nvPicPr>
          <p:cNvPr id="18440" name="Picture 8" descr="img017"/>
          <p:cNvPicPr>
            <a:picLocks noChangeAspect="1" noChangeArrowheads="1"/>
          </p:cNvPicPr>
          <p:nvPr/>
        </p:nvPicPr>
        <p:blipFill>
          <a:blip r:embed="rId3" cstate="print">
            <a:clrChange>
              <a:clrFrom>
                <a:srgbClr val="FFFFFF"/>
              </a:clrFrom>
              <a:clrTo>
                <a:srgbClr val="FFFFFF">
                  <a:alpha val="0"/>
                </a:srgbClr>
              </a:clrTo>
            </a:clrChange>
          </a:blip>
          <a:srcRect l="52684" t="23814" r="16055" b="38852"/>
          <a:stretch>
            <a:fillRect/>
          </a:stretch>
        </p:blipFill>
        <p:spPr bwMode="auto">
          <a:xfrm>
            <a:off x="2590800" y="762000"/>
            <a:ext cx="2296886" cy="2057400"/>
          </a:xfrm>
          <a:prstGeom prst="rect">
            <a:avLst/>
          </a:prstGeom>
          <a:noFill/>
        </p:spPr>
      </p:pic>
      <p:pic>
        <p:nvPicPr>
          <p:cNvPr id="18442" name="Picture 10" descr="img017"/>
          <p:cNvPicPr>
            <a:picLocks noChangeAspect="1" noChangeArrowheads="1"/>
          </p:cNvPicPr>
          <p:nvPr/>
        </p:nvPicPr>
        <p:blipFill>
          <a:blip r:embed="rId3" cstate="print">
            <a:clrChange>
              <a:clrFrom>
                <a:srgbClr val="FFFFFF"/>
              </a:clrFrom>
              <a:clrTo>
                <a:srgbClr val="FFFFFF">
                  <a:alpha val="0"/>
                </a:srgbClr>
              </a:clrTo>
            </a:clrChange>
          </a:blip>
          <a:srcRect l="53837" t="61893" r="16055" b="1518"/>
          <a:stretch>
            <a:fillRect/>
          </a:stretch>
        </p:blipFill>
        <p:spPr bwMode="auto">
          <a:xfrm>
            <a:off x="2590800" y="4191000"/>
            <a:ext cx="2424545" cy="2209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pic>
        <p:nvPicPr>
          <p:cNvPr id="6" name="Picture 5" descr="C:\Users\cpasilla\AppData\Local\Microsoft\Windows\Temporary Internet Files\Content.IE5\T2Z3W3O0\MC900434720[1].png"/>
          <p:cNvPicPr/>
          <p:nvPr/>
        </p:nvPicPr>
        <p:blipFill>
          <a:blip r:embed="rId2" cstate="print"/>
          <a:srcRect/>
          <a:stretch>
            <a:fillRect/>
          </a:stretch>
        </p:blipFill>
        <p:spPr bwMode="auto">
          <a:xfrm>
            <a:off x="1981200" y="1371600"/>
            <a:ext cx="4800600" cy="4267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sz="4000" b="1" dirty="0" smtClean="0">
                <a:latin typeface="Blue Highway" pitchFamily="2" charset="0"/>
              </a:rPr>
              <a:t>C.2.G</a:t>
            </a:r>
            <a:r>
              <a:rPr lang="en-US" sz="4000" dirty="0" smtClean="0">
                <a:latin typeface="Blue Highway" pitchFamily="2" charset="0"/>
              </a:rPr>
              <a:t>	  express and manipulate chemical quantities using scientific conventions and mathematical procedures, including dimensional analysis, scientific notation, and significant figures</a:t>
            </a:r>
          </a:p>
          <a:p>
            <a:endParaRPr lang="en-US" dirty="0"/>
          </a:p>
        </p:txBody>
      </p:sp>
      <p:sp>
        <p:nvSpPr>
          <p:cNvPr id="4" name="Rectangle 3"/>
          <p:cNvSpPr/>
          <p:nvPr/>
        </p:nvSpPr>
        <p:spPr>
          <a:xfrm>
            <a:off x="381001" y="0"/>
            <a:ext cx="8153399" cy="1323439"/>
          </a:xfrm>
          <a:prstGeom prst="rect">
            <a:avLst/>
          </a:prstGeom>
          <a:noFill/>
        </p:spPr>
        <p:txBody>
          <a:bodyPr wrap="square" lIns="91440" tIns="45720" rIns="91440" bIns="45720">
            <a:spAutoFit/>
          </a:bodyPr>
          <a:lstStyle/>
          <a:p>
            <a:pPr algn="ctr"/>
            <a:r>
              <a:rPr lang="en-U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lue Highway" pitchFamily="2" charset="0"/>
              </a:rPr>
              <a:t>Significant Figures</a:t>
            </a:r>
            <a:endParaRPr lang="en-U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lue Highway" pitchFamily="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pPr eaLnBrk="1" hangingPunct="1"/>
            <a:r>
              <a:rPr lang="en-US" sz="7300" dirty="0" err="1" smtClean="0">
                <a:solidFill>
                  <a:srgbClr val="C00000"/>
                </a:solidFill>
                <a:latin typeface="Blue Highway" pitchFamily="2" charset="0"/>
              </a:rPr>
              <a:t>ChemCatalyst</a:t>
            </a:r>
            <a:endParaRPr lang="en-US" dirty="0" smtClean="0">
              <a:solidFill>
                <a:srgbClr val="C00000"/>
              </a:solidFill>
              <a:latin typeface="Blue Highway" pitchFamily="2" charset="0"/>
            </a:endParaRPr>
          </a:p>
        </p:txBody>
      </p:sp>
      <p:sp>
        <p:nvSpPr>
          <p:cNvPr id="3075" name="Content Placeholder 2"/>
          <p:cNvSpPr>
            <a:spLocks noGrp="1"/>
          </p:cNvSpPr>
          <p:nvPr>
            <p:ph sz="quarter" idx="1"/>
          </p:nvPr>
        </p:nvSpPr>
        <p:spPr/>
        <p:txBody>
          <a:bodyPr>
            <a:normAutofit/>
          </a:bodyPr>
          <a:lstStyle/>
          <a:p>
            <a:pPr eaLnBrk="1" hangingPunct="1"/>
            <a:r>
              <a:rPr lang="en-US" sz="4000" dirty="0" smtClean="0">
                <a:latin typeface="Blue Highway" pitchFamily="2" charset="0"/>
              </a:rPr>
              <a:t>In Lab or when doing a formula problem in chemistry, How do you determine where to round the number?  How many decimal places to keep?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It is important to be honest when reporting a measurement, so that it does not appear to be more accurate than the equipment used to make the measurement allows. We can achieve this by controlling the number of digits, or </a:t>
            </a:r>
            <a:r>
              <a:rPr lang="en-US" b="1" dirty="0" smtClean="0"/>
              <a:t>significant figures</a:t>
            </a:r>
            <a:r>
              <a:rPr lang="en-US" dirty="0" smtClean="0"/>
              <a:t>, used to report the measurement.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Autofit/>
          </a:bodyPr>
          <a:lstStyle/>
          <a:p>
            <a:pPr eaLnBrk="1" hangingPunct="1"/>
            <a:r>
              <a:rPr lang="en-US" sz="5400" b="1" dirty="0" smtClean="0">
                <a:solidFill>
                  <a:srgbClr val="C00000"/>
                </a:solidFill>
                <a:latin typeface="Blue Highway" pitchFamily="2" charset="0"/>
              </a:rPr>
              <a:t>Significant Figures</a:t>
            </a:r>
          </a:p>
        </p:txBody>
      </p:sp>
      <p:sp>
        <p:nvSpPr>
          <p:cNvPr id="4099" name="Content Placeholder 4"/>
          <p:cNvSpPr>
            <a:spLocks noGrp="1"/>
          </p:cNvSpPr>
          <p:nvPr>
            <p:ph sz="quarter" idx="1"/>
          </p:nvPr>
        </p:nvSpPr>
        <p:spPr>
          <a:xfrm>
            <a:off x="0" y="1524000"/>
            <a:ext cx="9144000" cy="4876800"/>
          </a:xfrm>
        </p:spPr>
        <p:txBody>
          <a:bodyPr>
            <a:noAutofit/>
          </a:bodyPr>
          <a:lstStyle/>
          <a:p>
            <a:pPr lvl="1" eaLnBrk="1" hangingPunct="1">
              <a:buFont typeface="Arial" charset="0"/>
              <a:buNone/>
            </a:pPr>
            <a:r>
              <a:rPr lang="en-US" sz="3200" dirty="0" smtClean="0">
                <a:latin typeface="Blue Highway" pitchFamily="2" charset="0"/>
              </a:rPr>
              <a:t>	</a:t>
            </a:r>
            <a:endParaRPr lang="en-US" sz="3200" b="1" dirty="0" smtClean="0">
              <a:solidFill>
                <a:srgbClr val="C00000"/>
              </a:solidFill>
              <a:latin typeface="Blue Highway" pitchFamily="2" charset="0"/>
            </a:endParaRPr>
          </a:p>
          <a:p>
            <a:pPr lvl="1" eaLnBrk="1" hangingPunct="1">
              <a:buFont typeface="Arial" charset="0"/>
              <a:buNone/>
            </a:pPr>
            <a:r>
              <a:rPr lang="en-US" sz="3200" dirty="0" smtClean="0">
                <a:latin typeface="Blue Highway" pitchFamily="2" charset="0"/>
              </a:rPr>
              <a:t>	</a:t>
            </a:r>
            <a:endParaRPr lang="en-US" sz="3200" b="1" dirty="0" smtClean="0">
              <a:solidFill>
                <a:srgbClr val="C00000"/>
              </a:solidFill>
              <a:latin typeface="Blue Highway" pitchFamily="2" charset="0"/>
            </a:endParaRPr>
          </a:p>
          <a:p>
            <a:pPr eaLnBrk="1" hangingPunct="1">
              <a:buFont typeface="Arial" charset="0"/>
              <a:buNone/>
            </a:pPr>
            <a:endParaRPr lang="en-US" sz="2400" dirty="0" smtClean="0">
              <a:latin typeface="Blue Highway" pitchFamily="2" charset="0"/>
            </a:endParaRPr>
          </a:p>
        </p:txBody>
      </p:sp>
      <p:graphicFrame>
        <p:nvGraphicFramePr>
          <p:cNvPr id="4" name="Table 3"/>
          <p:cNvGraphicFramePr>
            <a:graphicFrameLocks noGrp="1"/>
          </p:cNvGraphicFramePr>
          <p:nvPr/>
        </p:nvGraphicFramePr>
        <p:xfrm>
          <a:off x="533400" y="1447800"/>
          <a:ext cx="8610600" cy="5151120"/>
        </p:xfrm>
        <a:graphic>
          <a:graphicData uri="http://schemas.openxmlformats.org/drawingml/2006/table">
            <a:tbl>
              <a:tblPr firstRow="1" bandRow="1">
                <a:tableStyleId>{5C22544A-7EE6-4342-B048-85BDC9FD1C3A}</a:tableStyleId>
              </a:tblPr>
              <a:tblGrid>
                <a:gridCol w="4305300"/>
                <a:gridCol w="4305300"/>
              </a:tblGrid>
              <a:tr h="37084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3200" dirty="0" smtClean="0">
                          <a:solidFill>
                            <a:schemeClr val="tx1"/>
                          </a:solidFill>
                          <a:latin typeface="Blue Highway" pitchFamily="2" charset="0"/>
                        </a:rPr>
                        <a:t>All </a:t>
                      </a:r>
                      <a:r>
                        <a:rPr lang="en-US" sz="3200" u="sng" dirty="0" smtClean="0">
                          <a:solidFill>
                            <a:schemeClr val="tx1"/>
                          </a:solidFill>
                          <a:latin typeface="Blue Highway" pitchFamily="2" charset="0"/>
                        </a:rPr>
                        <a:t>non-zero</a:t>
                      </a:r>
                      <a:r>
                        <a:rPr lang="en-US" sz="3200" dirty="0" smtClean="0">
                          <a:solidFill>
                            <a:schemeClr val="tx1"/>
                          </a:solidFill>
                          <a:latin typeface="Blue Highway" pitchFamily="2" charset="0"/>
                        </a:rPr>
                        <a:t> numbers are significant.</a:t>
                      </a:r>
                    </a:p>
                    <a:p>
                      <a:pPr>
                        <a:buFont typeface="Arial" pitchFamily="34" charset="0"/>
                        <a:buChar char="•"/>
                      </a:pPr>
                      <a:endParaRPr lang="en-US" sz="3200" dirty="0">
                        <a:solidFill>
                          <a:schemeClr val="tx1"/>
                        </a:solidFill>
                      </a:endParaRPr>
                    </a:p>
                  </a:txBody>
                  <a:tcPr>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C00000"/>
                          </a:solidFill>
                          <a:latin typeface="Blue Highway" pitchFamily="2" charset="0"/>
                        </a:rPr>
                        <a:t>12.34	          4 sig figs</a:t>
                      </a:r>
                    </a:p>
                    <a:p>
                      <a:endParaRPr lang="en-US" sz="4000" dirty="0"/>
                    </a:p>
                  </a:txBody>
                  <a:tcP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3200" dirty="0" smtClean="0">
                          <a:solidFill>
                            <a:schemeClr val="tx1"/>
                          </a:solidFill>
                          <a:latin typeface="Blue Highway" pitchFamily="2" charset="0"/>
                        </a:rPr>
                        <a:t>Zeros </a:t>
                      </a:r>
                      <a:r>
                        <a:rPr lang="en-US" sz="3200" u="sng" dirty="0" smtClean="0">
                          <a:solidFill>
                            <a:schemeClr val="tx1"/>
                          </a:solidFill>
                          <a:latin typeface="Blue Highway" pitchFamily="2" charset="0"/>
                        </a:rPr>
                        <a:t>between</a:t>
                      </a:r>
                      <a:r>
                        <a:rPr lang="en-US" sz="3200" dirty="0" smtClean="0">
                          <a:solidFill>
                            <a:schemeClr val="tx1"/>
                          </a:solidFill>
                          <a:latin typeface="Blue Highway" pitchFamily="2" charset="0"/>
                        </a:rPr>
                        <a:t> non-zero figures are significant.</a:t>
                      </a:r>
                    </a:p>
                    <a:p>
                      <a:pPr>
                        <a:buFont typeface="Arial" pitchFamily="34" charset="0"/>
                        <a:buChar char="•"/>
                      </a:pPr>
                      <a:endParaRPr lang="en-US" sz="3200" dirty="0">
                        <a:solidFill>
                          <a:schemeClr val="tx1"/>
                        </a:solidFill>
                      </a:endParaRPr>
                    </a:p>
                  </a:txBody>
                  <a:tcPr>
                    <a:noFill/>
                  </a:tcPr>
                </a:tc>
                <a:tc>
                  <a:txBody>
                    <a:bodyPr/>
                    <a:lstStyle/>
                    <a:p>
                      <a:r>
                        <a:rPr lang="en-US" sz="4000" b="1" dirty="0" smtClean="0">
                          <a:solidFill>
                            <a:srgbClr val="C00000"/>
                          </a:solidFill>
                          <a:latin typeface="Blue Highway" pitchFamily="2" charset="0"/>
                        </a:rPr>
                        <a:t>10,204	  </a:t>
                      </a:r>
                      <a:r>
                        <a:rPr lang="en-US" sz="4000" b="1" baseline="0" dirty="0" smtClean="0">
                          <a:solidFill>
                            <a:srgbClr val="C00000"/>
                          </a:solidFill>
                          <a:latin typeface="Blue Highway" pitchFamily="2" charset="0"/>
                        </a:rPr>
                        <a:t> </a:t>
                      </a:r>
                      <a:r>
                        <a:rPr lang="en-US" sz="4000" b="1" dirty="0" smtClean="0">
                          <a:solidFill>
                            <a:srgbClr val="C00000"/>
                          </a:solidFill>
                          <a:latin typeface="Blue Highway" pitchFamily="2" charset="0"/>
                        </a:rPr>
                        <a:t>5 sig figs</a:t>
                      </a:r>
                      <a:endParaRPr lang="en-US" sz="4000" dirty="0"/>
                    </a:p>
                  </a:txBody>
                  <a:tcP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3200" dirty="0" smtClean="0">
                          <a:solidFill>
                            <a:schemeClr val="tx1"/>
                          </a:solidFill>
                          <a:latin typeface="Blue Highway" pitchFamily="2" charset="0"/>
                        </a:rPr>
                        <a:t>Zeros </a:t>
                      </a:r>
                      <a:r>
                        <a:rPr lang="en-US" sz="3200" u="sng" dirty="0" smtClean="0">
                          <a:solidFill>
                            <a:schemeClr val="tx1"/>
                          </a:solidFill>
                          <a:latin typeface="Blue Highway" pitchFamily="2" charset="0"/>
                        </a:rPr>
                        <a:t>before</a:t>
                      </a:r>
                      <a:r>
                        <a:rPr lang="en-US" sz="3200" dirty="0" smtClean="0">
                          <a:solidFill>
                            <a:schemeClr val="tx1"/>
                          </a:solidFill>
                          <a:latin typeface="Blue Highway" pitchFamily="2" charset="0"/>
                        </a:rPr>
                        <a:t> the first non zero number are not significant.</a:t>
                      </a:r>
                    </a:p>
                    <a:p>
                      <a:pPr>
                        <a:buFont typeface="Arial" pitchFamily="34" charset="0"/>
                        <a:buChar char="•"/>
                      </a:pPr>
                      <a:endParaRPr lang="en-US" sz="3200" dirty="0">
                        <a:solidFill>
                          <a:schemeClr val="tx1"/>
                        </a:solidFill>
                      </a:endParaRPr>
                    </a:p>
                  </a:txBody>
                  <a:tcPr>
                    <a:noFill/>
                  </a:tcPr>
                </a:tc>
                <a:tc>
                  <a:txBody>
                    <a:bodyPr/>
                    <a:lstStyle/>
                    <a:p>
                      <a:r>
                        <a:rPr lang="en-US" sz="4000" b="1" dirty="0" smtClean="0">
                          <a:solidFill>
                            <a:srgbClr val="C00000"/>
                          </a:solidFill>
                          <a:latin typeface="Blue Highway" pitchFamily="2" charset="0"/>
                        </a:rPr>
                        <a:t>0.01234</a:t>
                      </a:r>
                      <a:r>
                        <a:rPr lang="en-US" sz="4000" b="1" baseline="0" dirty="0" smtClean="0">
                          <a:solidFill>
                            <a:srgbClr val="C00000"/>
                          </a:solidFill>
                          <a:latin typeface="Blue Highway" pitchFamily="2" charset="0"/>
                        </a:rPr>
                        <a:t>       </a:t>
                      </a:r>
                      <a:r>
                        <a:rPr lang="en-US" sz="4000" b="1" dirty="0" smtClean="0">
                          <a:solidFill>
                            <a:srgbClr val="C00000"/>
                          </a:solidFill>
                          <a:latin typeface="Blue Highway" pitchFamily="2" charset="0"/>
                        </a:rPr>
                        <a:t>4</a:t>
                      </a:r>
                      <a:r>
                        <a:rPr lang="en-US" sz="4000" b="1" baseline="0" dirty="0" smtClean="0">
                          <a:solidFill>
                            <a:srgbClr val="C00000"/>
                          </a:solidFill>
                          <a:latin typeface="Blue Highway" pitchFamily="2" charset="0"/>
                        </a:rPr>
                        <a:t> sig figs</a:t>
                      </a:r>
                      <a:endParaRPr lang="en-US" sz="4000" dirty="0"/>
                    </a:p>
                  </a:txBody>
                  <a:tcP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sz="quarter" idx="1"/>
          </p:nvPr>
        </p:nvSpPr>
        <p:spPr>
          <a:xfrm>
            <a:off x="533400" y="1676400"/>
            <a:ext cx="8229600" cy="2895600"/>
          </a:xfrm>
        </p:spPr>
        <p:txBody>
          <a:bodyPr>
            <a:noAutofit/>
          </a:bodyPr>
          <a:lstStyle/>
          <a:p>
            <a:pPr lvl="1" eaLnBrk="1" hangingPunct="1">
              <a:buFont typeface="Arial" charset="0"/>
              <a:buNone/>
            </a:pPr>
            <a:r>
              <a:rPr lang="en-US" sz="3200" b="1" dirty="0" smtClean="0">
                <a:latin typeface="Blue Highway" pitchFamily="2" charset="0"/>
              </a:rPr>
              <a:t>	</a:t>
            </a:r>
          </a:p>
        </p:txBody>
      </p:sp>
      <p:graphicFrame>
        <p:nvGraphicFramePr>
          <p:cNvPr id="4" name="Table 3"/>
          <p:cNvGraphicFramePr>
            <a:graphicFrameLocks noGrp="1"/>
          </p:cNvGraphicFramePr>
          <p:nvPr/>
        </p:nvGraphicFramePr>
        <p:xfrm>
          <a:off x="304800" y="1905000"/>
          <a:ext cx="8610600" cy="3017520"/>
        </p:xfrm>
        <a:graphic>
          <a:graphicData uri="http://schemas.openxmlformats.org/drawingml/2006/table">
            <a:tbl>
              <a:tblPr firstRow="1" bandRow="1">
                <a:tableStyleId>{5C22544A-7EE6-4342-B048-85BDC9FD1C3A}</a:tableStyleId>
              </a:tblPr>
              <a:tblGrid>
                <a:gridCol w="4305300"/>
                <a:gridCol w="4305300"/>
              </a:tblGrid>
              <a:tr h="37084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3200" b="1" dirty="0" smtClean="0">
                          <a:solidFill>
                            <a:schemeClr val="tx1"/>
                          </a:solidFill>
                          <a:latin typeface="Blue Highway" pitchFamily="2" charset="0"/>
                        </a:rPr>
                        <a:t>Zeros After the </a:t>
                      </a:r>
                      <a:r>
                        <a:rPr lang="en-US" sz="3200" b="1" u="sng" dirty="0" smtClean="0">
                          <a:solidFill>
                            <a:schemeClr val="tx1"/>
                          </a:solidFill>
                          <a:latin typeface="Blue Highway" pitchFamily="2" charset="0"/>
                        </a:rPr>
                        <a:t>last non-zero figure </a:t>
                      </a:r>
                      <a:r>
                        <a:rPr lang="en-US" sz="3200" b="1" dirty="0" smtClean="0">
                          <a:solidFill>
                            <a:schemeClr val="tx1"/>
                          </a:solidFill>
                          <a:latin typeface="Blue Highway" pitchFamily="2" charset="0"/>
                        </a:rPr>
                        <a:t>are not significant unless they are followed by a </a:t>
                      </a:r>
                      <a:r>
                        <a:rPr lang="en-US" sz="3200" b="1" u="sng" dirty="0" smtClean="0">
                          <a:solidFill>
                            <a:schemeClr val="tx1"/>
                          </a:solidFill>
                          <a:latin typeface="Blue Highway" pitchFamily="2" charset="0"/>
                        </a:rPr>
                        <a:t>decimal point </a:t>
                      </a:r>
                      <a:r>
                        <a:rPr lang="en-US" sz="3200" b="1" dirty="0" smtClean="0">
                          <a:solidFill>
                            <a:schemeClr val="tx1"/>
                          </a:solidFill>
                          <a:latin typeface="Blue Highway" pitchFamily="2" charset="0"/>
                        </a:rPr>
                        <a:t>or they are to the right of a decimal point.</a:t>
                      </a:r>
                    </a:p>
                    <a:p>
                      <a:pPr>
                        <a:buFont typeface="Arial" pitchFamily="34" charset="0"/>
                        <a:buChar char="•"/>
                      </a:pPr>
                      <a:endParaRPr lang="en-US" sz="3200" dirty="0">
                        <a:solidFill>
                          <a:schemeClr val="tx1"/>
                        </a:solidFill>
                      </a:endParaRPr>
                    </a:p>
                  </a:txBody>
                  <a:tcPr>
                    <a:noFill/>
                  </a:tcPr>
                </a:tc>
                <a:tc>
                  <a:txBody>
                    <a:bodyPr/>
                    <a:lstStyle/>
                    <a:p>
                      <a:pPr marL="114300" lvl="1" indent="0" eaLnBrk="1" hangingPunct="1">
                        <a:buFont typeface="Arial" charset="0"/>
                        <a:buNone/>
                      </a:pPr>
                      <a:r>
                        <a:rPr lang="en-US" sz="3200" b="1" dirty="0" smtClean="0">
                          <a:solidFill>
                            <a:srgbClr val="C00000"/>
                          </a:solidFill>
                          <a:latin typeface="Blue Highway" pitchFamily="2" charset="0"/>
                        </a:rPr>
                        <a:t>123,400</a:t>
                      </a:r>
                      <a:r>
                        <a:rPr lang="en-US" sz="3200" b="1" baseline="0" dirty="0" smtClean="0">
                          <a:solidFill>
                            <a:srgbClr val="C00000"/>
                          </a:solidFill>
                          <a:latin typeface="Blue Highway" pitchFamily="2" charset="0"/>
                        </a:rPr>
                        <a:t>             </a:t>
                      </a:r>
                      <a:r>
                        <a:rPr lang="en-US" sz="3200" b="1" dirty="0" smtClean="0">
                          <a:solidFill>
                            <a:srgbClr val="C00000"/>
                          </a:solidFill>
                          <a:latin typeface="Blue Highway" pitchFamily="2" charset="0"/>
                        </a:rPr>
                        <a:t>4 sig figs</a:t>
                      </a:r>
                    </a:p>
                    <a:p>
                      <a:pPr marL="114300" lvl="1" indent="0" eaLnBrk="1" hangingPunct="1">
                        <a:buFont typeface="Arial" charset="0"/>
                        <a:buNone/>
                      </a:pPr>
                      <a:r>
                        <a:rPr lang="en-US" sz="3200" b="1" dirty="0" smtClean="0">
                          <a:solidFill>
                            <a:srgbClr val="C00000"/>
                          </a:solidFill>
                          <a:latin typeface="Blue Highway" pitchFamily="2" charset="0"/>
                        </a:rPr>
                        <a:t>123,400.	       6 sig figs</a:t>
                      </a:r>
                    </a:p>
                    <a:p>
                      <a:pPr marL="114300" lvl="1" indent="0" eaLnBrk="1" hangingPunct="1">
                        <a:buFont typeface="Arial" charset="0"/>
                        <a:buNone/>
                      </a:pPr>
                      <a:r>
                        <a:rPr lang="en-US" sz="3200" b="1" dirty="0" smtClean="0">
                          <a:solidFill>
                            <a:srgbClr val="C00000"/>
                          </a:solidFill>
                          <a:latin typeface="Blue Highway" pitchFamily="2" charset="0"/>
                        </a:rPr>
                        <a:t>12.3400	       6</a:t>
                      </a:r>
                      <a:r>
                        <a:rPr lang="en-US" sz="3200" b="1" baseline="0" dirty="0" smtClean="0">
                          <a:solidFill>
                            <a:srgbClr val="C00000"/>
                          </a:solidFill>
                          <a:latin typeface="Blue Highway" pitchFamily="2" charset="0"/>
                        </a:rPr>
                        <a:t> </a:t>
                      </a:r>
                      <a:r>
                        <a:rPr lang="en-US" sz="3200" b="1" dirty="0" smtClean="0">
                          <a:solidFill>
                            <a:srgbClr val="C00000"/>
                          </a:solidFill>
                          <a:latin typeface="Blue Highway" pitchFamily="2" charset="0"/>
                        </a:rPr>
                        <a:t>sig figs</a:t>
                      </a:r>
                    </a:p>
                    <a:p>
                      <a:endParaRPr lang="en-US" sz="4000" dirty="0"/>
                    </a:p>
                  </a:txBody>
                  <a:tcPr>
                    <a:noFill/>
                  </a:tcPr>
                </a:tc>
              </a:tr>
            </a:tbl>
          </a:graphicData>
        </a:graphic>
      </p:graphicFrame>
      <p:cxnSp>
        <p:nvCxnSpPr>
          <p:cNvPr id="6" name="Straight Arrow Connector 5"/>
          <p:cNvCxnSpPr/>
          <p:nvPr/>
        </p:nvCxnSpPr>
        <p:spPr>
          <a:xfrm flipV="1">
            <a:off x="2362200" y="2895600"/>
            <a:ext cx="3429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Autofit/>
          </a:bodyPr>
          <a:lstStyle/>
          <a:p>
            <a:pPr eaLnBrk="1" hangingPunct="1"/>
            <a:r>
              <a:rPr lang="en-US" sz="5400" b="1" dirty="0" smtClean="0">
                <a:solidFill>
                  <a:srgbClr val="C00000"/>
                </a:solidFill>
                <a:latin typeface="Blue Highway" pitchFamily="2" charset="0"/>
              </a:rPr>
              <a:t>How many Sig Figs?</a:t>
            </a:r>
          </a:p>
        </p:txBody>
      </p:sp>
      <p:sp>
        <p:nvSpPr>
          <p:cNvPr id="6147" name="Content Placeholder 2"/>
          <p:cNvSpPr>
            <a:spLocks noGrp="1"/>
          </p:cNvSpPr>
          <p:nvPr>
            <p:ph sz="quarter" idx="1"/>
          </p:nvPr>
        </p:nvSpPr>
        <p:spPr>
          <a:xfrm>
            <a:off x="301752" y="1527048"/>
            <a:ext cx="2289048" cy="4949952"/>
          </a:xfrm>
        </p:spPr>
        <p:txBody>
          <a:bodyPr>
            <a:normAutofit lnSpcReduction="10000"/>
          </a:bodyPr>
          <a:lstStyle/>
          <a:p>
            <a:pPr eaLnBrk="1" hangingPunct="1"/>
            <a:r>
              <a:rPr lang="en-US" sz="4000" dirty="0" smtClean="0">
                <a:latin typeface="Blue Highway" pitchFamily="2" charset="0"/>
              </a:rPr>
              <a:t>23.505   </a:t>
            </a:r>
          </a:p>
          <a:p>
            <a:pPr eaLnBrk="1" hangingPunct="1"/>
            <a:r>
              <a:rPr lang="en-US" sz="4000" dirty="0" smtClean="0">
                <a:latin typeface="Blue Highway" pitchFamily="2" charset="0"/>
              </a:rPr>
              <a:t>620</a:t>
            </a:r>
          </a:p>
          <a:p>
            <a:pPr eaLnBrk="1" hangingPunct="1"/>
            <a:r>
              <a:rPr lang="en-US" sz="4000" dirty="0" smtClean="0">
                <a:latin typeface="Blue Highway" pitchFamily="2" charset="0"/>
              </a:rPr>
              <a:t>0.062</a:t>
            </a:r>
          </a:p>
          <a:p>
            <a:pPr eaLnBrk="1" hangingPunct="1"/>
            <a:r>
              <a:rPr lang="en-US" sz="4000" dirty="0" smtClean="0">
                <a:latin typeface="Blue Highway" pitchFamily="2" charset="0"/>
              </a:rPr>
              <a:t>620</a:t>
            </a:r>
          </a:p>
          <a:p>
            <a:pPr eaLnBrk="1" hangingPunct="1"/>
            <a:r>
              <a:rPr lang="en-US" sz="4000" dirty="0" smtClean="0">
                <a:latin typeface="Blue Highway" pitchFamily="2" charset="0"/>
              </a:rPr>
              <a:t>2500</a:t>
            </a:r>
          </a:p>
          <a:p>
            <a:pPr eaLnBrk="1" hangingPunct="1"/>
            <a:r>
              <a:rPr lang="en-US" sz="4000" dirty="0" smtClean="0">
                <a:latin typeface="Blue Highway" pitchFamily="2" charset="0"/>
              </a:rPr>
              <a:t>2500.</a:t>
            </a:r>
          </a:p>
          <a:p>
            <a:pPr eaLnBrk="1" hangingPunct="1"/>
            <a:r>
              <a:rPr lang="en-US" sz="4000" dirty="0" smtClean="0">
                <a:latin typeface="Blue Highway" pitchFamily="2" charset="0"/>
              </a:rPr>
              <a:t>250.0</a:t>
            </a:r>
          </a:p>
          <a:p>
            <a:pPr eaLnBrk="1" hangingPunct="1"/>
            <a:endParaRPr lang="en-US" dirty="0" smtClean="0"/>
          </a:p>
        </p:txBody>
      </p:sp>
      <p:sp>
        <p:nvSpPr>
          <p:cNvPr id="4" name="TextBox 3"/>
          <p:cNvSpPr txBox="1"/>
          <p:nvPr/>
        </p:nvSpPr>
        <p:spPr>
          <a:xfrm>
            <a:off x="3352800" y="1447800"/>
            <a:ext cx="609600" cy="584775"/>
          </a:xfrm>
          <a:prstGeom prst="rect">
            <a:avLst/>
          </a:prstGeom>
          <a:noFill/>
        </p:spPr>
        <p:txBody>
          <a:bodyPr wrap="square" rtlCol="0">
            <a:spAutoFit/>
          </a:bodyPr>
          <a:lstStyle/>
          <a:p>
            <a:r>
              <a:rPr lang="en-US" sz="3200" b="1" dirty="0" smtClean="0">
                <a:solidFill>
                  <a:srgbClr val="C00000"/>
                </a:solidFill>
              </a:rPr>
              <a:t>5</a:t>
            </a:r>
            <a:r>
              <a:rPr lang="en-US" dirty="0" smtClean="0"/>
              <a:t> </a:t>
            </a:r>
            <a:endParaRPr lang="en-US" dirty="0"/>
          </a:p>
        </p:txBody>
      </p:sp>
      <p:sp>
        <p:nvSpPr>
          <p:cNvPr id="5" name="TextBox 4"/>
          <p:cNvSpPr txBox="1"/>
          <p:nvPr/>
        </p:nvSpPr>
        <p:spPr>
          <a:xfrm>
            <a:off x="3352800" y="2133600"/>
            <a:ext cx="609600" cy="584775"/>
          </a:xfrm>
          <a:prstGeom prst="rect">
            <a:avLst/>
          </a:prstGeom>
          <a:noFill/>
        </p:spPr>
        <p:txBody>
          <a:bodyPr wrap="square" rtlCol="0">
            <a:spAutoFit/>
          </a:bodyPr>
          <a:lstStyle/>
          <a:p>
            <a:r>
              <a:rPr lang="en-US" sz="3200" b="1" dirty="0" smtClean="0">
                <a:solidFill>
                  <a:srgbClr val="C00000"/>
                </a:solidFill>
              </a:rPr>
              <a:t>2</a:t>
            </a:r>
            <a:r>
              <a:rPr lang="en-US" dirty="0" smtClean="0"/>
              <a:t> </a:t>
            </a:r>
            <a:endParaRPr lang="en-US" dirty="0"/>
          </a:p>
        </p:txBody>
      </p:sp>
      <p:sp>
        <p:nvSpPr>
          <p:cNvPr id="6" name="TextBox 5"/>
          <p:cNvSpPr txBox="1"/>
          <p:nvPr/>
        </p:nvSpPr>
        <p:spPr>
          <a:xfrm>
            <a:off x="3352800" y="2667000"/>
            <a:ext cx="609600" cy="584775"/>
          </a:xfrm>
          <a:prstGeom prst="rect">
            <a:avLst/>
          </a:prstGeom>
          <a:noFill/>
        </p:spPr>
        <p:txBody>
          <a:bodyPr wrap="square" rtlCol="0">
            <a:spAutoFit/>
          </a:bodyPr>
          <a:lstStyle/>
          <a:p>
            <a:r>
              <a:rPr lang="en-US" sz="3200" b="1" dirty="0" smtClean="0">
                <a:solidFill>
                  <a:srgbClr val="C00000"/>
                </a:solidFill>
              </a:rPr>
              <a:t>2</a:t>
            </a:r>
            <a:r>
              <a:rPr lang="en-US" dirty="0" smtClean="0"/>
              <a:t> </a:t>
            </a:r>
            <a:endParaRPr lang="en-US" dirty="0"/>
          </a:p>
        </p:txBody>
      </p:sp>
      <p:sp>
        <p:nvSpPr>
          <p:cNvPr id="7" name="TextBox 6"/>
          <p:cNvSpPr txBox="1"/>
          <p:nvPr/>
        </p:nvSpPr>
        <p:spPr>
          <a:xfrm>
            <a:off x="3276600" y="3352800"/>
            <a:ext cx="609600" cy="584775"/>
          </a:xfrm>
          <a:prstGeom prst="rect">
            <a:avLst/>
          </a:prstGeom>
          <a:noFill/>
        </p:spPr>
        <p:txBody>
          <a:bodyPr wrap="square" rtlCol="0">
            <a:spAutoFit/>
          </a:bodyPr>
          <a:lstStyle/>
          <a:p>
            <a:r>
              <a:rPr lang="en-US" sz="3200" b="1" dirty="0" smtClean="0">
                <a:solidFill>
                  <a:srgbClr val="C00000"/>
                </a:solidFill>
              </a:rPr>
              <a:t>2</a:t>
            </a:r>
            <a:r>
              <a:rPr lang="en-US" dirty="0" smtClean="0"/>
              <a:t> </a:t>
            </a:r>
            <a:endParaRPr lang="en-US" dirty="0"/>
          </a:p>
        </p:txBody>
      </p:sp>
      <p:sp>
        <p:nvSpPr>
          <p:cNvPr id="8" name="TextBox 7"/>
          <p:cNvSpPr txBox="1"/>
          <p:nvPr/>
        </p:nvSpPr>
        <p:spPr>
          <a:xfrm>
            <a:off x="3276600" y="4038600"/>
            <a:ext cx="609600" cy="584775"/>
          </a:xfrm>
          <a:prstGeom prst="rect">
            <a:avLst/>
          </a:prstGeom>
          <a:noFill/>
        </p:spPr>
        <p:txBody>
          <a:bodyPr wrap="square" rtlCol="0">
            <a:spAutoFit/>
          </a:bodyPr>
          <a:lstStyle/>
          <a:p>
            <a:r>
              <a:rPr lang="en-US" sz="3200" b="1" dirty="0" smtClean="0">
                <a:solidFill>
                  <a:srgbClr val="C00000"/>
                </a:solidFill>
              </a:rPr>
              <a:t>2</a:t>
            </a:r>
            <a:r>
              <a:rPr lang="en-US" dirty="0" smtClean="0"/>
              <a:t> </a:t>
            </a:r>
            <a:endParaRPr lang="en-US" dirty="0"/>
          </a:p>
        </p:txBody>
      </p:sp>
      <p:sp>
        <p:nvSpPr>
          <p:cNvPr id="9" name="TextBox 8"/>
          <p:cNvSpPr txBox="1"/>
          <p:nvPr/>
        </p:nvSpPr>
        <p:spPr>
          <a:xfrm>
            <a:off x="3276600" y="4800600"/>
            <a:ext cx="609600" cy="584775"/>
          </a:xfrm>
          <a:prstGeom prst="rect">
            <a:avLst/>
          </a:prstGeom>
          <a:noFill/>
        </p:spPr>
        <p:txBody>
          <a:bodyPr wrap="square" rtlCol="0">
            <a:spAutoFit/>
          </a:bodyPr>
          <a:lstStyle/>
          <a:p>
            <a:r>
              <a:rPr lang="en-US" sz="3200" b="1" dirty="0" smtClean="0">
                <a:solidFill>
                  <a:srgbClr val="C00000"/>
                </a:solidFill>
              </a:rPr>
              <a:t>4</a:t>
            </a:r>
            <a:r>
              <a:rPr lang="en-US" dirty="0" smtClean="0"/>
              <a:t> </a:t>
            </a:r>
            <a:endParaRPr lang="en-US" dirty="0"/>
          </a:p>
        </p:txBody>
      </p:sp>
      <p:sp>
        <p:nvSpPr>
          <p:cNvPr id="10" name="TextBox 9"/>
          <p:cNvSpPr txBox="1"/>
          <p:nvPr/>
        </p:nvSpPr>
        <p:spPr>
          <a:xfrm>
            <a:off x="3276600" y="5410200"/>
            <a:ext cx="609600" cy="584775"/>
          </a:xfrm>
          <a:prstGeom prst="rect">
            <a:avLst/>
          </a:prstGeom>
          <a:noFill/>
        </p:spPr>
        <p:txBody>
          <a:bodyPr wrap="square" rtlCol="0">
            <a:spAutoFit/>
          </a:bodyPr>
          <a:lstStyle/>
          <a:p>
            <a:r>
              <a:rPr lang="en-US" sz="3200" b="1" dirty="0" smtClean="0">
                <a:solidFill>
                  <a:srgbClr val="C00000"/>
                </a:solidFill>
              </a:rPr>
              <a:t>2</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down)">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down)">
                                      <p:cBhvr>
                                        <p:cTn id="3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allAtOnce"/>
      <p:bldP spid="7" grpId="0" build="allAtOnce"/>
      <p:bldP spid="8" grpId="0" build="allAtOnce"/>
      <p:bldP spid="9" grpId="0" build="allAtOnce"/>
      <p:bldP spid="10"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Autofit/>
          </a:bodyPr>
          <a:lstStyle/>
          <a:p>
            <a:pPr eaLnBrk="1" hangingPunct="1"/>
            <a:r>
              <a:rPr lang="en-US" sz="6000" dirty="0" smtClean="0">
                <a:solidFill>
                  <a:srgbClr val="C00000"/>
                </a:solidFill>
                <a:latin typeface="Blue Highway" pitchFamily="2" charset="0"/>
              </a:rPr>
              <a:t>Addition and Subtraction</a:t>
            </a:r>
          </a:p>
        </p:txBody>
      </p:sp>
      <p:sp>
        <p:nvSpPr>
          <p:cNvPr id="7171" name="Content Placeholder 2"/>
          <p:cNvSpPr>
            <a:spLocks noGrp="1"/>
          </p:cNvSpPr>
          <p:nvPr>
            <p:ph sz="quarter" idx="1"/>
          </p:nvPr>
        </p:nvSpPr>
        <p:spPr/>
        <p:txBody>
          <a:bodyPr>
            <a:normAutofit/>
          </a:bodyPr>
          <a:lstStyle/>
          <a:p>
            <a:pPr eaLnBrk="1" hangingPunct="1"/>
            <a:r>
              <a:rPr lang="en-US" dirty="0" smtClean="0">
                <a:latin typeface="Blue Highway" pitchFamily="2" charset="0"/>
              </a:rPr>
              <a:t>The </a:t>
            </a:r>
            <a:r>
              <a:rPr lang="en-US" dirty="0" smtClean="0">
                <a:solidFill>
                  <a:srgbClr val="C00000"/>
                </a:solidFill>
                <a:latin typeface="Blue Highway" pitchFamily="2" charset="0"/>
              </a:rPr>
              <a:t>sum</a:t>
            </a:r>
            <a:r>
              <a:rPr lang="en-US" dirty="0" smtClean="0">
                <a:latin typeface="Blue Highway" pitchFamily="2" charset="0"/>
              </a:rPr>
              <a:t> or </a:t>
            </a:r>
            <a:r>
              <a:rPr lang="en-US" dirty="0" smtClean="0">
                <a:solidFill>
                  <a:srgbClr val="C00000"/>
                </a:solidFill>
                <a:latin typeface="Blue Highway" pitchFamily="2" charset="0"/>
              </a:rPr>
              <a:t>difference</a:t>
            </a:r>
            <a:r>
              <a:rPr lang="en-US" dirty="0" smtClean="0">
                <a:latin typeface="Blue Highway" pitchFamily="2" charset="0"/>
              </a:rPr>
              <a:t> of measurements should be </a:t>
            </a:r>
            <a:r>
              <a:rPr lang="en-US" b="1" dirty="0" smtClean="0">
                <a:latin typeface="Blue Highway" pitchFamily="2" charset="0"/>
              </a:rPr>
              <a:t>rounded</a:t>
            </a:r>
            <a:r>
              <a:rPr lang="en-US" dirty="0" smtClean="0">
                <a:latin typeface="Blue Highway" pitchFamily="2" charset="0"/>
              </a:rPr>
              <a:t> to the place value of the </a:t>
            </a:r>
            <a:r>
              <a:rPr lang="en-US" dirty="0" smtClean="0">
                <a:solidFill>
                  <a:srgbClr val="C00000"/>
                </a:solidFill>
                <a:latin typeface="Blue Highway" pitchFamily="2" charset="0"/>
              </a:rPr>
              <a:t>least</a:t>
            </a:r>
            <a:r>
              <a:rPr lang="en-US" dirty="0" smtClean="0">
                <a:latin typeface="Blue Highway" pitchFamily="2" charset="0"/>
              </a:rPr>
              <a:t> precise measurement.  </a:t>
            </a:r>
            <a:r>
              <a:rPr lang="en-US" dirty="0" smtClean="0">
                <a:solidFill>
                  <a:srgbClr val="C00000"/>
                </a:solidFill>
                <a:latin typeface="Blue Highway" pitchFamily="2" charset="0"/>
              </a:rPr>
              <a:t>(The lowest number of decimal places)</a:t>
            </a:r>
          </a:p>
          <a:p>
            <a:pPr lvl="1" eaLnBrk="1" hangingPunct="1">
              <a:buFont typeface="Arial" charset="0"/>
              <a:buNone/>
            </a:pPr>
            <a:r>
              <a:rPr lang="en-US" sz="2000" dirty="0" smtClean="0">
                <a:latin typeface="Blue Highway" pitchFamily="2" charset="0"/>
              </a:rPr>
              <a:t>	</a:t>
            </a:r>
            <a:r>
              <a:rPr lang="en-US" sz="2800" dirty="0" smtClean="0">
                <a:latin typeface="Blue Highway" pitchFamily="2" charset="0"/>
              </a:rPr>
              <a:t>123.567     3 decimal places                    987.654    3 decimals</a:t>
            </a:r>
          </a:p>
          <a:p>
            <a:pPr lvl="1" eaLnBrk="1" hangingPunct="1">
              <a:buFont typeface="Arial" charset="0"/>
              <a:buNone/>
            </a:pPr>
            <a:r>
              <a:rPr lang="en-US" sz="2800" dirty="0" smtClean="0">
                <a:latin typeface="Blue Highway" pitchFamily="2" charset="0"/>
              </a:rPr>
              <a:t>	    78.9      </a:t>
            </a:r>
            <a:r>
              <a:rPr lang="en-US" sz="2800" dirty="0" smtClean="0">
                <a:solidFill>
                  <a:srgbClr val="C00000"/>
                </a:solidFill>
                <a:latin typeface="Blue Highway" pitchFamily="2" charset="0"/>
              </a:rPr>
              <a:t>1 decimal place</a:t>
            </a:r>
            <a:r>
              <a:rPr lang="en-US" sz="2800" dirty="0" smtClean="0">
                <a:latin typeface="Blue Highway" pitchFamily="2" charset="0"/>
              </a:rPr>
              <a:t>		            - </a:t>
            </a:r>
            <a:r>
              <a:rPr lang="en-US" sz="2800" u="sng" dirty="0" smtClean="0">
                <a:latin typeface="Blue Highway" pitchFamily="2" charset="0"/>
              </a:rPr>
              <a:t>32.10	</a:t>
            </a:r>
            <a:r>
              <a:rPr lang="en-US" sz="2800" dirty="0" smtClean="0">
                <a:solidFill>
                  <a:srgbClr val="C00000"/>
                </a:solidFill>
                <a:latin typeface="Blue Highway" pitchFamily="2" charset="0"/>
              </a:rPr>
              <a:t>     2 decimals</a:t>
            </a:r>
          </a:p>
          <a:p>
            <a:pPr lvl="1" eaLnBrk="1" hangingPunct="1">
              <a:buFont typeface="Arial" charset="0"/>
              <a:buNone/>
            </a:pPr>
            <a:r>
              <a:rPr lang="en-US" sz="2800" dirty="0" smtClean="0">
                <a:latin typeface="Blue Highway" pitchFamily="2" charset="0"/>
              </a:rPr>
              <a:t>     63.25	  2 decimal places		955.554</a:t>
            </a:r>
          </a:p>
          <a:p>
            <a:pPr lvl="1" eaLnBrk="1" hangingPunct="1">
              <a:buFont typeface="Arial" charset="0"/>
              <a:buNone/>
            </a:pPr>
            <a:r>
              <a:rPr lang="en-US" sz="2800" dirty="0" smtClean="0">
                <a:latin typeface="Blue Highway" pitchFamily="2" charset="0"/>
              </a:rPr>
              <a:t> +	</a:t>
            </a:r>
            <a:r>
              <a:rPr lang="en-US" sz="2800" u="sng" dirty="0" smtClean="0">
                <a:latin typeface="Blue Highway" pitchFamily="2" charset="0"/>
              </a:rPr>
              <a:t>372.644</a:t>
            </a:r>
            <a:r>
              <a:rPr lang="en-US" sz="2800" dirty="0" smtClean="0">
                <a:latin typeface="Blue Highway" pitchFamily="2" charset="0"/>
              </a:rPr>
              <a:t>	  3 decimal places		</a:t>
            </a:r>
            <a:endParaRPr lang="en-US" sz="2800" u="sng" dirty="0" smtClean="0">
              <a:latin typeface="Blue Highway" pitchFamily="2" charset="0"/>
            </a:endParaRPr>
          </a:p>
          <a:p>
            <a:pPr lvl="1" eaLnBrk="1" hangingPunct="1">
              <a:buFont typeface="Arial" charset="0"/>
              <a:buNone/>
            </a:pPr>
            <a:r>
              <a:rPr lang="en-US" sz="2800" dirty="0" smtClean="0">
                <a:latin typeface="Blue Highway" pitchFamily="2" charset="0"/>
              </a:rPr>
              <a:t>	638.361</a:t>
            </a:r>
          </a:p>
          <a:p>
            <a:pPr lvl="1" eaLnBrk="1" hangingPunct="1">
              <a:buFont typeface="Arial" charset="0"/>
              <a:buNone/>
            </a:pPr>
            <a:r>
              <a:rPr lang="en-US" sz="2800" dirty="0" smtClean="0">
                <a:latin typeface="Blue Highway" pitchFamily="2" charset="0"/>
              </a:rPr>
              <a:t>	</a:t>
            </a:r>
          </a:p>
        </p:txBody>
      </p:sp>
      <p:cxnSp>
        <p:nvCxnSpPr>
          <p:cNvPr id="5" name="Straight Arrow Connector 4"/>
          <p:cNvCxnSpPr/>
          <p:nvPr/>
        </p:nvCxnSpPr>
        <p:spPr>
          <a:xfrm flipH="1">
            <a:off x="3886200" y="2438400"/>
            <a:ext cx="29718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858000" y="2438400"/>
            <a:ext cx="3048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8200" y="5486400"/>
            <a:ext cx="1066800" cy="584775"/>
          </a:xfrm>
          <a:prstGeom prst="rect">
            <a:avLst/>
          </a:prstGeom>
          <a:noFill/>
        </p:spPr>
        <p:txBody>
          <a:bodyPr wrap="square" rtlCol="0">
            <a:spAutoFit/>
          </a:bodyPr>
          <a:lstStyle/>
          <a:p>
            <a:r>
              <a:rPr lang="en-US" sz="3200" dirty="0" smtClean="0">
                <a:solidFill>
                  <a:srgbClr val="C00000"/>
                </a:solidFill>
                <a:latin typeface="Blue Highway" pitchFamily="2" charset="0"/>
              </a:rPr>
              <a:t>638.4</a:t>
            </a:r>
            <a:endParaRPr lang="en-US" sz="3200" dirty="0">
              <a:solidFill>
                <a:srgbClr val="C00000"/>
              </a:solidFill>
              <a:latin typeface="Blue Highway" pitchFamily="2" charset="0"/>
            </a:endParaRPr>
          </a:p>
        </p:txBody>
      </p:sp>
      <p:sp>
        <p:nvSpPr>
          <p:cNvPr id="10" name="TextBox 9"/>
          <p:cNvSpPr txBox="1"/>
          <p:nvPr/>
        </p:nvSpPr>
        <p:spPr>
          <a:xfrm>
            <a:off x="5715000" y="4419600"/>
            <a:ext cx="1447800" cy="584775"/>
          </a:xfrm>
          <a:prstGeom prst="rect">
            <a:avLst/>
          </a:prstGeom>
          <a:noFill/>
        </p:spPr>
        <p:txBody>
          <a:bodyPr wrap="square" rtlCol="0">
            <a:spAutoFit/>
          </a:bodyPr>
          <a:lstStyle/>
          <a:p>
            <a:r>
              <a:rPr lang="en-US" sz="3200" dirty="0" smtClean="0">
                <a:latin typeface="Blue Highway" pitchFamily="2" charset="0"/>
              </a:rPr>
              <a:t>955.55</a:t>
            </a:r>
            <a:endParaRPr lang="en-US" sz="3200" dirty="0">
              <a:solidFill>
                <a:srgbClr val="C00000"/>
              </a:solidFill>
              <a:latin typeface="Blue Highway"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weneedsigns.com/image.php?type=C&amp;id=7"/>
          <p:cNvPicPr>
            <a:picLocks noChangeAspect="1" noChangeArrowheads="1"/>
          </p:cNvPicPr>
          <p:nvPr/>
        </p:nvPicPr>
        <p:blipFill>
          <a:blip r:embed="rId3" cstate="print"/>
          <a:srcRect b="10627"/>
          <a:stretch>
            <a:fillRect/>
          </a:stretch>
        </p:blipFill>
        <p:spPr bwMode="auto">
          <a:xfrm>
            <a:off x="-304800" y="1981200"/>
            <a:ext cx="4800600" cy="4876800"/>
          </a:xfrm>
          <a:prstGeom prst="rect">
            <a:avLst/>
          </a:prstGeom>
          <a:noFill/>
        </p:spPr>
      </p:pic>
      <p:sp>
        <p:nvSpPr>
          <p:cNvPr id="5" name="Rectangle 4"/>
          <p:cNvSpPr/>
          <p:nvPr/>
        </p:nvSpPr>
        <p:spPr>
          <a:xfrm>
            <a:off x="685800" y="381000"/>
            <a:ext cx="7772400" cy="1754326"/>
          </a:xfrm>
          <a:prstGeom prst="rect">
            <a:avLst/>
          </a:prstGeom>
          <a:noFill/>
        </p:spPr>
        <p:txBody>
          <a:bodyPr wrap="squar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rbel" pitchFamily="34" charset="0"/>
              </a:rPr>
              <a:t>LABORATORY SAFETY:</a:t>
            </a:r>
          </a:p>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rbel" pitchFamily="34" charset="0"/>
              </a:rPr>
              <a:t>MSDS</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Rectangle 5"/>
          <p:cNvSpPr/>
          <p:nvPr/>
        </p:nvSpPr>
        <p:spPr>
          <a:xfrm>
            <a:off x="3886200" y="2057400"/>
            <a:ext cx="5257800" cy="2585323"/>
          </a:xfrm>
          <a:prstGeom prst="rect">
            <a:avLst/>
          </a:prstGeom>
        </p:spPr>
        <p:txBody>
          <a:bodyPr wrap="square">
            <a:spAutoFit/>
          </a:bodyPr>
          <a:lstStyle/>
          <a:p>
            <a:r>
              <a:rPr lang="en-US" b="1" dirty="0" smtClean="0"/>
              <a:t>C.1.A</a:t>
            </a:r>
            <a:r>
              <a:rPr lang="en-US" dirty="0" smtClean="0"/>
              <a:t>  	demonstrate safe practices during laboratory and field investigations, including  the  appropriate  use of safety showers, eyewash fountains, safety goggles, and fire  extinguishers</a:t>
            </a:r>
          </a:p>
          <a:p>
            <a:endParaRPr lang="en-US" dirty="0" smtClean="0"/>
          </a:p>
          <a:p>
            <a:r>
              <a:rPr lang="en-US" b="1" dirty="0" smtClean="0"/>
              <a:t>C.1.B</a:t>
            </a:r>
            <a:r>
              <a:rPr lang="en-US" dirty="0" smtClean="0"/>
              <a:t>	 know specific hazards of chemical substances such as flammability, corrosiveness,  and radioactivity as summarized on the Material Safety Data Sheets (MSDS)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6000" b="1" dirty="0" smtClean="0">
                <a:solidFill>
                  <a:srgbClr val="C00000"/>
                </a:solidFill>
                <a:latin typeface="Blue Highway" pitchFamily="2" charset="0"/>
              </a:rPr>
              <a:t>Multiplication and Division</a:t>
            </a:r>
            <a:endParaRPr lang="en-US" sz="6000" b="1" dirty="0">
              <a:solidFill>
                <a:srgbClr val="C00000"/>
              </a:solidFill>
              <a:latin typeface="Blue Highway" pitchFamily="2" charset="0"/>
            </a:endParaRPr>
          </a:p>
        </p:txBody>
      </p:sp>
      <p:sp>
        <p:nvSpPr>
          <p:cNvPr id="8195" name="Content Placeholder 2"/>
          <p:cNvSpPr>
            <a:spLocks noGrp="1"/>
          </p:cNvSpPr>
          <p:nvPr>
            <p:ph sz="quarter" idx="1"/>
          </p:nvPr>
        </p:nvSpPr>
        <p:spPr/>
        <p:txBody>
          <a:bodyPr/>
          <a:lstStyle/>
          <a:p>
            <a:pPr eaLnBrk="1" hangingPunct="1"/>
            <a:r>
              <a:rPr lang="en-US" dirty="0" smtClean="0">
                <a:latin typeface="Blue Highway" pitchFamily="2" charset="0"/>
              </a:rPr>
              <a:t>The product of quotient of measurement should have the same number of significant figures as the </a:t>
            </a:r>
            <a:r>
              <a:rPr lang="en-US" b="1" dirty="0" smtClean="0">
                <a:solidFill>
                  <a:srgbClr val="C00000"/>
                </a:solidFill>
                <a:latin typeface="Blue Highway" pitchFamily="2" charset="0"/>
              </a:rPr>
              <a:t>least precise </a:t>
            </a:r>
            <a:r>
              <a:rPr lang="en-US" dirty="0" smtClean="0">
                <a:latin typeface="Blue Highway" pitchFamily="2" charset="0"/>
              </a:rPr>
              <a:t>measurement.</a:t>
            </a:r>
          </a:p>
          <a:p>
            <a:pPr eaLnBrk="1" hangingPunct="1">
              <a:buFont typeface="Arial" charset="0"/>
              <a:buNone/>
            </a:pPr>
            <a:r>
              <a:rPr lang="en-US" dirty="0" smtClean="0">
                <a:latin typeface="Blue Highway" pitchFamily="2" charset="0"/>
              </a:rPr>
              <a:t>	</a:t>
            </a:r>
            <a:r>
              <a:rPr lang="en-US" dirty="0" smtClean="0">
                <a:solidFill>
                  <a:srgbClr val="C00000"/>
                </a:solidFill>
                <a:latin typeface="Blue Highway" pitchFamily="2" charset="0"/>
              </a:rPr>
              <a:t>(You must count significant figures….not decimal places)</a:t>
            </a:r>
          </a:p>
          <a:p>
            <a:pPr eaLnBrk="1" hangingPunct="1">
              <a:buFont typeface="Arial" charset="0"/>
              <a:buNone/>
            </a:pPr>
            <a:r>
              <a:rPr lang="en-US" dirty="0" smtClean="0">
                <a:latin typeface="Blue Highway" pitchFamily="2" charset="0"/>
              </a:rPr>
              <a:t>	</a:t>
            </a:r>
          </a:p>
          <a:p>
            <a:pPr eaLnBrk="1" hangingPunct="1">
              <a:buFont typeface="Arial" charset="0"/>
              <a:buNone/>
            </a:pPr>
            <a:endParaRPr lang="en-US" dirty="0" smtClean="0">
              <a:latin typeface="Blue Highway" pitchFamily="2" charset="0"/>
            </a:endParaRPr>
          </a:p>
          <a:p>
            <a:pPr eaLnBrk="1" hangingPunct="1">
              <a:buFont typeface="Arial" charset="0"/>
              <a:buNone/>
            </a:pPr>
            <a:endParaRPr lang="en-US" dirty="0" smtClean="0">
              <a:latin typeface="Blue Highway" pitchFamily="2" charset="0"/>
            </a:endParaRPr>
          </a:p>
          <a:p>
            <a:pPr eaLnBrk="1" hangingPunct="1">
              <a:buFont typeface="Arial" charset="0"/>
              <a:buNone/>
            </a:pPr>
            <a:r>
              <a:rPr lang="en-US" dirty="0" smtClean="0">
                <a:latin typeface="Blue Highway" pitchFamily="2" charset="0"/>
              </a:rPr>
              <a:t>	</a:t>
            </a:r>
          </a:p>
        </p:txBody>
      </p:sp>
      <p:sp>
        <p:nvSpPr>
          <p:cNvPr id="5" name="TextBox 4"/>
          <p:cNvSpPr txBox="1"/>
          <p:nvPr/>
        </p:nvSpPr>
        <p:spPr>
          <a:xfrm>
            <a:off x="762000" y="2971800"/>
            <a:ext cx="2971800" cy="2062103"/>
          </a:xfrm>
          <a:prstGeom prst="rect">
            <a:avLst/>
          </a:prstGeom>
          <a:noFill/>
        </p:spPr>
        <p:txBody>
          <a:bodyPr wrap="square" rtlCol="0">
            <a:spAutoFit/>
          </a:bodyPr>
          <a:lstStyle/>
          <a:p>
            <a:r>
              <a:rPr lang="en-US" sz="3200" dirty="0" smtClean="0">
                <a:latin typeface="Blue Highway" pitchFamily="2" charset="0"/>
              </a:rPr>
              <a:t>    10.6 cm   3 sig. fig</a:t>
            </a:r>
          </a:p>
          <a:p>
            <a:r>
              <a:rPr lang="en-US" sz="3200" u="sng" dirty="0" smtClean="0">
                <a:latin typeface="Blue Highway" pitchFamily="2" charset="0"/>
              </a:rPr>
              <a:t> x </a:t>
            </a:r>
            <a:r>
              <a:rPr lang="en-US" sz="3200" u="sng" dirty="0" smtClean="0">
                <a:solidFill>
                  <a:srgbClr val="C00000"/>
                </a:solidFill>
                <a:latin typeface="Blue Highway" pitchFamily="2" charset="0"/>
              </a:rPr>
              <a:t>12.3 cm    </a:t>
            </a:r>
            <a:r>
              <a:rPr lang="en-US" sz="3200" dirty="0" smtClean="0">
                <a:solidFill>
                  <a:srgbClr val="C00000"/>
                </a:solidFill>
                <a:latin typeface="Blue Highway" pitchFamily="2" charset="0"/>
              </a:rPr>
              <a:t>3 sig. fig</a:t>
            </a:r>
            <a:endParaRPr lang="en-US" sz="3200" u="sng" dirty="0" smtClean="0">
              <a:solidFill>
                <a:srgbClr val="C00000"/>
              </a:solidFill>
              <a:latin typeface="Blue Highway" pitchFamily="2" charset="0"/>
            </a:endParaRPr>
          </a:p>
          <a:p>
            <a:r>
              <a:rPr lang="en-US" sz="3200" dirty="0" smtClean="0">
                <a:latin typeface="Blue Highway" pitchFamily="2" charset="0"/>
              </a:rPr>
              <a:t>130.38 cm</a:t>
            </a:r>
            <a:r>
              <a:rPr lang="en-US" sz="3200" baseline="30000" dirty="0" smtClean="0">
                <a:latin typeface="Blue Highway" pitchFamily="2" charset="0"/>
              </a:rPr>
              <a:t>2</a:t>
            </a:r>
            <a:endParaRPr lang="en-US" sz="3200" dirty="0" smtClean="0">
              <a:latin typeface="Blue Highway" pitchFamily="2" charset="0"/>
            </a:endParaRPr>
          </a:p>
          <a:p>
            <a:endParaRPr lang="en-US" sz="3200" dirty="0"/>
          </a:p>
        </p:txBody>
      </p:sp>
      <p:sp>
        <p:nvSpPr>
          <p:cNvPr id="6" name="TextBox 5"/>
          <p:cNvSpPr txBox="1"/>
          <p:nvPr/>
        </p:nvSpPr>
        <p:spPr>
          <a:xfrm>
            <a:off x="4267200" y="3124200"/>
            <a:ext cx="4648200" cy="1077218"/>
          </a:xfrm>
          <a:prstGeom prst="rect">
            <a:avLst/>
          </a:prstGeom>
          <a:noFill/>
        </p:spPr>
        <p:txBody>
          <a:bodyPr wrap="square" rtlCol="0">
            <a:spAutoFit/>
          </a:bodyPr>
          <a:lstStyle/>
          <a:p>
            <a:r>
              <a:rPr lang="en-US" sz="3200" dirty="0" smtClean="0">
                <a:latin typeface="Blue Highway" pitchFamily="2" charset="0"/>
              </a:rPr>
              <a:t> 825g / </a:t>
            </a:r>
            <a:r>
              <a:rPr lang="en-US" sz="3200" dirty="0" smtClean="0">
                <a:solidFill>
                  <a:srgbClr val="C00000"/>
                </a:solidFill>
                <a:latin typeface="Blue Highway" pitchFamily="2" charset="0"/>
              </a:rPr>
              <a:t>1100</a:t>
            </a:r>
            <a:r>
              <a:rPr lang="en-US" sz="3200" dirty="0" smtClean="0">
                <a:latin typeface="Blue Highway" pitchFamily="2" charset="0"/>
              </a:rPr>
              <a:t> cm</a:t>
            </a:r>
            <a:r>
              <a:rPr lang="en-US" sz="3200" baseline="30000" dirty="0" smtClean="0">
                <a:latin typeface="Blue Highway" pitchFamily="2" charset="0"/>
              </a:rPr>
              <a:t>3</a:t>
            </a:r>
            <a:r>
              <a:rPr lang="en-US" sz="3200" dirty="0" smtClean="0">
                <a:latin typeface="Blue Highway" pitchFamily="2" charset="0"/>
              </a:rPr>
              <a:t> = .75 g/cm</a:t>
            </a:r>
            <a:r>
              <a:rPr lang="en-US" sz="3200" baseline="30000" dirty="0" smtClean="0">
                <a:latin typeface="Blue Highway" pitchFamily="2" charset="0"/>
              </a:rPr>
              <a:t>3     </a:t>
            </a:r>
            <a:r>
              <a:rPr lang="en-US" sz="3200" dirty="0" smtClean="0">
                <a:latin typeface="Blue Highway" pitchFamily="2" charset="0"/>
              </a:rPr>
              <a:t>	</a:t>
            </a:r>
            <a:endParaRPr lang="en-US" sz="3200" dirty="0"/>
          </a:p>
        </p:txBody>
      </p:sp>
      <p:cxnSp>
        <p:nvCxnSpPr>
          <p:cNvPr id="8" name="Straight Arrow Connector 7"/>
          <p:cNvCxnSpPr/>
          <p:nvPr/>
        </p:nvCxnSpPr>
        <p:spPr>
          <a:xfrm flipH="1">
            <a:off x="2209800" y="2362200"/>
            <a:ext cx="28194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86400" y="2286000"/>
            <a:ext cx="228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66800" y="4648200"/>
            <a:ext cx="1295400" cy="861774"/>
          </a:xfrm>
          <a:prstGeom prst="rect">
            <a:avLst/>
          </a:prstGeom>
          <a:noFill/>
        </p:spPr>
        <p:txBody>
          <a:bodyPr wrap="square" rtlCol="0">
            <a:spAutoFit/>
          </a:bodyPr>
          <a:lstStyle/>
          <a:p>
            <a:r>
              <a:rPr lang="en-US" sz="3200" dirty="0" smtClean="0">
                <a:solidFill>
                  <a:srgbClr val="C00000"/>
                </a:solidFill>
                <a:latin typeface="Blue Highway" pitchFamily="2" charset="0"/>
              </a:rPr>
              <a:t>130. cm</a:t>
            </a:r>
            <a:r>
              <a:rPr lang="en-US" sz="3200" baseline="30000" dirty="0" smtClean="0">
                <a:solidFill>
                  <a:srgbClr val="C00000"/>
                </a:solidFill>
                <a:latin typeface="Blue Highway" pitchFamily="2" charset="0"/>
              </a:rPr>
              <a:t>2</a:t>
            </a:r>
            <a:endParaRPr lang="en-US" sz="3200" dirty="0" smtClean="0">
              <a:solidFill>
                <a:srgbClr val="C00000"/>
              </a:solidFill>
              <a:latin typeface="Blue Highway" pitchFamily="2" charset="0"/>
            </a:endParaRPr>
          </a:p>
          <a:p>
            <a:endParaRPr lang="en-US" dirty="0"/>
          </a:p>
        </p:txBody>
      </p:sp>
      <p:sp>
        <p:nvSpPr>
          <p:cNvPr id="15" name="TextBox 14"/>
          <p:cNvSpPr txBox="1"/>
          <p:nvPr/>
        </p:nvSpPr>
        <p:spPr>
          <a:xfrm>
            <a:off x="6781800" y="3886200"/>
            <a:ext cx="1676400" cy="584775"/>
          </a:xfrm>
          <a:prstGeom prst="rect">
            <a:avLst/>
          </a:prstGeom>
          <a:noFill/>
        </p:spPr>
        <p:txBody>
          <a:bodyPr wrap="square" rtlCol="0">
            <a:spAutoFit/>
          </a:bodyPr>
          <a:lstStyle/>
          <a:p>
            <a:r>
              <a:rPr lang="en-US" sz="3200" dirty="0" smtClean="0">
                <a:solidFill>
                  <a:srgbClr val="C00000"/>
                </a:solidFill>
                <a:latin typeface="Blue Highway" pitchFamily="2" charset="0"/>
              </a:rPr>
              <a:t>.75 g/cm</a:t>
            </a:r>
            <a:r>
              <a:rPr lang="en-US" sz="3200" baseline="30000" dirty="0" smtClean="0">
                <a:solidFill>
                  <a:srgbClr val="C00000"/>
                </a:solidFill>
                <a:latin typeface="Blue Highway" pitchFamily="2" charset="0"/>
              </a:rPr>
              <a:t>3</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5"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Autofit/>
          </a:bodyPr>
          <a:lstStyle/>
          <a:p>
            <a:pPr eaLnBrk="1" hangingPunct="1"/>
            <a:r>
              <a:rPr lang="en-US" sz="4400" b="1" dirty="0" smtClean="0">
                <a:solidFill>
                  <a:srgbClr val="C00000"/>
                </a:solidFill>
                <a:latin typeface="Blue Highway" pitchFamily="2" charset="0"/>
              </a:rPr>
              <a:t>Significant Figures of Scientific Notation</a:t>
            </a:r>
          </a:p>
        </p:txBody>
      </p:sp>
      <p:sp>
        <p:nvSpPr>
          <p:cNvPr id="12291" name="Content Placeholder 2"/>
          <p:cNvSpPr>
            <a:spLocks noGrp="1"/>
          </p:cNvSpPr>
          <p:nvPr>
            <p:ph sz="quarter" idx="1"/>
          </p:nvPr>
        </p:nvSpPr>
        <p:spPr/>
        <p:txBody>
          <a:bodyPr>
            <a:normAutofit lnSpcReduction="10000"/>
          </a:bodyPr>
          <a:lstStyle/>
          <a:p>
            <a:pPr eaLnBrk="1" hangingPunct="1"/>
            <a:r>
              <a:rPr lang="en-US" sz="4000" dirty="0" smtClean="0">
                <a:latin typeface="Blue Highway" pitchFamily="2" charset="0"/>
              </a:rPr>
              <a:t>When counting significant figures with scientific notation, all of the numbers in front of the x 10</a:t>
            </a:r>
            <a:r>
              <a:rPr lang="en-US" sz="4000" baseline="30000" dirty="0" smtClean="0">
                <a:latin typeface="Blue Highway" pitchFamily="2" charset="0"/>
              </a:rPr>
              <a:t>n</a:t>
            </a:r>
            <a:r>
              <a:rPr lang="en-US" sz="4000" dirty="0" smtClean="0">
                <a:latin typeface="Blue Highway" pitchFamily="2" charset="0"/>
              </a:rPr>
              <a:t> are significant.</a:t>
            </a:r>
          </a:p>
          <a:p>
            <a:pPr eaLnBrk="1" hangingPunct="1">
              <a:buNone/>
            </a:pPr>
            <a:endParaRPr lang="en-US" sz="4000" dirty="0" smtClean="0">
              <a:latin typeface="Blue Highway" pitchFamily="2" charset="0"/>
            </a:endParaRPr>
          </a:p>
          <a:p>
            <a:r>
              <a:rPr lang="en-US" sz="4000" dirty="0" smtClean="0">
                <a:solidFill>
                  <a:srgbClr val="C00000"/>
                </a:solidFill>
                <a:latin typeface="Blue Highway" pitchFamily="2" charset="0"/>
              </a:rPr>
              <a:t>3 x10</a:t>
            </a:r>
            <a:r>
              <a:rPr lang="en-US" sz="4000" baseline="30000" dirty="0" smtClean="0">
                <a:solidFill>
                  <a:srgbClr val="C00000"/>
                </a:solidFill>
                <a:latin typeface="Blue Highway" pitchFamily="2" charset="0"/>
              </a:rPr>
              <a:t>3</a:t>
            </a:r>
            <a:r>
              <a:rPr lang="en-US" sz="4000" dirty="0" smtClean="0">
                <a:solidFill>
                  <a:srgbClr val="C00000"/>
                </a:solidFill>
                <a:latin typeface="Blue Highway" pitchFamily="2" charset="0"/>
              </a:rPr>
              <a:t>                        1 significant figures</a:t>
            </a:r>
          </a:p>
          <a:p>
            <a:r>
              <a:rPr lang="en-US" sz="4000" dirty="0" smtClean="0">
                <a:solidFill>
                  <a:srgbClr val="C00000"/>
                </a:solidFill>
                <a:latin typeface="Blue Highway" pitchFamily="2" charset="0"/>
              </a:rPr>
              <a:t>3.0 x10</a:t>
            </a:r>
            <a:r>
              <a:rPr lang="en-US" sz="4000" baseline="30000" dirty="0" smtClean="0">
                <a:solidFill>
                  <a:srgbClr val="C00000"/>
                </a:solidFill>
                <a:latin typeface="Blue Highway" pitchFamily="2" charset="0"/>
              </a:rPr>
              <a:t>3</a:t>
            </a:r>
            <a:r>
              <a:rPr lang="en-US" sz="4000" dirty="0" smtClean="0">
                <a:solidFill>
                  <a:srgbClr val="C00000"/>
                </a:solidFill>
                <a:latin typeface="Blue Highway" pitchFamily="2" charset="0"/>
              </a:rPr>
              <a:t>                     2 significant figures</a:t>
            </a:r>
          </a:p>
          <a:p>
            <a:r>
              <a:rPr lang="en-US" sz="4000" dirty="0" smtClean="0">
                <a:solidFill>
                  <a:srgbClr val="C00000"/>
                </a:solidFill>
                <a:latin typeface="Blue Highway" pitchFamily="2" charset="0"/>
              </a:rPr>
              <a:t>3.00 x10</a:t>
            </a:r>
            <a:r>
              <a:rPr lang="en-US" sz="4000" baseline="30000" dirty="0" smtClean="0">
                <a:solidFill>
                  <a:srgbClr val="C00000"/>
                </a:solidFill>
                <a:latin typeface="Blue Highway" pitchFamily="2" charset="0"/>
              </a:rPr>
              <a:t>3</a:t>
            </a:r>
            <a:r>
              <a:rPr lang="en-US" sz="4000" dirty="0" smtClean="0">
                <a:solidFill>
                  <a:srgbClr val="C00000"/>
                </a:solidFill>
                <a:latin typeface="Blue Highway" pitchFamily="2" charset="0"/>
              </a:rPr>
              <a:t>                   3 significant figures</a:t>
            </a:r>
          </a:p>
          <a:p>
            <a:endParaRPr lang="en-US" sz="4000" dirty="0" smtClean="0">
              <a:solidFill>
                <a:srgbClr val="C00000"/>
              </a:solidFill>
              <a:latin typeface="Blue Highway" pitchFamily="2"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cpasilla\AppData\Local\Microsoft\Windows\Temporary Internet Files\Content.IE5\T2Z3W3O0\MC900434720[1].png"/>
          <p:cNvPicPr>
            <a:picLocks noGrp="1"/>
          </p:cNvPicPr>
          <p:nvPr>
            <p:ph sz="quarter" idx="1"/>
          </p:nvPr>
        </p:nvPicPr>
        <p:blipFill>
          <a:blip r:embed="rId2" cstate="print"/>
          <a:srcRect/>
          <a:stretch>
            <a:fillRect/>
          </a:stretch>
        </p:blipFill>
        <p:spPr bwMode="auto">
          <a:xfrm>
            <a:off x="2438400" y="1828800"/>
            <a:ext cx="3581400" cy="3505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sz="2800" b="1" dirty="0" smtClean="0">
                <a:latin typeface="Comic Sans MS" pitchFamily="66" charset="0"/>
              </a:rPr>
              <a:t>C.2.G</a:t>
            </a:r>
            <a:r>
              <a:rPr lang="en-US" sz="2800" dirty="0" smtClean="0">
                <a:latin typeface="Comic Sans MS" pitchFamily="66" charset="0"/>
              </a:rPr>
              <a:t>	express and manipulate chemical quantities using scientific conventions and mathematical procedures, including dimensional analysis, scientific notation, and significant figures</a:t>
            </a:r>
          </a:p>
          <a:p>
            <a:endParaRPr lang="en-US" dirty="0"/>
          </a:p>
        </p:txBody>
      </p:sp>
      <p:sp>
        <p:nvSpPr>
          <p:cNvPr id="4" name="Rectangle 3"/>
          <p:cNvSpPr/>
          <p:nvPr/>
        </p:nvSpPr>
        <p:spPr>
          <a:xfrm>
            <a:off x="457200" y="381000"/>
            <a:ext cx="83524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accent1"/>
                </a:solidFill>
                <a:effectLst>
                  <a:outerShdw blurRad="50800" dist="39000" dir="5460000" algn="tl">
                    <a:srgbClr val="000000">
                      <a:alpha val="38000"/>
                    </a:srgbClr>
                  </a:outerShdw>
                </a:effectLst>
                <a:latin typeface="Minya Nouvelle" pitchFamily="2" charset="0"/>
              </a:rPr>
              <a:t>SCIENTIFIC NOTATION</a:t>
            </a:r>
            <a:endParaRPr lang="en-US" sz="5400" b="1" cap="none" spc="0" dirty="0">
              <a:ln w="11430"/>
              <a:solidFill>
                <a:schemeClr val="accent1"/>
              </a:solidFill>
              <a:effectLst>
                <a:outerShdw blurRad="50800" dist="39000" dir="5460000" algn="tl">
                  <a:srgbClr val="000000">
                    <a:alpha val="38000"/>
                  </a:srgbClr>
                </a:outerShdw>
              </a:effectLst>
              <a:latin typeface="Minya Nouvelle" pitchFamily="2"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25955" name="Rectangle 3"/>
          <p:cNvSpPr>
            <a:spLocks noGrp="1" noChangeArrowheads="1"/>
          </p:cNvSpPr>
          <p:nvPr>
            <p:ph sz="quarter" idx="1"/>
          </p:nvPr>
        </p:nvSpPr>
        <p:spPr>
          <a:xfrm>
            <a:off x="228600" y="1600200"/>
            <a:ext cx="8686800" cy="4267200"/>
          </a:xfrm>
          <a:noFill/>
        </p:spPr>
        <p:txBody>
          <a:bodyPr lIns="90487" tIns="44450" rIns="90487" bIns="44450">
            <a:normAutofit/>
          </a:bodyPr>
          <a:lstStyle/>
          <a:p>
            <a:pPr algn="ctr">
              <a:buFontTx/>
              <a:buNone/>
            </a:pPr>
            <a:r>
              <a:rPr lang="en-US" sz="4000" b="1" dirty="0" smtClean="0">
                <a:solidFill>
                  <a:schemeClr val="accent1"/>
                </a:solidFill>
                <a:latin typeface="Comic Sans MS" pitchFamily="66" charset="0"/>
              </a:rPr>
              <a:t>(19 zeros)</a:t>
            </a:r>
          </a:p>
          <a:p>
            <a:pPr algn="ctr">
              <a:buFontTx/>
              <a:buNone/>
            </a:pPr>
            <a:r>
              <a:rPr lang="en-US" sz="4000" dirty="0" smtClean="0">
                <a:latin typeface="Comic Sans MS" pitchFamily="66" charset="0"/>
              </a:rPr>
              <a:t>This number is written in decimal notation.  When numbers get this large, it is </a:t>
            </a:r>
            <a:r>
              <a:rPr lang="en-US" sz="4000" b="1" u="sng" dirty="0" smtClean="0">
                <a:latin typeface="Comic Sans MS" pitchFamily="66" charset="0"/>
              </a:rPr>
              <a:t>easier</a:t>
            </a:r>
            <a:r>
              <a:rPr lang="en-US" sz="4000" dirty="0" smtClean="0">
                <a:latin typeface="Comic Sans MS" pitchFamily="66" charset="0"/>
              </a:rPr>
              <a:t> to write them in scientific notation.</a:t>
            </a:r>
          </a:p>
        </p:txBody>
      </p:sp>
      <p:sp>
        <p:nvSpPr>
          <p:cNvPr id="4" name="TextBox 3"/>
          <p:cNvSpPr txBox="1"/>
          <p:nvPr/>
        </p:nvSpPr>
        <p:spPr>
          <a:xfrm>
            <a:off x="3505200" y="5029200"/>
            <a:ext cx="2362200" cy="769441"/>
          </a:xfrm>
          <a:prstGeom prst="rect">
            <a:avLst/>
          </a:prstGeom>
          <a:noFill/>
        </p:spPr>
        <p:txBody>
          <a:bodyPr wrap="square" rtlCol="0">
            <a:spAutoFit/>
          </a:bodyPr>
          <a:lstStyle/>
          <a:p>
            <a:r>
              <a:rPr lang="en-US" sz="4400" dirty="0" smtClean="0">
                <a:solidFill>
                  <a:schemeClr val="accent1"/>
                </a:solidFill>
                <a:latin typeface="Comic Sans MS" pitchFamily="66" charset="0"/>
              </a:rPr>
              <a:t>3.9×10</a:t>
            </a:r>
            <a:r>
              <a:rPr lang="en-US" sz="4400" baseline="30000" dirty="0" smtClean="0">
                <a:solidFill>
                  <a:schemeClr val="accent1"/>
                </a:solidFill>
                <a:latin typeface="Comic Sans MS" pitchFamily="66" charset="0"/>
              </a:rPr>
              <a:t>20</a:t>
            </a:r>
            <a:endParaRPr lang="en-US" sz="4400" baseline="30000" dirty="0">
              <a:solidFill>
                <a:schemeClr val="accent1"/>
              </a:solidFill>
              <a:latin typeface="Comic Sans MS" pitchFamily="66" charset="0"/>
            </a:endParaRPr>
          </a:p>
        </p:txBody>
      </p:sp>
      <p:sp>
        <p:nvSpPr>
          <p:cNvPr id="5" name="Rectangle 4"/>
          <p:cNvSpPr/>
          <p:nvPr/>
        </p:nvSpPr>
        <p:spPr>
          <a:xfrm>
            <a:off x="393170" y="304800"/>
            <a:ext cx="8446030" cy="181588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solidFill>
                  <a:schemeClr val="accent1"/>
                </a:solidFill>
                <a:effectLst>
                  <a:outerShdw blurRad="50800" dist="39000" dir="5460000" algn="tl">
                    <a:srgbClr val="000000">
                      <a:alpha val="38000"/>
                    </a:srgbClr>
                  </a:outerShdw>
                </a:effectLst>
                <a:latin typeface="Minya Nouvelle" pitchFamily="2" charset="0"/>
              </a:rPr>
              <a:t>The radius of the Milky Way Galaxy </a:t>
            </a:r>
          </a:p>
          <a:p>
            <a:pPr algn="ctr"/>
            <a:r>
              <a:rPr lang="en-US" sz="3600" b="1" cap="none" spc="0" dirty="0" smtClean="0">
                <a:ln w="11430"/>
                <a:solidFill>
                  <a:schemeClr val="accent1"/>
                </a:solidFill>
                <a:effectLst>
                  <a:outerShdw blurRad="50800" dist="39000" dir="5460000" algn="tl">
                    <a:srgbClr val="000000">
                      <a:alpha val="38000"/>
                    </a:srgbClr>
                  </a:outerShdw>
                </a:effectLst>
                <a:latin typeface="Minya Nouvelle" pitchFamily="2" charset="0"/>
              </a:rPr>
              <a:t>is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inya Nouvelle" pitchFamily="2" charset="0"/>
              </a:rPr>
              <a:t>390,000,000,000,000,000,000 meters!</a:t>
            </a:r>
            <a:endParaRPr lang="en-US" sz="3600" dirty="0" smtClean="0">
              <a:latin typeface="Minya Nouvelle" pitchFamily="2" charset="0"/>
            </a:endParaRPr>
          </a:p>
          <a:p>
            <a:pPr algn="ctr"/>
            <a:endParaRPr lang="en-US" sz="4000" b="1" cap="none" spc="0" dirty="0">
              <a:ln w="11430"/>
              <a:solidFill>
                <a:schemeClr val="accent1"/>
              </a:solidFill>
              <a:effectLst>
                <a:outerShdw blurRad="50800" dist="39000" dir="5460000" algn="tl">
                  <a:srgbClr val="000000">
                    <a:alpha val="38000"/>
                  </a:srgbClr>
                </a:outerShdw>
              </a:effectLst>
              <a:latin typeface="Minya Nouvelle" pitchFamily="2" charset="0"/>
            </a:endParaRPr>
          </a:p>
        </p:txBody>
      </p:sp>
    </p:spTree>
    <p:custDataLst>
      <p:tags r:id="rId1"/>
    </p:custData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barn(outHorizontal)">
                                      <p:cBhvr>
                                        <p:cTn id="7" dur="500"/>
                                        <p:tgtEl>
                                          <p:spTgt spid="1259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25955">
                                            <p:txEl>
                                              <p:pRg st="1" end="1"/>
                                            </p:txEl>
                                          </p:spTgt>
                                        </p:tgtEl>
                                        <p:attrNameLst>
                                          <p:attrName>style.visibility</p:attrName>
                                        </p:attrNameLst>
                                      </p:cBhvr>
                                      <p:to>
                                        <p:strVal val="visible"/>
                                      </p:to>
                                    </p:set>
                                    <p:animEffect transition="in" filter="barn(outHorizontal)">
                                      <p:cBhvr>
                                        <p:cTn id="12" dur="500"/>
                                        <p:tgtEl>
                                          <p:spTgt spid="1259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autoUpdateAnimBg="0"/>
      <p:bldP spid="4"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839200" cy="6553200"/>
          </a:xfrm>
        </p:spPr>
        <p:txBody>
          <a:bodyPr>
            <a:normAutofit/>
          </a:bodyPr>
          <a:lstStyle/>
          <a:p>
            <a:pPr marL="463550" indent="-449263"/>
            <a:r>
              <a:rPr lang="en-US" sz="3600" b="1" dirty="0" smtClean="0">
                <a:latin typeface="Comic Sans MS" pitchFamily="66" charset="0"/>
              </a:rPr>
              <a:t>Scientific notation</a:t>
            </a:r>
            <a:r>
              <a:rPr lang="en-US" sz="3600" dirty="0" smtClean="0">
                <a:latin typeface="Comic Sans MS" pitchFamily="66" charset="0"/>
              </a:rPr>
              <a:t> is a convenient way to write a very small or a very large number.</a:t>
            </a:r>
          </a:p>
          <a:p>
            <a:pPr marL="463550" indent="-449263"/>
            <a:r>
              <a:rPr lang="en-US" sz="3600" dirty="0" smtClean="0">
                <a:latin typeface="Comic Sans MS" pitchFamily="66" charset="0"/>
              </a:rPr>
              <a:t>Numbers are written as a product of a number between 1 and 10, times the number 10 raised to power.</a:t>
            </a:r>
          </a:p>
          <a:p>
            <a:pPr marL="463550" indent="-449263" algn="ctr">
              <a:buNone/>
            </a:pPr>
            <a:r>
              <a:rPr lang="en-US" sz="4800" dirty="0" smtClean="0">
                <a:solidFill>
                  <a:schemeClr val="accent1"/>
                </a:solidFill>
                <a:latin typeface="Comic Sans MS" pitchFamily="66" charset="0"/>
              </a:rPr>
              <a:t>N x 10</a:t>
            </a:r>
            <a:r>
              <a:rPr lang="en-US" sz="4800" baseline="30000" dirty="0" smtClean="0">
                <a:solidFill>
                  <a:schemeClr val="accent1"/>
                </a:solidFill>
                <a:latin typeface="Comic Sans MS" pitchFamily="66" charset="0"/>
              </a:rPr>
              <a:t>x</a:t>
            </a:r>
          </a:p>
          <a:p>
            <a:pPr marL="463550" indent="-449263" algn="ctr">
              <a:buNone/>
            </a:pPr>
            <a:endParaRPr lang="en-US" sz="4800" baseline="30000" dirty="0" smtClean="0">
              <a:solidFill>
                <a:schemeClr val="accent1"/>
              </a:solidFill>
              <a:latin typeface="Comic Sans MS" pitchFamily="66" charset="0"/>
            </a:endParaRPr>
          </a:p>
          <a:p>
            <a:pPr marL="463550" indent="-449263">
              <a:buNone/>
            </a:pPr>
            <a:r>
              <a:rPr lang="en-US" sz="3600" dirty="0" smtClean="0">
                <a:latin typeface="Comic Sans MS" pitchFamily="66" charset="0"/>
              </a:rPr>
              <a:t>For example, 215 is written in scientific notation as: 2.15 x 10</a:t>
            </a:r>
            <a:r>
              <a:rPr lang="en-US" sz="3600" baseline="30000" dirty="0" smtClean="0">
                <a:latin typeface="Comic Sans MS" pitchFamily="66" charset="0"/>
              </a:rPr>
              <a:t>2 </a:t>
            </a:r>
            <a:endParaRPr lang="en-US" sz="3600" dirty="0" smtClean="0">
              <a:latin typeface="Comic Sans MS" pitchFamily="66" charset="0"/>
            </a:endParaRPr>
          </a:p>
          <a:p>
            <a:pPr marL="463550" indent="-449263">
              <a:buNone/>
            </a:pPr>
            <a:r>
              <a:rPr lang="en-US" dirty="0" smtClean="0">
                <a:latin typeface="Comic Sans MS" pitchFamily="66" charset="0"/>
              </a:rPr>
              <a:t>           </a:t>
            </a:r>
            <a:endParaRPr lang="en-US" baseline="30000" dirty="0" smtClean="0">
              <a:latin typeface="Comic Sans MS" pitchFamily="66" charset="0"/>
            </a:endParaRPr>
          </a:p>
          <a:p>
            <a:pPr marL="463550" indent="-449263">
              <a:buNone/>
            </a:pPr>
            <a:endParaRPr lang="en-US" baseline="30000" dirty="0" smtClean="0">
              <a:latin typeface="Comic Sans MS" pitchFamily="66"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609600"/>
            <a:ext cx="7772400" cy="1676400"/>
          </a:xfrm>
        </p:spPr>
        <p:txBody>
          <a:bodyPr/>
          <a:lstStyle/>
          <a:p>
            <a:r>
              <a:rPr lang="en-US" sz="3200" dirty="0">
                <a:solidFill>
                  <a:schemeClr val="tx1"/>
                </a:solidFill>
                <a:latin typeface="Comic Sans MS" pitchFamily="66" charset="0"/>
              </a:rPr>
              <a:t>When changing </a:t>
            </a:r>
            <a:r>
              <a:rPr lang="en-US" sz="3200" u="sng" dirty="0">
                <a:solidFill>
                  <a:schemeClr val="tx1"/>
                </a:solidFill>
                <a:latin typeface="Comic Sans MS" pitchFamily="66" charset="0"/>
              </a:rPr>
              <a:t>scientific notation </a:t>
            </a:r>
            <a:r>
              <a:rPr lang="en-US" sz="3200" dirty="0">
                <a:solidFill>
                  <a:schemeClr val="tx1"/>
                </a:solidFill>
                <a:latin typeface="Comic Sans MS" pitchFamily="66" charset="0"/>
              </a:rPr>
              <a:t>to </a:t>
            </a:r>
            <a:r>
              <a:rPr lang="en-US" sz="3200" u="sng" dirty="0">
                <a:solidFill>
                  <a:schemeClr val="tx1"/>
                </a:solidFill>
                <a:latin typeface="Comic Sans MS" pitchFamily="66" charset="0"/>
              </a:rPr>
              <a:t>standard notation</a:t>
            </a:r>
            <a:r>
              <a:rPr lang="en-US" sz="3200" dirty="0">
                <a:solidFill>
                  <a:schemeClr val="tx1"/>
                </a:solidFill>
                <a:latin typeface="Comic Sans MS" pitchFamily="66" charset="0"/>
              </a:rPr>
              <a:t>, the exponent tells you if you should move the decimal:</a:t>
            </a:r>
          </a:p>
        </p:txBody>
      </p:sp>
      <p:sp>
        <p:nvSpPr>
          <p:cNvPr id="9219" name="Rectangle 3"/>
          <p:cNvSpPr>
            <a:spLocks noGrp="1" noChangeArrowheads="1"/>
          </p:cNvSpPr>
          <p:nvPr>
            <p:ph type="body" idx="1"/>
          </p:nvPr>
        </p:nvSpPr>
        <p:spPr>
          <a:xfrm>
            <a:off x="685800" y="2514600"/>
            <a:ext cx="7772400" cy="2133600"/>
          </a:xfrm>
        </p:spPr>
        <p:txBody>
          <a:bodyPr/>
          <a:lstStyle/>
          <a:p>
            <a:pPr>
              <a:buFontTx/>
              <a:buNone/>
            </a:pPr>
            <a:r>
              <a:rPr lang="en-US" dirty="0">
                <a:solidFill>
                  <a:schemeClr val="accent1"/>
                </a:solidFill>
                <a:latin typeface="Comic Sans MS" pitchFamily="66" charset="0"/>
              </a:rPr>
              <a:t>With a </a:t>
            </a:r>
            <a:r>
              <a:rPr lang="en-US" u="sng" dirty="0">
                <a:solidFill>
                  <a:schemeClr val="accent2"/>
                </a:solidFill>
                <a:latin typeface="Comic Sans MS" pitchFamily="66" charset="0"/>
              </a:rPr>
              <a:t>positive</a:t>
            </a:r>
            <a:r>
              <a:rPr lang="en-US" dirty="0">
                <a:solidFill>
                  <a:schemeClr val="accent1"/>
                </a:solidFill>
                <a:latin typeface="Comic Sans MS" pitchFamily="66" charset="0"/>
              </a:rPr>
              <a:t> exponent, </a:t>
            </a:r>
            <a:r>
              <a:rPr lang="en-US" sz="2800" dirty="0" smtClean="0">
                <a:solidFill>
                  <a:schemeClr val="accent1"/>
                </a:solidFill>
                <a:latin typeface="Comic Sans MS" pitchFamily="66" charset="0"/>
              </a:rPr>
              <a:t>the number gets larger </a:t>
            </a:r>
            <a:r>
              <a:rPr lang="en-US" dirty="0" smtClean="0">
                <a:solidFill>
                  <a:schemeClr val="accent1"/>
                </a:solidFill>
                <a:latin typeface="Comic Sans MS" pitchFamily="66" charset="0"/>
              </a:rPr>
              <a:t>move </a:t>
            </a:r>
            <a:r>
              <a:rPr lang="en-US" dirty="0">
                <a:solidFill>
                  <a:schemeClr val="accent1"/>
                </a:solidFill>
                <a:latin typeface="Comic Sans MS" pitchFamily="66" charset="0"/>
              </a:rPr>
              <a:t>the decimal to </a:t>
            </a:r>
            <a:r>
              <a:rPr lang="en-US" b="1" dirty="0">
                <a:solidFill>
                  <a:schemeClr val="accent1"/>
                </a:solidFill>
                <a:latin typeface="Comic Sans MS" pitchFamily="66" charset="0"/>
              </a:rPr>
              <a:t>the right</a:t>
            </a:r>
            <a:r>
              <a:rPr lang="en-US" dirty="0">
                <a:solidFill>
                  <a:schemeClr val="accent1"/>
                </a:solidFill>
                <a:latin typeface="Comic Sans MS" pitchFamily="66" charset="0"/>
              </a:rPr>
              <a:t>:</a:t>
            </a:r>
          </a:p>
          <a:p>
            <a:pPr>
              <a:buFontTx/>
              <a:buNone/>
            </a:pPr>
            <a:r>
              <a:rPr lang="en-US" sz="3200" dirty="0" smtClean="0">
                <a:latin typeface="Comic Sans MS" pitchFamily="66" charset="0"/>
              </a:rPr>
              <a:t>                    </a:t>
            </a:r>
            <a:r>
              <a:rPr lang="en-US" sz="3600" dirty="0" smtClean="0">
                <a:latin typeface="Comic Sans MS" pitchFamily="66" charset="0"/>
              </a:rPr>
              <a:t>4.08 </a:t>
            </a:r>
            <a:r>
              <a:rPr lang="en-US" sz="3600" dirty="0">
                <a:latin typeface="Comic Sans MS" pitchFamily="66" charset="0"/>
              </a:rPr>
              <a:t>x 10</a:t>
            </a:r>
            <a:r>
              <a:rPr lang="en-US" sz="3600" baseline="30000" dirty="0">
                <a:latin typeface="Comic Sans MS" pitchFamily="66" charset="0"/>
              </a:rPr>
              <a:t>3 = </a:t>
            </a:r>
            <a:r>
              <a:rPr lang="en-US" sz="3600" dirty="0" smtClean="0">
                <a:latin typeface="Comic Sans MS" pitchFamily="66" charset="0"/>
              </a:rPr>
              <a:t>408</a:t>
            </a:r>
            <a:endParaRPr lang="en-US" sz="3200" dirty="0">
              <a:latin typeface="Comic Sans MS" pitchFamily="66" charset="0"/>
            </a:endParaRPr>
          </a:p>
        </p:txBody>
      </p:sp>
      <p:sp>
        <p:nvSpPr>
          <p:cNvPr id="9227" name="AutoShape 11"/>
          <p:cNvSpPr>
            <a:spLocks noChangeArrowheads="1"/>
          </p:cNvSpPr>
          <p:nvPr/>
        </p:nvSpPr>
        <p:spPr bwMode="auto">
          <a:xfrm>
            <a:off x="6019800" y="3962400"/>
            <a:ext cx="304800" cy="228600"/>
          </a:xfrm>
          <a:prstGeom prst="curvedUpArrow">
            <a:avLst>
              <a:gd name="adj1" fmla="val 40000"/>
              <a:gd name="adj2" fmla="val 44325"/>
              <a:gd name="adj3" fmla="val 28937"/>
            </a:avLst>
          </a:prstGeom>
          <a:solidFill>
            <a:schemeClr val="accent1"/>
          </a:solidFill>
          <a:ln w="9525">
            <a:solidFill>
              <a:schemeClr val="tx1"/>
            </a:solidFill>
            <a:miter lim="800000"/>
            <a:headEnd/>
            <a:tailEnd/>
          </a:ln>
          <a:effectLst/>
        </p:spPr>
        <p:txBody>
          <a:bodyPr wrap="none" anchor="ctr"/>
          <a:lstStyle/>
          <a:p>
            <a:endParaRPr lang="en-US"/>
          </a:p>
        </p:txBody>
      </p:sp>
      <p:sp>
        <p:nvSpPr>
          <p:cNvPr id="9228" name="AutoShape 12"/>
          <p:cNvSpPr>
            <a:spLocks noChangeArrowheads="1"/>
          </p:cNvSpPr>
          <p:nvPr/>
        </p:nvSpPr>
        <p:spPr bwMode="auto">
          <a:xfrm>
            <a:off x="6248400" y="3962400"/>
            <a:ext cx="381000" cy="228600"/>
          </a:xfrm>
          <a:prstGeom prst="curvedUpArrow">
            <a:avLst>
              <a:gd name="adj1" fmla="val 33333"/>
              <a:gd name="adj2" fmla="val 66667"/>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9229" name="AutoShape 13"/>
          <p:cNvSpPr>
            <a:spLocks noChangeArrowheads="1"/>
          </p:cNvSpPr>
          <p:nvPr/>
        </p:nvSpPr>
        <p:spPr bwMode="auto">
          <a:xfrm>
            <a:off x="6553200" y="3962400"/>
            <a:ext cx="457200" cy="228600"/>
          </a:xfrm>
          <a:prstGeom prst="curvedUpArrow">
            <a:avLst>
              <a:gd name="adj1" fmla="val 40000"/>
              <a:gd name="adj2" fmla="val 8000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9220" name="AutoShape 4"/>
          <p:cNvSpPr>
            <a:spLocks noChangeArrowheads="1"/>
          </p:cNvSpPr>
          <p:nvPr/>
        </p:nvSpPr>
        <p:spPr bwMode="auto">
          <a:xfrm>
            <a:off x="5943600" y="3886200"/>
            <a:ext cx="76200" cy="76200"/>
          </a:xfrm>
          <a:prstGeom prst="flowChartConnector">
            <a:avLst/>
          </a:prstGeom>
          <a:solidFill>
            <a:schemeClr val="accent2"/>
          </a:solidFill>
          <a:ln w="9525">
            <a:solidFill>
              <a:schemeClr val="tx1"/>
            </a:solidFill>
            <a:round/>
            <a:headEnd/>
            <a:tailEnd/>
          </a:ln>
          <a:effectLst/>
        </p:spPr>
        <p:txBody>
          <a:bodyPr wrap="none" anchor="ctr"/>
          <a:lstStyle/>
          <a:p>
            <a:pPr algn="ctr"/>
            <a:endParaRPr lang="en-US">
              <a:solidFill>
                <a:schemeClr val="accent2"/>
              </a:solidFill>
            </a:endParaRPr>
          </a:p>
        </p:txBody>
      </p:sp>
      <p:sp>
        <p:nvSpPr>
          <p:cNvPr id="9232" name="Text Box 16"/>
          <p:cNvSpPr txBox="1">
            <a:spLocks noChangeArrowheads="1"/>
          </p:cNvSpPr>
          <p:nvPr/>
        </p:nvSpPr>
        <p:spPr bwMode="auto">
          <a:xfrm>
            <a:off x="533400" y="4267201"/>
            <a:ext cx="7772400" cy="584775"/>
          </a:xfrm>
          <a:prstGeom prst="rect">
            <a:avLst/>
          </a:prstGeom>
          <a:noFill/>
          <a:ln w="9525">
            <a:noFill/>
            <a:miter lim="800000"/>
            <a:headEnd/>
            <a:tailEnd/>
          </a:ln>
          <a:effectLst/>
        </p:spPr>
        <p:txBody>
          <a:bodyPr wrap="square">
            <a:spAutoFit/>
          </a:bodyPr>
          <a:lstStyle/>
          <a:p>
            <a:pPr>
              <a:spcBef>
                <a:spcPct val="20000"/>
              </a:spcBef>
              <a:buClr>
                <a:schemeClr val="accent1"/>
              </a:buClr>
            </a:pPr>
            <a:r>
              <a:rPr lang="en-US" sz="3200" dirty="0">
                <a:latin typeface="Tahoma" pitchFamily="34" charset="0"/>
              </a:rPr>
              <a:t>Don’t forget to fill in your zeroes</a:t>
            </a:r>
            <a:r>
              <a:rPr lang="en-US" sz="3200" dirty="0" smtClean="0">
                <a:latin typeface="Tahoma" pitchFamily="34" charset="0"/>
              </a:rPr>
              <a:t>!</a:t>
            </a:r>
            <a:endParaRPr lang="en-US" sz="3200" dirty="0">
              <a:latin typeface="Tahoma" pitchFamily="34" charset="0"/>
            </a:endParaRPr>
          </a:p>
        </p:txBody>
      </p:sp>
      <p:sp>
        <p:nvSpPr>
          <p:cNvPr id="10" name="TextBox 9"/>
          <p:cNvSpPr txBox="1"/>
          <p:nvPr/>
        </p:nvSpPr>
        <p:spPr>
          <a:xfrm>
            <a:off x="6477000" y="3429000"/>
            <a:ext cx="457200" cy="646331"/>
          </a:xfrm>
          <a:prstGeom prst="rect">
            <a:avLst/>
          </a:prstGeom>
          <a:noFill/>
        </p:spPr>
        <p:txBody>
          <a:bodyPr wrap="square" rtlCol="0">
            <a:spAutoFit/>
          </a:bodyPr>
          <a:lstStyle/>
          <a:p>
            <a:r>
              <a:rPr lang="en-US" sz="3600" b="1" dirty="0" smtClean="0">
                <a:solidFill>
                  <a:schemeClr val="accent2">
                    <a:lumMod val="60000"/>
                    <a:lumOff val="40000"/>
                  </a:schemeClr>
                </a:solidFill>
                <a:latin typeface="Comic Sans MS" pitchFamily="66" charset="0"/>
              </a:rPr>
              <a:t>0</a:t>
            </a:r>
            <a:endParaRPr lang="en-US" sz="3600" b="1" dirty="0">
              <a:solidFill>
                <a:schemeClr val="accent2">
                  <a:lumMod val="60000"/>
                  <a:lumOff val="40000"/>
                </a:schemeClr>
              </a:solidFill>
              <a:latin typeface="Comic Sans MS" pitchFamily="66" charset="0"/>
            </a:endParaRPr>
          </a:p>
        </p:txBody>
      </p:sp>
      <p:sp>
        <p:nvSpPr>
          <p:cNvPr id="11" name="TextBox 10"/>
          <p:cNvSpPr txBox="1"/>
          <p:nvPr/>
        </p:nvSpPr>
        <p:spPr>
          <a:xfrm>
            <a:off x="6705600" y="3124200"/>
            <a:ext cx="304800" cy="1107996"/>
          </a:xfrm>
          <a:prstGeom prst="rect">
            <a:avLst/>
          </a:prstGeom>
          <a:noFill/>
        </p:spPr>
        <p:txBody>
          <a:bodyPr wrap="square" rtlCol="0">
            <a:spAutoFit/>
          </a:bodyPr>
          <a:lstStyle/>
          <a:p>
            <a:r>
              <a:rPr lang="en-US" sz="6600" dirty="0" smtClean="0"/>
              <a:t>.</a:t>
            </a:r>
            <a:endParaRPr lang="en-US" sz="6600" dirty="0"/>
          </a:p>
        </p:txBody>
      </p:sp>
      <p:sp>
        <p:nvSpPr>
          <p:cNvPr id="12" name="TextBox 11"/>
          <p:cNvSpPr txBox="1"/>
          <p:nvPr/>
        </p:nvSpPr>
        <p:spPr>
          <a:xfrm>
            <a:off x="2438400" y="5105400"/>
            <a:ext cx="2438400" cy="1600438"/>
          </a:xfrm>
          <a:prstGeom prst="rect">
            <a:avLst/>
          </a:prstGeom>
          <a:noFill/>
        </p:spPr>
        <p:txBody>
          <a:bodyPr wrap="square" rtlCol="0">
            <a:spAutoFit/>
          </a:bodyPr>
          <a:lstStyle/>
          <a:p>
            <a:pPr>
              <a:buFontTx/>
              <a:buNone/>
            </a:pPr>
            <a:r>
              <a:rPr lang="en-US" sz="2400" b="1" dirty="0" smtClean="0">
                <a:solidFill>
                  <a:srgbClr val="FF0000"/>
                </a:solidFill>
                <a:latin typeface="Comic Sans MS" pitchFamily="66" charset="0"/>
              </a:rPr>
              <a:t>2.898 x 10</a:t>
            </a:r>
            <a:r>
              <a:rPr lang="en-US" sz="2400" b="1" baseline="30000" dirty="0" smtClean="0">
                <a:solidFill>
                  <a:srgbClr val="FF0000"/>
                </a:solidFill>
                <a:latin typeface="Comic Sans MS" pitchFamily="66" charset="0"/>
              </a:rPr>
              <a:t>8</a:t>
            </a:r>
          </a:p>
          <a:p>
            <a:pPr>
              <a:buFontTx/>
              <a:buNone/>
            </a:pPr>
            <a:endParaRPr lang="en-US" sz="2400" b="1" baseline="30000" dirty="0" smtClean="0">
              <a:solidFill>
                <a:srgbClr val="FF0000"/>
              </a:solidFill>
              <a:latin typeface="Comic Sans MS" pitchFamily="66" charset="0"/>
            </a:endParaRPr>
          </a:p>
          <a:p>
            <a:pPr>
              <a:buFontTx/>
              <a:buNone/>
            </a:pPr>
            <a:r>
              <a:rPr lang="en-US" sz="2400" b="1" baseline="30000" dirty="0" smtClean="0">
                <a:solidFill>
                  <a:srgbClr val="FF0000"/>
                </a:solidFill>
                <a:latin typeface="Comic Sans MS" pitchFamily="66" charset="0"/>
              </a:rPr>
              <a:t>     </a:t>
            </a:r>
          </a:p>
          <a:p>
            <a:pPr>
              <a:buFontTx/>
              <a:buNone/>
            </a:pPr>
            <a:r>
              <a:rPr lang="en-US" sz="2400" b="1" dirty="0" smtClean="0">
                <a:solidFill>
                  <a:srgbClr val="FF0000"/>
                </a:solidFill>
                <a:latin typeface="Comic Sans MS" pitchFamily="66" charset="0"/>
              </a:rPr>
              <a:t>5.67 x 10</a:t>
            </a:r>
            <a:r>
              <a:rPr lang="en-US" sz="2400" b="1" baseline="30000" dirty="0" smtClean="0">
                <a:solidFill>
                  <a:srgbClr val="FF0000"/>
                </a:solidFill>
                <a:latin typeface="Comic Sans MS" pitchFamily="66" charset="0"/>
              </a:rPr>
              <a:t>4</a:t>
            </a:r>
          </a:p>
          <a:p>
            <a:endParaRPr lang="en-US" dirty="0"/>
          </a:p>
        </p:txBody>
      </p:sp>
      <p:sp>
        <p:nvSpPr>
          <p:cNvPr id="13" name="TextBox 12"/>
          <p:cNvSpPr txBox="1"/>
          <p:nvPr/>
        </p:nvSpPr>
        <p:spPr>
          <a:xfrm>
            <a:off x="5486400" y="5105400"/>
            <a:ext cx="2286000" cy="461665"/>
          </a:xfrm>
          <a:prstGeom prst="rect">
            <a:avLst/>
          </a:prstGeom>
          <a:noFill/>
        </p:spPr>
        <p:txBody>
          <a:bodyPr wrap="square" rtlCol="0">
            <a:spAutoFit/>
          </a:bodyPr>
          <a:lstStyle/>
          <a:p>
            <a:r>
              <a:rPr lang="en-US" sz="2400" b="1" dirty="0" smtClean="0">
                <a:solidFill>
                  <a:srgbClr val="FF0000"/>
                </a:solidFill>
                <a:latin typeface="Comic Sans MS" pitchFamily="66" charset="0"/>
              </a:rPr>
              <a:t>289800000</a:t>
            </a:r>
            <a:endParaRPr lang="en-US" sz="2400" b="1" dirty="0">
              <a:solidFill>
                <a:srgbClr val="FF0000"/>
              </a:solidFill>
              <a:latin typeface="Comic Sans MS" pitchFamily="66" charset="0"/>
            </a:endParaRPr>
          </a:p>
        </p:txBody>
      </p:sp>
      <p:sp>
        <p:nvSpPr>
          <p:cNvPr id="14" name="TextBox 13"/>
          <p:cNvSpPr txBox="1"/>
          <p:nvPr/>
        </p:nvSpPr>
        <p:spPr>
          <a:xfrm>
            <a:off x="5562600" y="5791200"/>
            <a:ext cx="2286000" cy="461665"/>
          </a:xfrm>
          <a:prstGeom prst="rect">
            <a:avLst/>
          </a:prstGeom>
          <a:noFill/>
        </p:spPr>
        <p:txBody>
          <a:bodyPr wrap="square" rtlCol="0">
            <a:spAutoFit/>
          </a:bodyPr>
          <a:lstStyle/>
          <a:p>
            <a:r>
              <a:rPr lang="en-US" sz="2400" b="1" dirty="0" smtClean="0">
                <a:solidFill>
                  <a:srgbClr val="FF0000"/>
                </a:solidFill>
                <a:latin typeface="Comic Sans MS" pitchFamily="66" charset="0"/>
              </a:rPr>
              <a:t>56700</a:t>
            </a:r>
            <a:endParaRPr lang="en-US" sz="2400" b="1" dirty="0">
              <a:solidFill>
                <a:srgbClr val="FF0000"/>
              </a:solidFill>
              <a:latin typeface="Comic Sans MS" pitchFamily="66" charset="0"/>
            </a:endParaRPr>
          </a:p>
        </p:txBody>
      </p:sp>
      <p:sp>
        <p:nvSpPr>
          <p:cNvPr id="15" name="TextBox 14"/>
          <p:cNvSpPr txBox="1"/>
          <p:nvPr/>
        </p:nvSpPr>
        <p:spPr>
          <a:xfrm>
            <a:off x="533400" y="5334000"/>
            <a:ext cx="1295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Comic Sans MS" pitchFamily="66" charset="0"/>
              </a:rPr>
              <a:t>Try These</a:t>
            </a:r>
          </a:p>
          <a:p>
            <a:r>
              <a:rPr lang="en-US" dirty="0" smtClean="0">
                <a:latin typeface="Comic Sans MS" pitchFamily="66" charset="0"/>
              </a:rPr>
              <a:t>Examples</a:t>
            </a:r>
            <a:endParaRPr lang="en-US" dirty="0">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220"/>
                                        </p:tgtEl>
                                        <p:attrNameLst>
                                          <p:attrName>style.visibility</p:attrName>
                                        </p:attrNameLst>
                                      </p:cBhvr>
                                      <p:to>
                                        <p:strVal val="visible"/>
                                      </p:to>
                                    </p:set>
                                    <p:animEffect transition="in" filter="fade">
                                      <p:cBhvr>
                                        <p:cTn id="19" dur="2000"/>
                                        <p:tgtEl>
                                          <p:spTgt spid="9220"/>
                                        </p:tgtEl>
                                      </p:cBhvr>
                                    </p:animEffect>
                                  </p:childTnLst>
                                  <p:subTnLst>
                                    <p:set>
                                      <p:cBhvr override="childStyle">
                                        <p:cTn dur="1" fill="hold" display="0" masterRel="nextClick" afterEffect="1"/>
                                        <p:tgtEl>
                                          <p:spTgt spid="9220"/>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227"/>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1000"/>
                                  </p:stCondLst>
                                  <p:childTnLst>
                                    <p:set>
                                      <p:cBhvr>
                                        <p:cTn id="26" dur="1" fill="hold">
                                          <p:stCondLst>
                                            <p:cond delay="0"/>
                                          </p:stCondLst>
                                        </p:cTn>
                                        <p:tgtEl>
                                          <p:spTgt spid="9228"/>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1000"/>
                                  </p:stCondLst>
                                  <p:childTnLst>
                                    <p:set>
                                      <p:cBhvr>
                                        <p:cTn id="29" dur="1" fill="hold">
                                          <p:stCondLst>
                                            <p:cond delay="0"/>
                                          </p:stCondLst>
                                        </p:cTn>
                                        <p:tgtEl>
                                          <p:spTgt spid="922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232"/>
                                        </p:tgtEl>
                                        <p:attrNameLst>
                                          <p:attrName>style.visibility</p:attrName>
                                        </p:attrNameLst>
                                      </p:cBhvr>
                                      <p:to>
                                        <p:strVal val="visible"/>
                                      </p:to>
                                    </p:set>
                                    <p:anim calcmode="lin" valueType="num">
                                      <p:cBhvr additive="base">
                                        <p:cTn id="34" dur="500" fill="hold"/>
                                        <p:tgtEl>
                                          <p:spTgt spid="9232"/>
                                        </p:tgtEl>
                                        <p:attrNameLst>
                                          <p:attrName>ppt_x</p:attrName>
                                        </p:attrNameLst>
                                      </p:cBhvr>
                                      <p:tavLst>
                                        <p:tav tm="0">
                                          <p:val>
                                            <p:strVal val="#ppt_x"/>
                                          </p:val>
                                        </p:tav>
                                        <p:tav tm="100000">
                                          <p:val>
                                            <p:strVal val="#ppt_x"/>
                                          </p:val>
                                        </p:tav>
                                      </p:tavLst>
                                    </p:anim>
                                    <p:anim calcmode="lin" valueType="num">
                                      <p:cBhvr additive="base">
                                        <p:cTn id="35" dur="500" fill="hold"/>
                                        <p:tgtEl>
                                          <p:spTgt spid="923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1000"/>
                                        <p:tgtEl>
                                          <p:spTgt spid="1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fade">
                                      <p:cBhvr>
                                        <p:cTn id="44" dur="1000"/>
                                        <p:tgtEl>
                                          <p:spTgt spid="1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bg/>
                                          </p:spTgt>
                                        </p:tgtEl>
                                        <p:attrNameLst>
                                          <p:attrName>style.visibility</p:attrName>
                                        </p:attrNameLst>
                                      </p:cBhvr>
                                      <p:to>
                                        <p:strVal val="visible"/>
                                      </p:to>
                                    </p:set>
                                    <p:animEffect transition="in" filter="fade">
                                      <p:cBhvr>
                                        <p:cTn id="49" dur="2000"/>
                                        <p:tgtEl>
                                          <p:spTgt spid="15">
                                            <p:bg/>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2000"/>
                                        <p:tgtEl>
                                          <p:spTgt spid="15">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animEffect transition="in" filter="fade">
                                      <p:cBhvr>
                                        <p:cTn id="55" dur="2000"/>
                                        <p:tgtEl>
                                          <p:spTgt spid="15">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fade">
                                      <p:cBhvr>
                                        <p:cTn id="60" dur="2000"/>
                                        <p:tgtEl>
                                          <p:spTgt spid="12">
                                            <p:txEl>
                                              <p:pRg st="0" end="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
                                            <p:txEl>
                                              <p:pRg st="2" end="2"/>
                                            </p:txEl>
                                          </p:spTgt>
                                        </p:tgtEl>
                                        <p:attrNameLst>
                                          <p:attrName>style.visibility</p:attrName>
                                        </p:attrNameLst>
                                      </p:cBhvr>
                                      <p:to>
                                        <p:strVal val="visible"/>
                                      </p:to>
                                    </p:set>
                                    <p:animEffect transition="in" filter="fade">
                                      <p:cBhvr>
                                        <p:cTn id="63" dur="2000"/>
                                        <p:tgtEl>
                                          <p:spTgt spid="12">
                                            <p:txEl>
                                              <p:pRg st="2" end="2"/>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
                                            <p:txEl>
                                              <p:pRg st="3" end="3"/>
                                            </p:txEl>
                                          </p:spTgt>
                                        </p:tgtEl>
                                        <p:attrNameLst>
                                          <p:attrName>style.visibility</p:attrName>
                                        </p:attrNameLst>
                                      </p:cBhvr>
                                      <p:to>
                                        <p:strVal val="visible"/>
                                      </p:to>
                                    </p:set>
                                    <p:animEffect transition="in" filter="fade">
                                      <p:cBhvr>
                                        <p:cTn id="66" dur="2000"/>
                                        <p:tgtEl>
                                          <p:spTgt spid="1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3">
                                            <p:txEl>
                                              <p:pRg st="0" end="0"/>
                                            </p:txEl>
                                          </p:spTgt>
                                        </p:tgtEl>
                                        <p:attrNameLst>
                                          <p:attrName>style.visibility</p:attrName>
                                        </p:attrNameLst>
                                      </p:cBhvr>
                                      <p:to>
                                        <p:strVal val="visible"/>
                                      </p:to>
                                    </p:set>
                                    <p:animEffect transition="in" filter="fade">
                                      <p:cBhvr>
                                        <p:cTn id="71" dur="1000"/>
                                        <p:tgtEl>
                                          <p:spTgt spid="13">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4">
                                            <p:txEl>
                                              <p:pRg st="0" end="0"/>
                                            </p:txEl>
                                          </p:spTgt>
                                        </p:tgtEl>
                                        <p:attrNameLst>
                                          <p:attrName>style.visibility</p:attrName>
                                        </p:attrNameLst>
                                      </p:cBhvr>
                                      <p:to>
                                        <p:strVal val="visible"/>
                                      </p:to>
                                    </p:set>
                                    <p:animEffect transition="in" filter="fade">
                                      <p:cBhvr>
                                        <p:cTn id="76"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7" grpId="0" animBg="1"/>
      <p:bldP spid="9228" grpId="0" animBg="1"/>
      <p:bldP spid="9229" grpId="0" animBg="1"/>
      <p:bldP spid="9220" grpId="0" animBg="1"/>
      <p:bldP spid="9232" grpId="0"/>
      <p:bldP spid="10" grpId="0" build="allAtOnce"/>
      <p:bldP spid="11" grpId="0" build="allAtOnce"/>
      <p:bldP spid="12" grpId="0" build="allAtOnce"/>
      <p:bldP spid="13" grpId="0" build="allAtOnce"/>
      <p:bldP spid="14" grpId="0" build="allAtOnce"/>
      <p:bldP spid="15"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685800" y="609600"/>
            <a:ext cx="7772400" cy="1676400"/>
          </a:xfrm>
          <a:noFill/>
          <a:ln/>
        </p:spPr>
        <p:txBody>
          <a:bodyPr/>
          <a:lstStyle/>
          <a:p>
            <a:r>
              <a:rPr lang="en-US" sz="3200" b="1" dirty="0">
                <a:solidFill>
                  <a:schemeClr val="tx1"/>
                </a:solidFill>
                <a:latin typeface="Comic Sans MS" pitchFamily="66" charset="0"/>
              </a:rPr>
              <a:t>When changing </a:t>
            </a:r>
            <a:r>
              <a:rPr lang="en-US" sz="3200" b="1" u="sng" dirty="0">
                <a:solidFill>
                  <a:schemeClr val="tx1"/>
                </a:solidFill>
                <a:latin typeface="Comic Sans MS" pitchFamily="66" charset="0"/>
              </a:rPr>
              <a:t>scientific notation </a:t>
            </a:r>
            <a:r>
              <a:rPr lang="en-US" sz="3200" b="1" dirty="0">
                <a:solidFill>
                  <a:schemeClr val="tx1"/>
                </a:solidFill>
                <a:latin typeface="Comic Sans MS" pitchFamily="66" charset="0"/>
              </a:rPr>
              <a:t>to </a:t>
            </a:r>
            <a:r>
              <a:rPr lang="en-US" sz="3200" b="1" u="sng" dirty="0">
                <a:solidFill>
                  <a:schemeClr val="tx1"/>
                </a:solidFill>
                <a:latin typeface="Comic Sans MS" pitchFamily="66" charset="0"/>
              </a:rPr>
              <a:t>standard notation</a:t>
            </a:r>
            <a:r>
              <a:rPr lang="en-US" sz="3200" b="1" dirty="0">
                <a:solidFill>
                  <a:schemeClr val="tx1"/>
                </a:solidFill>
                <a:latin typeface="Comic Sans MS" pitchFamily="66" charset="0"/>
              </a:rPr>
              <a:t>, the exponent tells you if you should move the decimal:</a:t>
            </a:r>
          </a:p>
        </p:txBody>
      </p:sp>
      <p:sp>
        <p:nvSpPr>
          <p:cNvPr id="10245" name="Rectangle 5"/>
          <p:cNvSpPr>
            <a:spLocks noGrp="1" noChangeArrowheads="1"/>
          </p:cNvSpPr>
          <p:nvPr>
            <p:ph type="body" idx="1"/>
          </p:nvPr>
        </p:nvSpPr>
        <p:spPr>
          <a:xfrm>
            <a:off x="685800" y="2590800"/>
            <a:ext cx="7772400" cy="1828800"/>
          </a:xfrm>
          <a:noFill/>
          <a:ln/>
        </p:spPr>
        <p:txBody>
          <a:bodyPr/>
          <a:lstStyle/>
          <a:p>
            <a:pPr>
              <a:buFontTx/>
              <a:buNone/>
            </a:pPr>
            <a:r>
              <a:rPr lang="en-US" dirty="0">
                <a:solidFill>
                  <a:schemeClr val="accent1"/>
                </a:solidFill>
                <a:latin typeface="Comic Sans MS" pitchFamily="66" charset="0"/>
              </a:rPr>
              <a:t>With a </a:t>
            </a:r>
            <a:r>
              <a:rPr lang="en-US" dirty="0">
                <a:solidFill>
                  <a:schemeClr val="accent2"/>
                </a:solidFill>
                <a:latin typeface="Comic Sans MS" pitchFamily="66" charset="0"/>
              </a:rPr>
              <a:t>negative</a:t>
            </a:r>
            <a:r>
              <a:rPr lang="en-US" dirty="0">
                <a:solidFill>
                  <a:schemeClr val="accent1"/>
                </a:solidFill>
                <a:latin typeface="Comic Sans MS" pitchFamily="66" charset="0"/>
              </a:rPr>
              <a:t> exponent, </a:t>
            </a:r>
            <a:r>
              <a:rPr lang="en-US" sz="2800" dirty="0" smtClean="0">
                <a:solidFill>
                  <a:schemeClr val="accent1"/>
                </a:solidFill>
                <a:latin typeface="Comic Sans MS" pitchFamily="66" charset="0"/>
              </a:rPr>
              <a:t>the number gets smaller </a:t>
            </a:r>
            <a:r>
              <a:rPr lang="en-US" dirty="0" smtClean="0">
                <a:solidFill>
                  <a:schemeClr val="accent1"/>
                </a:solidFill>
                <a:latin typeface="Comic Sans MS" pitchFamily="66" charset="0"/>
              </a:rPr>
              <a:t>move </a:t>
            </a:r>
            <a:r>
              <a:rPr lang="en-US" dirty="0">
                <a:solidFill>
                  <a:schemeClr val="accent1"/>
                </a:solidFill>
                <a:latin typeface="Comic Sans MS" pitchFamily="66" charset="0"/>
              </a:rPr>
              <a:t>the decimal to the left:</a:t>
            </a:r>
          </a:p>
          <a:p>
            <a:pPr>
              <a:buFontTx/>
              <a:buNone/>
            </a:pPr>
            <a:r>
              <a:rPr lang="en-US" dirty="0">
                <a:latin typeface="Comic Sans MS" pitchFamily="66" charset="0"/>
              </a:rPr>
              <a:t>	</a:t>
            </a:r>
            <a:r>
              <a:rPr lang="en-US" sz="3600" dirty="0">
                <a:latin typeface="Comic Sans MS" pitchFamily="66" charset="0"/>
              </a:rPr>
              <a:t>4.08 x 10</a:t>
            </a:r>
            <a:r>
              <a:rPr lang="en-US" sz="3600" baseline="30000" dirty="0">
                <a:latin typeface="Comic Sans MS" pitchFamily="66" charset="0"/>
              </a:rPr>
              <a:t>-3</a:t>
            </a:r>
            <a:r>
              <a:rPr lang="en-US" sz="3600" dirty="0">
                <a:latin typeface="Comic Sans MS" pitchFamily="66" charset="0"/>
              </a:rPr>
              <a:t> =          4 </a:t>
            </a:r>
            <a:r>
              <a:rPr lang="en-US" sz="3600" dirty="0" smtClean="0">
                <a:latin typeface="Comic Sans MS" pitchFamily="66" charset="0"/>
              </a:rPr>
              <a:t>08</a:t>
            </a:r>
            <a:endParaRPr lang="en-US" dirty="0">
              <a:latin typeface="Comic Sans MS" pitchFamily="66" charset="0"/>
            </a:endParaRPr>
          </a:p>
          <a:p>
            <a:pPr>
              <a:buFontTx/>
              <a:buNone/>
            </a:pPr>
            <a:endParaRPr lang="en-US" dirty="0">
              <a:latin typeface="Comic Sans MS" pitchFamily="66" charset="0"/>
            </a:endParaRPr>
          </a:p>
        </p:txBody>
      </p:sp>
      <p:sp>
        <p:nvSpPr>
          <p:cNvPr id="10246" name="AutoShape 6"/>
          <p:cNvSpPr>
            <a:spLocks noChangeArrowheads="1"/>
          </p:cNvSpPr>
          <p:nvPr/>
        </p:nvSpPr>
        <p:spPr bwMode="auto">
          <a:xfrm>
            <a:off x="5334000" y="3886200"/>
            <a:ext cx="76200" cy="76200"/>
          </a:xfrm>
          <a:prstGeom prst="flowChartConnector">
            <a:avLst/>
          </a:prstGeom>
          <a:solidFill>
            <a:schemeClr val="accent2"/>
          </a:solidFill>
          <a:ln w="9525">
            <a:solidFill>
              <a:schemeClr val="tx1"/>
            </a:solidFill>
            <a:round/>
            <a:headEnd/>
            <a:tailEnd/>
          </a:ln>
          <a:effectLst/>
        </p:spPr>
        <p:txBody>
          <a:bodyPr wrap="none" anchor="ctr"/>
          <a:lstStyle/>
          <a:p>
            <a:pPr algn="ctr"/>
            <a:endParaRPr lang="en-US">
              <a:solidFill>
                <a:schemeClr val="hlink"/>
              </a:solidFill>
            </a:endParaRPr>
          </a:p>
        </p:txBody>
      </p:sp>
      <p:sp>
        <p:nvSpPr>
          <p:cNvPr id="10256" name="Text Box 16"/>
          <p:cNvSpPr txBox="1">
            <a:spLocks noChangeArrowheads="1"/>
          </p:cNvSpPr>
          <p:nvPr/>
        </p:nvSpPr>
        <p:spPr bwMode="auto">
          <a:xfrm>
            <a:off x="685800" y="4343400"/>
            <a:ext cx="6858000" cy="584775"/>
          </a:xfrm>
          <a:prstGeom prst="rect">
            <a:avLst/>
          </a:prstGeom>
          <a:noFill/>
          <a:ln w="9525">
            <a:noFill/>
            <a:miter lim="800000"/>
            <a:headEnd/>
            <a:tailEnd/>
          </a:ln>
          <a:effectLst/>
        </p:spPr>
        <p:txBody>
          <a:bodyPr>
            <a:spAutoFit/>
          </a:bodyPr>
          <a:lstStyle/>
          <a:p>
            <a:pPr>
              <a:spcBef>
                <a:spcPct val="20000"/>
              </a:spcBef>
              <a:buClr>
                <a:schemeClr val="accent1"/>
              </a:buClr>
            </a:pPr>
            <a:r>
              <a:rPr lang="en-US" sz="3200" dirty="0">
                <a:latin typeface="Tahoma" pitchFamily="34" charset="0"/>
              </a:rPr>
              <a:t>Don’t forget to fill in your zeroes</a:t>
            </a:r>
            <a:r>
              <a:rPr lang="en-US" sz="3200" dirty="0" smtClean="0">
                <a:latin typeface="Tahoma" pitchFamily="34" charset="0"/>
              </a:rPr>
              <a:t>!</a:t>
            </a:r>
            <a:endParaRPr lang="en-US" sz="3200" dirty="0">
              <a:latin typeface="Tahoma" pitchFamily="34" charset="0"/>
            </a:endParaRPr>
          </a:p>
        </p:txBody>
      </p:sp>
      <p:sp>
        <p:nvSpPr>
          <p:cNvPr id="12" name="TextBox 11"/>
          <p:cNvSpPr txBox="1"/>
          <p:nvPr/>
        </p:nvSpPr>
        <p:spPr>
          <a:xfrm>
            <a:off x="4724400" y="3468469"/>
            <a:ext cx="381000" cy="646331"/>
          </a:xfrm>
          <a:prstGeom prst="rect">
            <a:avLst/>
          </a:prstGeom>
          <a:noFill/>
        </p:spPr>
        <p:txBody>
          <a:bodyPr wrap="square" rtlCol="0">
            <a:spAutoFit/>
          </a:bodyPr>
          <a:lstStyle/>
          <a:p>
            <a:r>
              <a:rPr lang="en-US" sz="3600" dirty="0" smtClean="0">
                <a:latin typeface="Comic Sans MS" pitchFamily="66" charset="0"/>
              </a:rPr>
              <a:t>0</a:t>
            </a:r>
            <a:endParaRPr lang="en-US" sz="3600" dirty="0">
              <a:latin typeface="Comic Sans MS" pitchFamily="66" charset="0"/>
            </a:endParaRPr>
          </a:p>
        </p:txBody>
      </p:sp>
      <p:sp>
        <p:nvSpPr>
          <p:cNvPr id="14" name="Circular Arrow 13"/>
          <p:cNvSpPr/>
          <p:nvPr/>
        </p:nvSpPr>
        <p:spPr>
          <a:xfrm rot="10983435">
            <a:off x="5043710" y="3667554"/>
            <a:ext cx="388058" cy="55448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ircular Arrow 14"/>
          <p:cNvSpPr/>
          <p:nvPr/>
        </p:nvSpPr>
        <p:spPr>
          <a:xfrm rot="10983435">
            <a:off x="4738911" y="3667554"/>
            <a:ext cx="388058" cy="55448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ircular Arrow 15"/>
          <p:cNvSpPr/>
          <p:nvPr/>
        </p:nvSpPr>
        <p:spPr>
          <a:xfrm rot="10983435">
            <a:off x="4474231" y="3667554"/>
            <a:ext cx="388058" cy="55448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4419600" y="3468469"/>
            <a:ext cx="381000" cy="646331"/>
          </a:xfrm>
          <a:prstGeom prst="rect">
            <a:avLst/>
          </a:prstGeom>
          <a:noFill/>
        </p:spPr>
        <p:txBody>
          <a:bodyPr wrap="square" rtlCol="0">
            <a:spAutoFit/>
          </a:bodyPr>
          <a:lstStyle/>
          <a:p>
            <a:r>
              <a:rPr lang="en-US" sz="3600" dirty="0" smtClean="0">
                <a:latin typeface="Comic Sans MS" pitchFamily="66" charset="0"/>
              </a:rPr>
              <a:t>0</a:t>
            </a:r>
            <a:endParaRPr lang="en-US" sz="3600" dirty="0">
              <a:latin typeface="Comic Sans MS" pitchFamily="66" charset="0"/>
            </a:endParaRPr>
          </a:p>
        </p:txBody>
      </p:sp>
      <p:sp>
        <p:nvSpPr>
          <p:cNvPr id="18" name="TextBox 17"/>
          <p:cNvSpPr txBox="1"/>
          <p:nvPr/>
        </p:nvSpPr>
        <p:spPr>
          <a:xfrm>
            <a:off x="4191000" y="3048000"/>
            <a:ext cx="533400" cy="1200329"/>
          </a:xfrm>
          <a:prstGeom prst="rect">
            <a:avLst/>
          </a:prstGeom>
          <a:noFill/>
        </p:spPr>
        <p:txBody>
          <a:bodyPr wrap="square" rtlCol="0">
            <a:spAutoFit/>
          </a:bodyPr>
          <a:lstStyle/>
          <a:p>
            <a:r>
              <a:rPr lang="en-US" sz="7200" dirty="0" smtClean="0"/>
              <a:t>.</a:t>
            </a:r>
            <a:endParaRPr lang="en-US" sz="7200" dirty="0"/>
          </a:p>
        </p:txBody>
      </p:sp>
      <p:sp>
        <p:nvSpPr>
          <p:cNvPr id="13" name="Rectangle 12"/>
          <p:cNvSpPr/>
          <p:nvPr/>
        </p:nvSpPr>
        <p:spPr>
          <a:xfrm>
            <a:off x="2667000" y="5029200"/>
            <a:ext cx="2362200" cy="1077218"/>
          </a:xfrm>
          <a:prstGeom prst="rect">
            <a:avLst/>
          </a:prstGeom>
        </p:spPr>
        <p:txBody>
          <a:bodyPr wrap="square">
            <a:spAutoFit/>
          </a:bodyPr>
          <a:lstStyle/>
          <a:p>
            <a:pPr>
              <a:buNone/>
            </a:pPr>
            <a:r>
              <a:rPr lang="en-US" sz="2400" b="1" dirty="0" smtClean="0">
                <a:solidFill>
                  <a:srgbClr val="FF0000"/>
                </a:solidFill>
                <a:latin typeface="Comic Sans MS" pitchFamily="66" charset="0"/>
              </a:rPr>
              <a:t>531.42 x 10</a:t>
            </a:r>
            <a:r>
              <a:rPr lang="en-US" sz="2400" b="1" baseline="30000" dirty="0" smtClean="0">
                <a:solidFill>
                  <a:srgbClr val="FF0000"/>
                </a:solidFill>
                <a:latin typeface="Comic Sans MS" pitchFamily="66" charset="0"/>
              </a:rPr>
              <a:t>-5  </a:t>
            </a:r>
          </a:p>
          <a:p>
            <a:pPr>
              <a:buNone/>
            </a:pPr>
            <a:endParaRPr lang="en-US" sz="2400" b="1" baseline="30000" dirty="0" smtClean="0">
              <a:solidFill>
                <a:srgbClr val="FF0000"/>
              </a:solidFill>
              <a:latin typeface="Comic Sans MS" pitchFamily="66" charset="0"/>
            </a:endParaRPr>
          </a:p>
          <a:p>
            <a:pPr>
              <a:buNone/>
            </a:pPr>
            <a:r>
              <a:rPr lang="en-US" sz="2400" b="1" dirty="0" smtClean="0">
                <a:solidFill>
                  <a:srgbClr val="FF0000"/>
                </a:solidFill>
                <a:latin typeface="Comic Sans MS" pitchFamily="66" charset="0"/>
              </a:rPr>
              <a:t>1.428 x 10</a:t>
            </a:r>
            <a:r>
              <a:rPr lang="en-US" sz="2400" b="1" baseline="30000" dirty="0" smtClean="0">
                <a:solidFill>
                  <a:srgbClr val="FF0000"/>
                </a:solidFill>
                <a:latin typeface="Comic Sans MS" pitchFamily="66" charset="0"/>
              </a:rPr>
              <a:t>-3</a:t>
            </a:r>
            <a:endParaRPr lang="en-US" sz="2400" dirty="0"/>
          </a:p>
        </p:txBody>
      </p:sp>
      <p:sp>
        <p:nvSpPr>
          <p:cNvPr id="19" name="TextBox 18"/>
          <p:cNvSpPr txBox="1"/>
          <p:nvPr/>
        </p:nvSpPr>
        <p:spPr>
          <a:xfrm>
            <a:off x="5715000" y="5029200"/>
            <a:ext cx="2286000" cy="461665"/>
          </a:xfrm>
          <a:prstGeom prst="rect">
            <a:avLst/>
          </a:prstGeom>
          <a:noFill/>
        </p:spPr>
        <p:txBody>
          <a:bodyPr wrap="square" rtlCol="0">
            <a:spAutoFit/>
          </a:bodyPr>
          <a:lstStyle/>
          <a:p>
            <a:r>
              <a:rPr lang="en-US" sz="2400" b="1" dirty="0" smtClean="0">
                <a:solidFill>
                  <a:srgbClr val="FF0000"/>
                </a:solidFill>
                <a:latin typeface="Comic Sans MS" pitchFamily="66" charset="0"/>
              </a:rPr>
              <a:t>.0053142</a:t>
            </a:r>
            <a:endParaRPr lang="en-US" sz="2400" b="1" dirty="0">
              <a:solidFill>
                <a:srgbClr val="FF0000"/>
              </a:solidFill>
              <a:latin typeface="Comic Sans MS" pitchFamily="66" charset="0"/>
            </a:endParaRPr>
          </a:p>
        </p:txBody>
      </p:sp>
      <p:sp>
        <p:nvSpPr>
          <p:cNvPr id="20" name="TextBox 19"/>
          <p:cNvSpPr txBox="1"/>
          <p:nvPr/>
        </p:nvSpPr>
        <p:spPr>
          <a:xfrm>
            <a:off x="5638800" y="5638800"/>
            <a:ext cx="2286000" cy="461665"/>
          </a:xfrm>
          <a:prstGeom prst="rect">
            <a:avLst/>
          </a:prstGeom>
          <a:noFill/>
        </p:spPr>
        <p:txBody>
          <a:bodyPr wrap="square" rtlCol="0">
            <a:spAutoFit/>
          </a:bodyPr>
          <a:lstStyle/>
          <a:p>
            <a:r>
              <a:rPr lang="en-US" sz="2400" b="1" dirty="0" smtClean="0">
                <a:solidFill>
                  <a:srgbClr val="FF0000"/>
                </a:solidFill>
                <a:latin typeface="Comic Sans MS" pitchFamily="66" charset="0"/>
              </a:rPr>
              <a:t>.001428</a:t>
            </a:r>
            <a:endParaRPr lang="en-US" sz="2400" b="1" dirty="0">
              <a:solidFill>
                <a:srgbClr val="FF0000"/>
              </a:solidFill>
              <a:latin typeface="Comic Sans MS" pitchFamily="66" charset="0"/>
            </a:endParaRPr>
          </a:p>
        </p:txBody>
      </p:sp>
      <p:sp>
        <p:nvSpPr>
          <p:cNvPr id="21" name="TextBox 20"/>
          <p:cNvSpPr txBox="1"/>
          <p:nvPr/>
        </p:nvSpPr>
        <p:spPr>
          <a:xfrm>
            <a:off x="914400" y="5257800"/>
            <a:ext cx="1295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Comic Sans MS" pitchFamily="66" charset="0"/>
              </a:rPr>
              <a:t>Try These</a:t>
            </a:r>
          </a:p>
          <a:p>
            <a:r>
              <a:rPr lang="en-US" dirty="0" smtClean="0">
                <a:latin typeface="Comic Sans MS" pitchFamily="66" charset="0"/>
              </a:rPr>
              <a:t>Examples</a:t>
            </a:r>
            <a:endParaRPr lang="en-US"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additive="base">
                                        <p:cTn id="7" dur="500" fill="hold"/>
                                        <p:tgtEl>
                                          <p:spTgt spid="102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5">
                                            <p:txEl>
                                              <p:pRg st="1" end="1"/>
                                            </p:txEl>
                                          </p:spTgt>
                                        </p:tgtEl>
                                        <p:attrNameLst>
                                          <p:attrName>style.visibility</p:attrName>
                                        </p:attrNameLst>
                                      </p:cBhvr>
                                      <p:to>
                                        <p:strVal val="visible"/>
                                      </p:to>
                                    </p:set>
                                    <p:anim calcmode="lin" valueType="num">
                                      <p:cBhvr additive="base">
                                        <p:cTn id="13" dur="500" fill="hold"/>
                                        <p:tgtEl>
                                          <p:spTgt spid="1024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1" nodeType="withEffect">
                                  <p:stCondLst>
                                    <p:cond delay="0"/>
                                  </p:stCondLst>
                                  <p:childTnLst>
                                    <p:set>
                                      <p:cBhvr>
                                        <p:cTn id="16" dur="1" fill="hold">
                                          <p:stCondLst>
                                            <p:cond delay="0"/>
                                          </p:stCondLst>
                                        </p:cTn>
                                        <p:tgtEl>
                                          <p:spTgt spid="10246"/>
                                        </p:tgtEl>
                                        <p:attrNameLst>
                                          <p:attrName>style.visibility</p:attrName>
                                        </p:attrNameLst>
                                      </p:cBhvr>
                                      <p:to>
                                        <p:strVal val="visible"/>
                                      </p:to>
                                    </p:set>
                                    <p:anim calcmode="lin" valueType="num">
                                      <p:cBhvr additive="base">
                                        <p:cTn id="17" dur="500" fill="hold"/>
                                        <p:tgtEl>
                                          <p:spTgt spid="10246"/>
                                        </p:tgtEl>
                                        <p:attrNameLst>
                                          <p:attrName>ppt_x</p:attrName>
                                        </p:attrNameLst>
                                      </p:cBhvr>
                                      <p:tavLst>
                                        <p:tav tm="0">
                                          <p:val>
                                            <p:strVal val="#ppt_x"/>
                                          </p:val>
                                        </p:tav>
                                        <p:tav tm="100000">
                                          <p:val>
                                            <p:strVal val="#ppt_x"/>
                                          </p:val>
                                        </p:tav>
                                      </p:tavLst>
                                    </p:anim>
                                    <p:anim calcmode="lin" valueType="num">
                                      <p:cBhvr additive="base">
                                        <p:cTn id="18" dur="500" fill="hold"/>
                                        <p:tgtEl>
                                          <p:spTgt spid="1024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24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256"/>
                                        </p:tgtEl>
                                        <p:attrNameLst>
                                          <p:attrName>style.visibility</p:attrName>
                                        </p:attrNameLst>
                                      </p:cBhvr>
                                      <p:to>
                                        <p:strVal val="visible"/>
                                      </p:to>
                                    </p:set>
                                    <p:anim calcmode="lin" valueType="num">
                                      <p:cBhvr additive="base">
                                        <p:cTn id="38" dur="500" fill="hold"/>
                                        <p:tgtEl>
                                          <p:spTgt spid="10256"/>
                                        </p:tgtEl>
                                        <p:attrNameLst>
                                          <p:attrName>ppt_x</p:attrName>
                                        </p:attrNameLst>
                                      </p:cBhvr>
                                      <p:tavLst>
                                        <p:tav tm="0">
                                          <p:val>
                                            <p:strVal val="#ppt_x"/>
                                          </p:val>
                                        </p:tav>
                                        <p:tav tm="100000">
                                          <p:val>
                                            <p:strVal val="#ppt_x"/>
                                          </p:val>
                                        </p:tav>
                                      </p:tavLst>
                                    </p:anim>
                                    <p:anim calcmode="lin" valueType="num">
                                      <p:cBhvr additive="base">
                                        <p:cTn id="39" dur="500" fill="hold"/>
                                        <p:tgtEl>
                                          <p:spTgt spid="1025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 calcmode="lin" valueType="num">
                                      <p:cBhvr additive="base">
                                        <p:cTn id="4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 calcmode="lin" valueType="num">
                                      <p:cBhvr additive="base">
                                        <p:cTn id="5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8">
                                            <p:txEl>
                                              <p:pRg st="0" end="0"/>
                                            </p:txEl>
                                          </p:spTgt>
                                        </p:tgtEl>
                                        <p:attrNameLst>
                                          <p:attrName>style.visibility</p:attrName>
                                        </p:attrNameLst>
                                      </p:cBhvr>
                                      <p:to>
                                        <p:strVal val="visible"/>
                                      </p:to>
                                    </p:set>
                                    <p:animEffect transition="in" filter="fade">
                                      <p:cBhvr>
                                        <p:cTn id="56" dur="2000"/>
                                        <p:tgtEl>
                                          <p:spTgt spid="1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bg/>
                                          </p:spTgt>
                                        </p:tgtEl>
                                        <p:attrNameLst>
                                          <p:attrName>style.visibility</p:attrName>
                                        </p:attrNameLst>
                                      </p:cBhvr>
                                      <p:to>
                                        <p:strVal val="visible"/>
                                      </p:to>
                                    </p:set>
                                    <p:animEffect transition="in" filter="fade">
                                      <p:cBhvr>
                                        <p:cTn id="61" dur="2000"/>
                                        <p:tgtEl>
                                          <p:spTgt spid="21">
                                            <p:bg/>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
                                            <p:txEl>
                                              <p:pRg st="0" end="0"/>
                                            </p:txEl>
                                          </p:spTgt>
                                        </p:tgtEl>
                                        <p:attrNameLst>
                                          <p:attrName>style.visibility</p:attrName>
                                        </p:attrNameLst>
                                      </p:cBhvr>
                                      <p:to>
                                        <p:strVal val="visible"/>
                                      </p:to>
                                    </p:set>
                                    <p:animEffect transition="in" filter="fade">
                                      <p:cBhvr>
                                        <p:cTn id="64" dur="2000"/>
                                        <p:tgtEl>
                                          <p:spTgt spid="21">
                                            <p:txEl>
                                              <p:pRg st="0" end="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1">
                                            <p:txEl>
                                              <p:pRg st="1" end="1"/>
                                            </p:txEl>
                                          </p:spTgt>
                                        </p:tgtEl>
                                        <p:attrNameLst>
                                          <p:attrName>style.visibility</p:attrName>
                                        </p:attrNameLst>
                                      </p:cBhvr>
                                      <p:to>
                                        <p:strVal val="visible"/>
                                      </p:to>
                                    </p:set>
                                    <p:animEffect transition="in" filter="fade">
                                      <p:cBhvr>
                                        <p:cTn id="67" dur="2000"/>
                                        <p:tgtEl>
                                          <p:spTgt spid="2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xEl>
                                              <p:pRg st="0" end="0"/>
                                            </p:txEl>
                                          </p:spTgt>
                                        </p:tgtEl>
                                        <p:attrNameLst>
                                          <p:attrName>style.visibility</p:attrName>
                                        </p:attrNameLst>
                                      </p:cBhvr>
                                      <p:to>
                                        <p:strVal val="visible"/>
                                      </p:to>
                                    </p:set>
                                    <p:animEffect transition="in" filter="fade">
                                      <p:cBhvr>
                                        <p:cTn id="72" dur="2000"/>
                                        <p:tgtEl>
                                          <p:spTgt spid="13">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3">
                                            <p:txEl>
                                              <p:pRg st="2" end="2"/>
                                            </p:txEl>
                                          </p:spTgt>
                                        </p:tgtEl>
                                        <p:attrNameLst>
                                          <p:attrName>style.visibility</p:attrName>
                                        </p:attrNameLst>
                                      </p:cBhvr>
                                      <p:to>
                                        <p:strVal val="visible"/>
                                      </p:to>
                                    </p:set>
                                    <p:animEffect transition="in" filter="fade">
                                      <p:cBhvr>
                                        <p:cTn id="75" dur="2000"/>
                                        <p:tgtEl>
                                          <p:spTgt spid="13">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9">
                                            <p:txEl>
                                              <p:pRg st="0" end="0"/>
                                            </p:txEl>
                                          </p:spTgt>
                                        </p:tgtEl>
                                        <p:attrNameLst>
                                          <p:attrName>style.visibility</p:attrName>
                                        </p:attrNameLst>
                                      </p:cBhvr>
                                      <p:to>
                                        <p:strVal val="visible"/>
                                      </p:to>
                                    </p:set>
                                    <p:animEffect transition="in" filter="fade">
                                      <p:cBhvr>
                                        <p:cTn id="80" dur="1000"/>
                                        <p:tgtEl>
                                          <p:spTgt spid="19">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0">
                                            <p:txEl>
                                              <p:pRg st="0" end="0"/>
                                            </p:txEl>
                                          </p:spTgt>
                                        </p:tgtEl>
                                        <p:attrNameLst>
                                          <p:attrName>style.visibility</p:attrName>
                                        </p:attrNameLst>
                                      </p:cBhvr>
                                      <p:to>
                                        <p:strVal val="visible"/>
                                      </p:to>
                                    </p:set>
                                    <p:animEffect transition="in" filter="fade">
                                      <p:cBhvr>
                                        <p:cTn id="85"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p:bldP spid="10246" grpId="1" animBg="1"/>
      <p:bldP spid="10256" grpId="0"/>
      <p:bldP spid="12" grpId="0" build="allAtOnce"/>
      <p:bldP spid="14" grpId="0" animBg="1"/>
      <p:bldP spid="15" grpId="0" animBg="1"/>
      <p:bldP spid="16" grpId="0" animBg="1"/>
      <p:bldP spid="17" grpId="0" build="allAtOnce"/>
      <p:bldP spid="18" grpId="0" build="allAtOnce"/>
      <p:bldP spid="13" grpId="0" build="allAtOnce"/>
      <p:bldP spid="19" grpId="0" build="allAtOnce"/>
      <p:bldP spid="20" grpId="0" build="allAtOnce"/>
      <p:bldP spid="21" grpId="0" build="allAtOnce"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1143000"/>
          </a:xfrm>
        </p:spPr>
        <p:txBody>
          <a:bodyPr>
            <a:normAutofit fontScale="90000"/>
          </a:bodyPr>
          <a:lstStyle/>
          <a:p>
            <a:r>
              <a:rPr lang="en-US" b="1" dirty="0" smtClean="0">
                <a:solidFill>
                  <a:schemeClr val="tx1"/>
                </a:solidFill>
                <a:latin typeface="Comic Sans MS" pitchFamily="66" charset="0"/>
              </a:rPr>
              <a:t>Now try changing these from Scientific Notation to Standard form</a:t>
            </a:r>
            <a:endParaRPr lang="en-US" b="1" dirty="0">
              <a:solidFill>
                <a:schemeClr val="tx1"/>
              </a:solidFill>
              <a:latin typeface="Comic Sans MS" pitchFamily="66" charset="0"/>
            </a:endParaRPr>
          </a:p>
        </p:txBody>
      </p:sp>
      <p:sp>
        <p:nvSpPr>
          <p:cNvPr id="4" name="Rectangle 3"/>
          <p:cNvSpPr>
            <a:spLocks noGrp="1" noChangeArrowheads="1"/>
          </p:cNvSpPr>
          <p:nvPr>
            <p:ph sz="quarter" idx="1"/>
          </p:nvPr>
        </p:nvSpPr>
        <p:spPr>
          <a:xfrm>
            <a:off x="381000" y="1524000"/>
            <a:ext cx="7772400" cy="4572000"/>
          </a:xfrm>
        </p:spPr>
        <p:txBody>
          <a:bodyPr/>
          <a:lstStyle/>
          <a:p>
            <a:pPr marL="609600" indent="-609600">
              <a:buFontTx/>
              <a:buAutoNum type="arabicParenR"/>
            </a:pPr>
            <a:r>
              <a:rPr lang="en-US" sz="3200" dirty="0">
                <a:solidFill>
                  <a:schemeClr val="accent1"/>
                </a:solidFill>
                <a:latin typeface="Comic Sans MS" pitchFamily="66" charset="0"/>
              </a:rPr>
              <a:t>9.678 x 10</a:t>
            </a:r>
            <a:r>
              <a:rPr lang="en-US" sz="3200" baseline="30000" dirty="0">
                <a:solidFill>
                  <a:schemeClr val="accent1"/>
                </a:solidFill>
                <a:latin typeface="Comic Sans MS" pitchFamily="66" charset="0"/>
              </a:rPr>
              <a:t>4</a:t>
            </a:r>
          </a:p>
          <a:p>
            <a:pPr marL="609600" indent="-609600">
              <a:buFontTx/>
              <a:buAutoNum type="arabicParenR"/>
            </a:pPr>
            <a:endParaRPr lang="en-US" sz="3200" dirty="0">
              <a:solidFill>
                <a:schemeClr val="accent1"/>
              </a:solidFill>
              <a:latin typeface="Comic Sans MS" pitchFamily="66" charset="0"/>
            </a:endParaRPr>
          </a:p>
          <a:p>
            <a:pPr marL="609600" indent="-609600">
              <a:buFontTx/>
              <a:buAutoNum type="arabicParenR"/>
            </a:pPr>
            <a:r>
              <a:rPr lang="en-US" sz="3200" dirty="0">
                <a:solidFill>
                  <a:schemeClr val="accent1"/>
                </a:solidFill>
                <a:latin typeface="Comic Sans MS" pitchFamily="66" charset="0"/>
              </a:rPr>
              <a:t>7.4521 x 10</a:t>
            </a:r>
            <a:r>
              <a:rPr lang="en-US" sz="3200" baseline="30000" dirty="0">
                <a:solidFill>
                  <a:schemeClr val="accent1"/>
                </a:solidFill>
                <a:latin typeface="Comic Sans MS" pitchFamily="66" charset="0"/>
              </a:rPr>
              <a:t>-3</a:t>
            </a:r>
          </a:p>
          <a:p>
            <a:pPr marL="609600" indent="-609600">
              <a:buFontTx/>
              <a:buAutoNum type="arabicParenR"/>
            </a:pPr>
            <a:endParaRPr lang="en-US" sz="3200" baseline="30000" dirty="0">
              <a:solidFill>
                <a:schemeClr val="accent1"/>
              </a:solidFill>
              <a:latin typeface="Comic Sans MS" pitchFamily="66" charset="0"/>
            </a:endParaRPr>
          </a:p>
          <a:p>
            <a:pPr marL="609600" indent="-609600">
              <a:buFontTx/>
              <a:buAutoNum type="arabicParenR"/>
            </a:pPr>
            <a:r>
              <a:rPr lang="en-US" sz="3200" dirty="0">
                <a:solidFill>
                  <a:schemeClr val="accent1"/>
                </a:solidFill>
                <a:latin typeface="Comic Sans MS" pitchFamily="66" charset="0"/>
              </a:rPr>
              <a:t>8.513904567 x 10</a:t>
            </a:r>
            <a:r>
              <a:rPr lang="en-US" sz="3200" baseline="30000" dirty="0">
                <a:solidFill>
                  <a:schemeClr val="accent1"/>
                </a:solidFill>
                <a:latin typeface="Comic Sans MS" pitchFamily="66" charset="0"/>
              </a:rPr>
              <a:t>7</a:t>
            </a:r>
            <a:r>
              <a:rPr lang="en-US" sz="3200" dirty="0">
                <a:solidFill>
                  <a:schemeClr val="accent1"/>
                </a:solidFill>
                <a:latin typeface="Comic Sans MS" pitchFamily="66" charset="0"/>
              </a:rPr>
              <a:t> </a:t>
            </a:r>
          </a:p>
          <a:p>
            <a:pPr marL="609600" indent="-609600">
              <a:buFontTx/>
              <a:buAutoNum type="arabicParenR"/>
            </a:pPr>
            <a:endParaRPr lang="en-US" sz="3200" dirty="0">
              <a:solidFill>
                <a:schemeClr val="accent1"/>
              </a:solidFill>
              <a:latin typeface="Comic Sans MS" pitchFamily="66" charset="0"/>
            </a:endParaRPr>
          </a:p>
          <a:p>
            <a:pPr marL="609600" indent="-609600">
              <a:buFontTx/>
              <a:buAutoNum type="arabicParenR"/>
            </a:pPr>
            <a:r>
              <a:rPr lang="en-US" sz="3200" dirty="0">
                <a:solidFill>
                  <a:schemeClr val="accent1"/>
                </a:solidFill>
                <a:latin typeface="Comic Sans MS" pitchFamily="66" charset="0"/>
              </a:rPr>
              <a:t>4.09748 x 10</a:t>
            </a:r>
            <a:r>
              <a:rPr lang="en-US" sz="3200" baseline="30000" dirty="0">
                <a:solidFill>
                  <a:schemeClr val="accent1"/>
                </a:solidFill>
                <a:latin typeface="Comic Sans MS" pitchFamily="66" charset="0"/>
              </a:rPr>
              <a:t>-5</a:t>
            </a:r>
            <a:endParaRPr lang="en-US" sz="3200" dirty="0">
              <a:solidFill>
                <a:schemeClr val="accent1"/>
              </a:solidFill>
              <a:latin typeface="Comic Sans MS" pitchFamily="66" charset="0"/>
            </a:endParaRPr>
          </a:p>
          <a:p>
            <a:pPr marL="609600" indent="-609600">
              <a:buFontTx/>
              <a:buAutoNum type="arabicParenR"/>
            </a:pPr>
            <a:endParaRPr lang="en-US" dirty="0">
              <a:solidFill>
                <a:schemeClr val="accent1"/>
              </a:solidFill>
            </a:endParaRPr>
          </a:p>
          <a:p>
            <a:pPr marL="609600" indent="-609600">
              <a:buFontTx/>
              <a:buAutoNum type="arabicParenR"/>
            </a:pPr>
            <a:endParaRPr lang="en-US" dirty="0">
              <a:solidFill>
                <a:schemeClr val="accent1"/>
              </a:solidFill>
            </a:endParaRPr>
          </a:p>
        </p:txBody>
      </p:sp>
      <p:sp>
        <p:nvSpPr>
          <p:cNvPr id="5" name="Text Box 4"/>
          <p:cNvSpPr txBox="1">
            <a:spLocks noChangeArrowheads="1"/>
          </p:cNvSpPr>
          <p:nvPr/>
        </p:nvSpPr>
        <p:spPr bwMode="auto">
          <a:xfrm>
            <a:off x="5562600" y="1447800"/>
            <a:ext cx="1295400" cy="579438"/>
          </a:xfrm>
          <a:prstGeom prst="rect">
            <a:avLst/>
          </a:prstGeom>
          <a:noFill/>
          <a:ln w="9525">
            <a:noFill/>
            <a:miter lim="800000"/>
            <a:headEnd/>
            <a:tailEnd/>
          </a:ln>
          <a:effectLst/>
        </p:spPr>
        <p:txBody>
          <a:bodyPr>
            <a:spAutoFit/>
          </a:bodyPr>
          <a:lstStyle/>
          <a:p>
            <a:pPr>
              <a:spcBef>
                <a:spcPct val="50000"/>
              </a:spcBef>
            </a:pPr>
            <a:r>
              <a:rPr lang="en-US" sz="3200"/>
              <a:t>96780</a:t>
            </a:r>
          </a:p>
        </p:txBody>
      </p:sp>
      <p:sp>
        <p:nvSpPr>
          <p:cNvPr id="6" name="Text Box 4"/>
          <p:cNvSpPr txBox="1">
            <a:spLocks noChangeArrowheads="1"/>
          </p:cNvSpPr>
          <p:nvPr/>
        </p:nvSpPr>
        <p:spPr bwMode="auto">
          <a:xfrm>
            <a:off x="5638800" y="2514600"/>
            <a:ext cx="17526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t>.0074521</a:t>
            </a:r>
            <a:endParaRPr lang="en-US" sz="3200" dirty="0"/>
          </a:p>
        </p:txBody>
      </p:sp>
      <p:sp>
        <p:nvSpPr>
          <p:cNvPr id="7" name="Text Box 4"/>
          <p:cNvSpPr txBox="1">
            <a:spLocks noChangeArrowheads="1"/>
          </p:cNvSpPr>
          <p:nvPr/>
        </p:nvSpPr>
        <p:spPr bwMode="auto">
          <a:xfrm>
            <a:off x="5562600" y="3657600"/>
            <a:ext cx="23622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t>85139045.67</a:t>
            </a:r>
            <a:endParaRPr lang="en-US" sz="3200" dirty="0"/>
          </a:p>
        </p:txBody>
      </p:sp>
      <p:sp>
        <p:nvSpPr>
          <p:cNvPr id="8" name="Text Box 4"/>
          <p:cNvSpPr txBox="1">
            <a:spLocks noChangeArrowheads="1"/>
          </p:cNvSpPr>
          <p:nvPr/>
        </p:nvSpPr>
        <p:spPr bwMode="auto">
          <a:xfrm>
            <a:off x="5638800" y="4648200"/>
            <a:ext cx="2209800" cy="584775"/>
          </a:xfrm>
          <a:prstGeom prst="rect">
            <a:avLst/>
          </a:prstGeom>
          <a:noFill/>
          <a:ln w="9525">
            <a:noFill/>
            <a:miter lim="800000"/>
            <a:headEnd/>
            <a:tailEnd/>
          </a:ln>
          <a:effectLst/>
        </p:spPr>
        <p:txBody>
          <a:bodyPr wrap="square">
            <a:spAutoFit/>
          </a:bodyPr>
          <a:lstStyle/>
          <a:p>
            <a:pPr>
              <a:spcBef>
                <a:spcPct val="50000"/>
              </a:spcBef>
            </a:pPr>
            <a:r>
              <a:rPr lang="en-US" sz="3200" dirty="0" smtClean="0"/>
              <a:t>.0000409748</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rmAutofit fontScale="90000"/>
          </a:bodyPr>
          <a:lstStyle/>
          <a:p>
            <a:r>
              <a:rPr lang="en-US" b="1" dirty="0" smtClean="0">
                <a:solidFill>
                  <a:schemeClr val="tx1"/>
                </a:solidFill>
                <a:latin typeface="Comic Sans MS" pitchFamily="66" charset="0"/>
              </a:rPr>
              <a:t>Now try changing these from Standard Form to Scientific Notation</a:t>
            </a:r>
            <a:endParaRPr lang="en-US" b="1" dirty="0">
              <a:solidFill>
                <a:schemeClr val="tx1"/>
              </a:solidFill>
              <a:latin typeface="Comic Sans MS" pitchFamily="66" charset="0"/>
            </a:endParaRPr>
          </a:p>
        </p:txBody>
      </p:sp>
      <p:sp>
        <p:nvSpPr>
          <p:cNvPr id="4" name="Rectangle 3"/>
          <p:cNvSpPr>
            <a:spLocks noGrp="1" noChangeArrowheads="1"/>
          </p:cNvSpPr>
          <p:nvPr>
            <p:ph sz="quarter" idx="1"/>
          </p:nvPr>
        </p:nvSpPr>
        <p:spPr>
          <a:xfrm>
            <a:off x="457200" y="1524000"/>
            <a:ext cx="7772400" cy="4572000"/>
          </a:xfrm>
        </p:spPr>
        <p:txBody>
          <a:bodyPr>
            <a:normAutofit/>
          </a:bodyPr>
          <a:lstStyle/>
          <a:p>
            <a:pPr marL="609600" indent="-609600">
              <a:buFontTx/>
              <a:buAutoNum type="arabicParenR"/>
            </a:pPr>
            <a:r>
              <a:rPr lang="en-US" sz="3600" dirty="0">
                <a:solidFill>
                  <a:schemeClr val="accent1"/>
                </a:solidFill>
                <a:latin typeface="Comic Sans MS" pitchFamily="66" charset="0"/>
              </a:rPr>
              <a:t>9872432</a:t>
            </a:r>
          </a:p>
          <a:p>
            <a:pPr marL="609600" indent="-609600">
              <a:buFontTx/>
              <a:buAutoNum type="arabicParenR"/>
            </a:pPr>
            <a:endParaRPr lang="en-US" sz="3600" dirty="0">
              <a:solidFill>
                <a:schemeClr val="accent1"/>
              </a:solidFill>
              <a:latin typeface="Comic Sans MS" pitchFamily="66" charset="0"/>
            </a:endParaRPr>
          </a:p>
          <a:p>
            <a:pPr marL="609600" indent="-609600">
              <a:buFontTx/>
              <a:buAutoNum type="arabicParenR"/>
            </a:pPr>
            <a:r>
              <a:rPr lang="en-US" sz="3600" dirty="0">
                <a:solidFill>
                  <a:schemeClr val="accent1"/>
                </a:solidFill>
                <a:latin typeface="Comic Sans MS" pitchFamily="66" charset="0"/>
              </a:rPr>
              <a:t>.0000345</a:t>
            </a:r>
          </a:p>
          <a:p>
            <a:pPr marL="609600" indent="-609600">
              <a:buFontTx/>
              <a:buAutoNum type="arabicParenR"/>
            </a:pPr>
            <a:endParaRPr lang="en-US" sz="3600" dirty="0">
              <a:solidFill>
                <a:schemeClr val="accent1"/>
              </a:solidFill>
              <a:latin typeface="Comic Sans MS" pitchFamily="66" charset="0"/>
            </a:endParaRPr>
          </a:p>
          <a:p>
            <a:pPr marL="609600" indent="-609600">
              <a:buFontTx/>
              <a:buAutoNum type="arabicParenR"/>
            </a:pPr>
            <a:r>
              <a:rPr lang="en-US" sz="3600" dirty="0">
                <a:solidFill>
                  <a:schemeClr val="accent1"/>
                </a:solidFill>
                <a:latin typeface="Comic Sans MS" pitchFamily="66" charset="0"/>
              </a:rPr>
              <a:t>.08376</a:t>
            </a:r>
          </a:p>
          <a:p>
            <a:pPr marL="609600" indent="-609600">
              <a:buFontTx/>
              <a:buAutoNum type="arabicParenR"/>
            </a:pPr>
            <a:endParaRPr lang="en-US" sz="3600" dirty="0">
              <a:solidFill>
                <a:schemeClr val="accent1"/>
              </a:solidFill>
              <a:latin typeface="Comic Sans MS" pitchFamily="66" charset="0"/>
            </a:endParaRPr>
          </a:p>
          <a:p>
            <a:pPr marL="609600" indent="-609600">
              <a:buFontTx/>
              <a:buAutoNum type="arabicParenR"/>
            </a:pPr>
            <a:r>
              <a:rPr lang="en-US" sz="3600" dirty="0">
                <a:solidFill>
                  <a:schemeClr val="accent1"/>
                </a:solidFill>
                <a:latin typeface="Comic Sans MS" pitchFamily="66" charset="0"/>
              </a:rPr>
              <a:t>5673</a:t>
            </a:r>
          </a:p>
        </p:txBody>
      </p:sp>
      <p:sp>
        <p:nvSpPr>
          <p:cNvPr id="5" name="Text Box 4"/>
          <p:cNvSpPr txBox="1">
            <a:spLocks noChangeArrowheads="1"/>
          </p:cNvSpPr>
          <p:nvPr/>
        </p:nvSpPr>
        <p:spPr bwMode="auto">
          <a:xfrm>
            <a:off x="3962400" y="1524000"/>
            <a:ext cx="2971800" cy="519113"/>
          </a:xfrm>
          <a:prstGeom prst="rect">
            <a:avLst/>
          </a:prstGeom>
          <a:noFill/>
          <a:ln w="9525">
            <a:noFill/>
            <a:miter lim="800000"/>
            <a:headEnd/>
            <a:tailEnd/>
          </a:ln>
          <a:effectLst/>
        </p:spPr>
        <p:txBody>
          <a:bodyPr>
            <a:spAutoFit/>
          </a:bodyPr>
          <a:lstStyle/>
          <a:p>
            <a:pPr>
              <a:spcBef>
                <a:spcPct val="50000"/>
              </a:spcBef>
            </a:pPr>
            <a:r>
              <a:rPr lang="en-US" sz="2800" dirty="0">
                <a:latin typeface="Tahoma" pitchFamily="34" charset="0"/>
              </a:rPr>
              <a:t>9.872432 x 10</a:t>
            </a:r>
            <a:r>
              <a:rPr lang="en-US" sz="2800" baseline="30000" dirty="0">
                <a:latin typeface="Tahoma" pitchFamily="34" charset="0"/>
              </a:rPr>
              <a:t>6</a:t>
            </a:r>
            <a:endParaRPr lang="en-US" sz="2800" dirty="0">
              <a:latin typeface="Tahoma" pitchFamily="34" charset="0"/>
            </a:endParaRPr>
          </a:p>
        </p:txBody>
      </p:sp>
      <p:sp>
        <p:nvSpPr>
          <p:cNvPr id="6" name="Text Box 5"/>
          <p:cNvSpPr txBox="1">
            <a:spLocks noChangeArrowheads="1"/>
          </p:cNvSpPr>
          <p:nvPr/>
        </p:nvSpPr>
        <p:spPr bwMode="auto">
          <a:xfrm>
            <a:off x="4038600" y="2895600"/>
            <a:ext cx="2971800" cy="519113"/>
          </a:xfrm>
          <a:prstGeom prst="rect">
            <a:avLst/>
          </a:prstGeom>
          <a:noFill/>
          <a:ln w="9525">
            <a:noFill/>
            <a:miter lim="800000"/>
            <a:headEnd/>
            <a:tailEnd/>
          </a:ln>
          <a:effectLst/>
        </p:spPr>
        <p:txBody>
          <a:bodyPr>
            <a:spAutoFit/>
          </a:bodyPr>
          <a:lstStyle/>
          <a:p>
            <a:pPr>
              <a:spcBef>
                <a:spcPct val="50000"/>
              </a:spcBef>
            </a:pPr>
            <a:r>
              <a:rPr lang="en-US" sz="2800" dirty="0">
                <a:latin typeface="Tahoma" pitchFamily="34" charset="0"/>
              </a:rPr>
              <a:t>3.45 x 10</a:t>
            </a:r>
            <a:r>
              <a:rPr lang="en-US" sz="2800" baseline="30000" dirty="0">
                <a:latin typeface="Tahoma" pitchFamily="34" charset="0"/>
              </a:rPr>
              <a:t>-5</a:t>
            </a:r>
            <a:endParaRPr lang="en-US" sz="2800" dirty="0">
              <a:latin typeface="Tahoma" pitchFamily="34" charset="0"/>
            </a:endParaRPr>
          </a:p>
        </p:txBody>
      </p:sp>
      <p:sp>
        <p:nvSpPr>
          <p:cNvPr id="7" name="Text Box 6"/>
          <p:cNvSpPr txBox="1">
            <a:spLocks noChangeArrowheads="1"/>
          </p:cNvSpPr>
          <p:nvPr/>
        </p:nvSpPr>
        <p:spPr bwMode="auto">
          <a:xfrm>
            <a:off x="4114800" y="4114800"/>
            <a:ext cx="2971800" cy="519113"/>
          </a:xfrm>
          <a:prstGeom prst="rect">
            <a:avLst/>
          </a:prstGeom>
          <a:noFill/>
          <a:ln w="9525">
            <a:noFill/>
            <a:miter lim="800000"/>
            <a:headEnd/>
            <a:tailEnd/>
          </a:ln>
          <a:effectLst/>
        </p:spPr>
        <p:txBody>
          <a:bodyPr>
            <a:spAutoFit/>
          </a:bodyPr>
          <a:lstStyle/>
          <a:p>
            <a:pPr>
              <a:spcBef>
                <a:spcPct val="50000"/>
              </a:spcBef>
            </a:pPr>
            <a:r>
              <a:rPr lang="en-US" sz="2800" dirty="0">
                <a:latin typeface="Tahoma" pitchFamily="34" charset="0"/>
              </a:rPr>
              <a:t>8.376 x </a:t>
            </a:r>
            <a:r>
              <a:rPr lang="en-US" sz="2800" dirty="0" smtClean="0">
                <a:latin typeface="Tahoma" pitchFamily="34" charset="0"/>
              </a:rPr>
              <a:t>10</a:t>
            </a:r>
            <a:r>
              <a:rPr lang="en-US" sz="2800" baseline="30000" dirty="0" smtClean="0">
                <a:latin typeface="Tahoma" pitchFamily="34" charset="0"/>
              </a:rPr>
              <a:t>-2</a:t>
            </a:r>
            <a:endParaRPr lang="en-US" sz="2800" dirty="0">
              <a:latin typeface="Tahoma" pitchFamily="34" charset="0"/>
            </a:endParaRPr>
          </a:p>
        </p:txBody>
      </p:sp>
      <p:sp>
        <p:nvSpPr>
          <p:cNvPr id="8" name="Text Box 7"/>
          <p:cNvSpPr txBox="1">
            <a:spLocks noChangeArrowheads="1"/>
          </p:cNvSpPr>
          <p:nvPr/>
        </p:nvSpPr>
        <p:spPr bwMode="auto">
          <a:xfrm>
            <a:off x="4114800" y="5272088"/>
            <a:ext cx="2971800" cy="519112"/>
          </a:xfrm>
          <a:prstGeom prst="rect">
            <a:avLst/>
          </a:prstGeom>
          <a:noFill/>
          <a:ln w="9525">
            <a:noFill/>
            <a:miter lim="800000"/>
            <a:headEnd/>
            <a:tailEnd/>
          </a:ln>
          <a:effectLst/>
        </p:spPr>
        <p:txBody>
          <a:bodyPr>
            <a:spAutoFit/>
          </a:bodyPr>
          <a:lstStyle/>
          <a:p>
            <a:pPr>
              <a:spcBef>
                <a:spcPct val="50000"/>
              </a:spcBef>
            </a:pPr>
            <a:r>
              <a:rPr lang="en-US" sz="2800" dirty="0">
                <a:latin typeface="Tahoma" pitchFamily="34" charset="0"/>
              </a:rPr>
              <a:t>5.673 x 10</a:t>
            </a:r>
            <a:r>
              <a:rPr lang="en-US" sz="2800" baseline="30000" dirty="0">
                <a:latin typeface="Tahoma" pitchFamily="34" charset="0"/>
              </a:rPr>
              <a:t>3</a:t>
            </a:r>
            <a:endParaRPr lang="en-US" sz="2800" dirty="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6069013"/>
            <a:ext cx="8915400" cy="788987"/>
          </a:xfrm>
        </p:spPr>
        <p:txBody>
          <a:bodyPr>
            <a:normAutofit/>
          </a:bodyPr>
          <a:lstStyle/>
          <a:p>
            <a:pPr algn="ctr"/>
            <a:r>
              <a:rPr lang="en-US" sz="4000" b="1" dirty="0"/>
              <a:t>NFPA CHEMICAL HAZARD LABEL</a:t>
            </a:r>
          </a:p>
        </p:txBody>
      </p:sp>
      <p:sp>
        <p:nvSpPr>
          <p:cNvPr id="63491" name="Text Box 3"/>
          <p:cNvSpPr txBox="1">
            <a:spLocks noChangeArrowheads="1"/>
          </p:cNvSpPr>
          <p:nvPr/>
        </p:nvSpPr>
        <p:spPr bwMode="auto">
          <a:xfrm>
            <a:off x="228600" y="1295400"/>
            <a:ext cx="2286000" cy="701675"/>
          </a:xfrm>
          <a:prstGeom prst="rect">
            <a:avLst/>
          </a:prstGeom>
          <a:noFill/>
          <a:ln w="9525">
            <a:noFill/>
            <a:miter lim="800000"/>
            <a:headEnd/>
            <a:tailEnd/>
          </a:ln>
          <a:effectLst/>
        </p:spPr>
        <p:txBody>
          <a:bodyPr>
            <a:spAutoFit/>
          </a:bodyPr>
          <a:lstStyle/>
          <a:p>
            <a:pPr>
              <a:spcBef>
                <a:spcPct val="50000"/>
              </a:spcBef>
            </a:pPr>
            <a:r>
              <a:rPr lang="en-US" sz="4000" b="1" dirty="0">
                <a:latin typeface="Arial" charset="0"/>
              </a:rPr>
              <a:t>HEALTH</a:t>
            </a:r>
          </a:p>
        </p:txBody>
      </p:sp>
      <p:sp>
        <p:nvSpPr>
          <p:cNvPr id="63492" name="Text Box 4"/>
          <p:cNvSpPr txBox="1">
            <a:spLocks noChangeArrowheads="1"/>
          </p:cNvSpPr>
          <p:nvPr/>
        </p:nvSpPr>
        <p:spPr bwMode="auto">
          <a:xfrm>
            <a:off x="990600" y="4191000"/>
            <a:ext cx="2590800" cy="701675"/>
          </a:xfrm>
          <a:prstGeom prst="rect">
            <a:avLst/>
          </a:prstGeom>
          <a:noFill/>
          <a:ln w="9525">
            <a:noFill/>
            <a:miter lim="800000"/>
            <a:headEnd/>
            <a:tailEnd/>
          </a:ln>
          <a:effectLst/>
        </p:spPr>
        <p:txBody>
          <a:bodyPr>
            <a:spAutoFit/>
          </a:bodyPr>
          <a:lstStyle/>
          <a:p>
            <a:pPr>
              <a:spcBef>
                <a:spcPct val="50000"/>
              </a:spcBef>
            </a:pPr>
            <a:r>
              <a:rPr lang="en-US" sz="4000" b="1" dirty="0">
                <a:latin typeface="Arial" charset="0"/>
              </a:rPr>
              <a:t>SPECIAL</a:t>
            </a:r>
          </a:p>
        </p:txBody>
      </p:sp>
      <p:sp>
        <p:nvSpPr>
          <p:cNvPr id="63493" name="Text Box 5"/>
          <p:cNvSpPr txBox="1">
            <a:spLocks noChangeArrowheads="1"/>
          </p:cNvSpPr>
          <p:nvPr/>
        </p:nvSpPr>
        <p:spPr bwMode="auto">
          <a:xfrm>
            <a:off x="5105400" y="4267200"/>
            <a:ext cx="3276600" cy="1138773"/>
          </a:xfrm>
          <a:prstGeom prst="rect">
            <a:avLst/>
          </a:prstGeom>
          <a:noFill/>
          <a:ln w="9525">
            <a:noFill/>
            <a:miter lim="800000"/>
            <a:headEnd/>
            <a:tailEnd/>
          </a:ln>
          <a:effectLst/>
        </p:spPr>
        <p:txBody>
          <a:bodyPr>
            <a:spAutoFit/>
          </a:bodyPr>
          <a:lstStyle/>
          <a:p>
            <a:r>
              <a:rPr lang="en-US" sz="4000" b="1" dirty="0">
                <a:latin typeface="Arial" charset="0"/>
              </a:rPr>
              <a:t>REACTIVITY</a:t>
            </a:r>
          </a:p>
          <a:p>
            <a:pPr algn="ctr"/>
            <a:r>
              <a:rPr lang="en-US" sz="2800" b="1" dirty="0">
                <a:latin typeface="Arial" charset="0"/>
              </a:rPr>
              <a:t>(</a:t>
            </a:r>
            <a:r>
              <a:rPr lang="en-US" sz="2800" b="1" dirty="0" smtClean="0">
                <a:latin typeface="Arial" charset="0"/>
              </a:rPr>
              <a:t>Stability)</a:t>
            </a:r>
            <a:endParaRPr lang="en-US" sz="2800" b="1" dirty="0">
              <a:latin typeface="Arial" charset="0"/>
            </a:endParaRPr>
          </a:p>
        </p:txBody>
      </p:sp>
      <p:sp>
        <p:nvSpPr>
          <p:cNvPr id="63494" name="Text Box 6"/>
          <p:cNvSpPr txBox="1">
            <a:spLocks noChangeArrowheads="1"/>
          </p:cNvSpPr>
          <p:nvPr/>
        </p:nvSpPr>
        <p:spPr bwMode="auto">
          <a:xfrm>
            <a:off x="4876800" y="304800"/>
            <a:ext cx="4038600" cy="701675"/>
          </a:xfrm>
          <a:prstGeom prst="rect">
            <a:avLst/>
          </a:prstGeom>
          <a:noFill/>
          <a:ln w="9525">
            <a:noFill/>
            <a:miter lim="800000"/>
            <a:headEnd/>
            <a:tailEnd/>
          </a:ln>
          <a:effectLst/>
        </p:spPr>
        <p:txBody>
          <a:bodyPr>
            <a:spAutoFit/>
          </a:bodyPr>
          <a:lstStyle/>
          <a:p>
            <a:pPr algn="ctr">
              <a:spcBef>
                <a:spcPct val="50000"/>
              </a:spcBef>
            </a:pPr>
            <a:r>
              <a:rPr lang="en-US" sz="4000" b="1" dirty="0">
                <a:latin typeface="Arial" charset="0"/>
              </a:rPr>
              <a:t>FLAMMABILITY</a:t>
            </a:r>
          </a:p>
        </p:txBody>
      </p:sp>
      <p:pic>
        <p:nvPicPr>
          <p:cNvPr id="63495" name="Picture 7" descr="hazard label"/>
          <p:cNvPicPr>
            <a:picLocks noChangeAspect="1" noChangeArrowheads="1"/>
          </p:cNvPicPr>
          <p:nvPr/>
        </p:nvPicPr>
        <p:blipFill>
          <a:blip r:embed="rId3" cstate="print"/>
          <a:srcRect/>
          <a:stretch>
            <a:fillRect/>
          </a:stretch>
        </p:blipFill>
        <p:spPr bwMode="auto">
          <a:xfrm>
            <a:off x="1600200" y="0"/>
            <a:ext cx="5391150" cy="5260975"/>
          </a:xfrm>
          <a:prstGeom prst="rect">
            <a:avLst/>
          </a:prstGeom>
          <a:noFill/>
        </p:spPr>
      </p:pic>
      <p:sp>
        <p:nvSpPr>
          <p:cNvPr id="10" name="TextBox 9"/>
          <p:cNvSpPr txBox="1"/>
          <p:nvPr/>
        </p:nvSpPr>
        <p:spPr>
          <a:xfrm>
            <a:off x="1371600" y="914400"/>
            <a:ext cx="5791200" cy="3170099"/>
          </a:xfrm>
          <a:prstGeom prst="rect">
            <a:avLst/>
          </a:prstGeom>
          <a:noFill/>
        </p:spPr>
        <p:txBody>
          <a:bodyPr wrap="square" rtlCol="0">
            <a:spAutoFit/>
          </a:bodyPr>
          <a:lstStyle/>
          <a:p>
            <a:pPr algn="ctr"/>
            <a:r>
              <a:rPr lang="en-US" sz="4000" dirty="0" smtClean="0">
                <a:solidFill>
                  <a:schemeClr val="bg1"/>
                </a:solidFill>
                <a:latin typeface="+mj-lt"/>
              </a:rPr>
              <a:t>RED</a:t>
            </a:r>
          </a:p>
          <a:p>
            <a:pPr algn="ctr"/>
            <a:endParaRPr lang="en-US" sz="4000" dirty="0" smtClean="0">
              <a:solidFill>
                <a:schemeClr val="bg1"/>
              </a:solidFill>
              <a:latin typeface="+mj-lt"/>
            </a:endParaRPr>
          </a:p>
          <a:p>
            <a:r>
              <a:rPr lang="en-US" sz="4000" dirty="0" smtClean="0">
                <a:solidFill>
                  <a:schemeClr val="bg1"/>
                </a:solidFill>
                <a:latin typeface="+mj-lt"/>
              </a:rPr>
              <a:t>      BLUE             </a:t>
            </a:r>
            <a:r>
              <a:rPr lang="en-US" sz="4000" dirty="0" smtClean="0">
                <a:latin typeface="+mj-lt"/>
              </a:rPr>
              <a:t>YELLOW</a:t>
            </a:r>
          </a:p>
          <a:p>
            <a:endParaRPr lang="en-US" sz="4000" dirty="0" smtClean="0">
              <a:latin typeface="+mj-lt"/>
            </a:endParaRPr>
          </a:p>
          <a:p>
            <a:r>
              <a:rPr lang="en-US" sz="4000" dirty="0" smtClean="0">
                <a:latin typeface="+mj-lt"/>
              </a:rPr>
              <a:t>                WHITE</a:t>
            </a:r>
            <a:endParaRPr lang="en-US" sz="4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3494"/>
                                        </p:tgtEl>
                                        <p:attrNameLst>
                                          <p:attrName>style.visibility</p:attrName>
                                        </p:attrNameLst>
                                      </p:cBhvr>
                                      <p:to>
                                        <p:strVal val="visible"/>
                                      </p:to>
                                    </p:set>
                                    <p:anim calcmode="lin" valueType="num">
                                      <p:cBhvr additive="base">
                                        <p:cTn id="7" dur="500" fill="hold"/>
                                        <p:tgtEl>
                                          <p:spTgt spid="63494"/>
                                        </p:tgtEl>
                                        <p:attrNameLst>
                                          <p:attrName>ppt_x</p:attrName>
                                        </p:attrNameLst>
                                      </p:cBhvr>
                                      <p:tavLst>
                                        <p:tav tm="0">
                                          <p:val>
                                            <p:strVal val="1+#ppt_w/2"/>
                                          </p:val>
                                        </p:tav>
                                        <p:tav tm="100000">
                                          <p:val>
                                            <p:strVal val="#ppt_x"/>
                                          </p:val>
                                        </p:tav>
                                      </p:tavLst>
                                    </p:anim>
                                    <p:anim calcmode="lin" valueType="num">
                                      <p:cBhvr additive="base">
                                        <p:cTn id="8" dur="500" fill="hold"/>
                                        <p:tgtEl>
                                          <p:spTgt spid="634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3493"/>
                                        </p:tgtEl>
                                        <p:attrNameLst>
                                          <p:attrName>style.visibility</p:attrName>
                                        </p:attrNameLst>
                                      </p:cBhvr>
                                      <p:to>
                                        <p:strVal val="visible"/>
                                      </p:to>
                                    </p:set>
                                    <p:anim calcmode="lin" valueType="num">
                                      <p:cBhvr additive="base">
                                        <p:cTn id="13" dur="500" fill="hold"/>
                                        <p:tgtEl>
                                          <p:spTgt spid="63493"/>
                                        </p:tgtEl>
                                        <p:attrNameLst>
                                          <p:attrName>ppt_x</p:attrName>
                                        </p:attrNameLst>
                                      </p:cBhvr>
                                      <p:tavLst>
                                        <p:tav tm="0">
                                          <p:val>
                                            <p:strVal val="1+#ppt_w/2"/>
                                          </p:val>
                                        </p:tav>
                                        <p:tav tm="100000">
                                          <p:val>
                                            <p:strVal val="#ppt_x"/>
                                          </p:val>
                                        </p:tav>
                                      </p:tavLst>
                                    </p:anim>
                                    <p:anim calcmode="lin" valueType="num">
                                      <p:cBhvr additive="base">
                                        <p:cTn id="14" dur="500" fill="hold"/>
                                        <p:tgtEl>
                                          <p:spTgt spid="6349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491"/>
                                        </p:tgtEl>
                                        <p:attrNameLst>
                                          <p:attrName>style.visibility</p:attrName>
                                        </p:attrNameLst>
                                      </p:cBhvr>
                                      <p:to>
                                        <p:strVal val="visible"/>
                                      </p:to>
                                    </p:set>
                                    <p:anim calcmode="lin" valueType="num">
                                      <p:cBhvr additive="base">
                                        <p:cTn id="19" dur="500" fill="hold"/>
                                        <p:tgtEl>
                                          <p:spTgt spid="63491"/>
                                        </p:tgtEl>
                                        <p:attrNameLst>
                                          <p:attrName>ppt_x</p:attrName>
                                        </p:attrNameLst>
                                      </p:cBhvr>
                                      <p:tavLst>
                                        <p:tav tm="0">
                                          <p:val>
                                            <p:strVal val="0-#ppt_w/2"/>
                                          </p:val>
                                        </p:tav>
                                        <p:tav tm="100000">
                                          <p:val>
                                            <p:strVal val="#ppt_x"/>
                                          </p:val>
                                        </p:tav>
                                      </p:tavLst>
                                    </p:anim>
                                    <p:anim calcmode="lin" valueType="num">
                                      <p:cBhvr additive="base">
                                        <p:cTn id="20" dur="500" fill="hold"/>
                                        <p:tgtEl>
                                          <p:spTgt spid="6349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3492"/>
                                        </p:tgtEl>
                                        <p:attrNameLst>
                                          <p:attrName>style.visibility</p:attrName>
                                        </p:attrNameLst>
                                      </p:cBhvr>
                                      <p:to>
                                        <p:strVal val="visible"/>
                                      </p:to>
                                    </p:set>
                                    <p:anim calcmode="lin" valueType="num">
                                      <p:cBhvr additive="base">
                                        <p:cTn id="25" dur="500" fill="hold"/>
                                        <p:tgtEl>
                                          <p:spTgt spid="63492"/>
                                        </p:tgtEl>
                                        <p:attrNameLst>
                                          <p:attrName>ppt_x</p:attrName>
                                        </p:attrNameLst>
                                      </p:cBhvr>
                                      <p:tavLst>
                                        <p:tav tm="0">
                                          <p:val>
                                            <p:strVal val="0-#ppt_w/2"/>
                                          </p:val>
                                        </p:tav>
                                        <p:tav tm="100000">
                                          <p:val>
                                            <p:strVal val="#ppt_x"/>
                                          </p:val>
                                        </p:tav>
                                      </p:tavLst>
                                    </p:anim>
                                    <p:anim calcmode="lin" valueType="num">
                                      <p:cBhvr additive="base">
                                        <p:cTn id="26" dur="500" fill="hold"/>
                                        <p:tgtEl>
                                          <p:spTgt spid="634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utoUpdateAnimBg="0"/>
      <p:bldP spid="63492" grpId="0" autoUpdateAnimBg="0"/>
      <p:bldP spid="63493" grpId="0" autoUpdateAnimBg="0"/>
      <p:bldP spid="6349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cpasilla\AppData\Local\Microsoft\Windows\Temporary Internet Files\Content.IE5\T2Z3W3O0\MC900434720[1].png"/>
          <p:cNvPicPr>
            <a:picLocks noGrp="1"/>
          </p:cNvPicPr>
          <p:nvPr>
            <p:ph sz="quarter" idx="1"/>
          </p:nvPr>
        </p:nvPicPr>
        <p:blipFill>
          <a:blip r:embed="rId2" cstate="print"/>
          <a:srcRect/>
          <a:stretch>
            <a:fillRect/>
          </a:stretch>
        </p:blipFill>
        <p:spPr bwMode="auto">
          <a:xfrm>
            <a:off x="2362200" y="1752600"/>
            <a:ext cx="4343400" cy="3810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Rectangle 2"/>
          <p:cNvSpPr/>
          <p:nvPr/>
        </p:nvSpPr>
        <p:spPr>
          <a:xfrm>
            <a:off x="914400" y="1905000"/>
            <a:ext cx="6858000" cy="1754326"/>
          </a:xfrm>
          <a:prstGeom prst="rect">
            <a:avLst/>
          </a:prstGeom>
          <a:noFill/>
          <a:ln>
            <a:noFill/>
          </a:ln>
        </p:spPr>
        <p:txBody>
          <a:bodyPr wrap="square" lIns="91440" tIns="45720" rIns="91440" bIns="45720">
            <a:spAutoFit/>
          </a:bodyPr>
          <a:lstStyle/>
          <a:p>
            <a:pPr algn="ctr"/>
            <a:r>
              <a:rPr lang="en-US" sz="5400" b="1" cap="none" spc="0" dirty="0" smtClean="0">
                <a:ln w="24500" cmpd="dbl">
                  <a:solidFill>
                    <a:sysClr val="windowText" lastClr="000000"/>
                  </a:solidFill>
                  <a:prstDash val="solid"/>
                  <a:miter lim="800000"/>
                </a:ln>
                <a:gradFill>
                  <a:gsLst>
                    <a:gs pos="0">
                      <a:srgbClr val="03D4A8"/>
                    </a:gs>
                    <a:gs pos="25000">
                      <a:srgbClr val="21D6E0"/>
                    </a:gs>
                    <a:gs pos="75000">
                      <a:srgbClr val="0087E6"/>
                    </a:gs>
                    <a:gs pos="100000">
                      <a:srgbClr val="005CBF"/>
                    </a:gs>
                  </a:gsLst>
                  <a:lin ang="5400000" scaled="0"/>
                </a:gradFill>
                <a:effectLst>
                  <a:outerShdw blurRad="38100" dist="38100" dir="7020000" algn="tl">
                    <a:srgbClr val="000000">
                      <a:alpha val="35000"/>
                    </a:srgbClr>
                  </a:outerShdw>
                </a:effectLst>
                <a:latin typeface="+mj-lt"/>
              </a:rPr>
              <a:t>Dimensional Analysis</a:t>
            </a:r>
            <a:endParaRPr lang="en-US" sz="5400" b="1" cap="none" spc="0" dirty="0">
              <a:ln w="24500" cmpd="dbl">
                <a:solidFill>
                  <a:sysClr val="windowText" lastClr="000000"/>
                </a:solidFill>
                <a:prstDash val="solid"/>
                <a:miter lim="800000"/>
              </a:ln>
              <a:gradFill>
                <a:gsLst>
                  <a:gs pos="0">
                    <a:srgbClr val="03D4A8"/>
                  </a:gs>
                  <a:gs pos="25000">
                    <a:srgbClr val="21D6E0"/>
                  </a:gs>
                  <a:gs pos="75000">
                    <a:srgbClr val="0087E6"/>
                  </a:gs>
                  <a:gs pos="100000">
                    <a:srgbClr val="005CBF"/>
                  </a:gs>
                </a:gsLst>
                <a:lin ang="5400000" scaled="0"/>
              </a:gradFill>
              <a:effectLst>
                <a:outerShdw blurRad="38100" dist="38100" dir="7020000" algn="tl">
                  <a:srgbClr val="000000">
                    <a:alpha val="35000"/>
                  </a:srgbClr>
                </a:outerShdw>
              </a:effectLst>
              <a:latin typeface="+mj-lt"/>
            </a:endParaRPr>
          </a:p>
        </p:txBody>
      </p:sp>
      <p:pic>
        <p:nvPicPr>
          <p:cNvPr id="5" name="Picture 1" descr="C:\Users\jfavela3\AppData\Local\Microsoft\Windows\Temporary Internet Files\Content.IE5\AMAA1AUZ\MC900015071[1].wmf"/>
          <p:cNvPicPr>
            <a:picLocks noChangeAspect="1" noChangeArrowheads="1"/>
          </p:cNvPicPr>
          <p:nvPr/>
        </p:nvPicPr>
        <p:blipFill>
          <a:blip r:embed="rId2" cstate="print"/>
          <a:srcRect/>
          <a:stretch>
            <a:fillRect/>
          </a:stretch>
        </p:blipFill>
        <p:spPr bwMode="auto">
          <a:xfrm>
            <a:off x="0" y="6095999"/>
            <a:ext cx="9144000" cy="762001"/>
          </a:xfrm>
          <a:prstGeom prst="rect">
            <a:avLst/>
          </a:prstGeom>
          <a:noFill/>
        </p:spPr>
      </p:pic>
      <p:pic>
        <p:nvPicPr>
          <p:cNvPr id="23553" name="Picture 1" descr="C:\Users\jfavela3\AppData\Local\Microsoft\Windows\Temporary Internet Files\Content.IE5\MN1NCY9Z\MC900232133[1].wmf"/>
          <p:cNvPicPr>
            <a:picLocks noChangeAspect="1" noChangeArrowheads="1"/>
          </p:cNvPicPr>
          <p:nvPr/>
        </p:nvPicPr>
        <p:blipFill>
          <a:blip r:embed="rId3" cstate="print"/>
          <a:srcRect/>
          <a:stretch>
            <a:fillRect/>
          </a:stretch>
        </p:blipFill>
        <p:spPr bwMode="auto">
          <a:xfrm>
            <a:off x="6781800" y="152400"/>
            <a:ext cx="2068717" cy="2123038"/>
          </a:xfrm>
          <a:prstGeom prst="rect">
            <a:avLst/>
          </a:prstGeom>
          <a:noFill/>
        </p:spPr>
      </p:pic>
      <p:pic>
        <p:nvPicPr>
          <p:cNvPr id="23554" name="Picture 2" descr="C:\Users\jfavela3\AppData\Local\Microsoft\Windows\Temporary Internet Files\Content.IE5\LIB44ZNN\MC900434868[1].png"/>
          <p:cNvPicPr>
            <a:picLocks noChangeAspect="1" noChangeArrowheads="1"/>
          </p:cNvPicPr>
          <p:nvPr/>
        </p:nvPicPr>
        <p:blipFill>
          <a:blip r:embed="rId4" cstate="print"/>
          <a:srcRect/>
          <a:stretch>
            <a:fillRect/>
          </a:stretch>
        </p:blipFill>
        <p:spPr bwMode="auto">
          <a:xfrm>
            <a:off x="5715000" y="3124200"/>
            <a:ext cx="1600057" cy="1600057"/>
          </a:xfrm>
          <a:prstGeom prst="rect">
            <a:avLst/>
          </a:prstGeom>
          <a:noFill/>
        </p:spPr>
      </p:pic>
      <p:sp>
        <p:nvSpPr>
          <p:cNvPr id="6" name="Rectangle 5"/>
          <p:cNvSpPr/>
          <p:nvPr/>
        </p:nvSpPr>
        <p:spPr>
          <a:xfrm>
            <a:off x="1066800" y="4572000"/>
            <a:ext cx="7848600" cy="923330"/>
          </a:xfrm>
          <a:prstGeom prst="rect">
            <a:avLst/>
          </a:prstGeom>
        </p:spPr>
        <p:txBody>
          <a:bodyPr wrap="square">
            <a:spAutoFit/>
          </a:bodyPr>
          <a:lstStyle/>
          <a:p>
            <a:r>
              <a:rPr lang="en-US" b="1" dirty="0" smtClean="0"/>
              <a:t>C.2.G</a:t>
            </a:r>
            <a:r>
              <a:rPr lang="en-US" dirty="0" smtClean="0"/>
              <a:t>	express and manipulate chemical quantities using scientific conventions and mathematical procedures, including dimensional analysis, scientific notation, and significant figures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676400"/>
            <a:ext cx="7848600" cy="3200400"/>
          </a:xfrm>
        </p:spPr>
        <p:txBody>
          <a:bodyPr>
            <a:noAutofit/>
          </a:bodyPr>
          <a:lstStyle/>
          <a:p>
            <a:r>
              <a:rPr lang="en-US" sz="2000" b="1" dirty="0" smtClean="0">
                <a:solidFill>
                  <a:schemeClr val="tx1"/>
                </a:solidFill>
                <a:effectLst/>
              </a:rPr>
              <a:t>Dimensional analysis</a:t>
            </a:r>
            <a:r>
              <a:rPr lang="en-US" sz="2000" dirty="0" smtClean="0">
                <a:solidFill>
                  <a:schemeClr val="tx1"/>
                </a:solidFill>
                <a:effectLst/>
              </a:rPr>
              <a:t> is a problem-solving method that uses the idea that any number or expression can be multiplied by one without changing its value.</a:t>
            </a:r>
            <a:br>
              <a:rPr lang="en-US" sz="2000" dirty="0" smtClean="0">
                <a:solidFill>
                  <a:schemeClr val="tx1"/>
                </a:solidFill>
                <a:effectLst/>
              </a:rPr>
            </a:br>
            <a:r>
              <a:rPr lang="en-US" sz="2000" dirty="0" smtClean="0">
                <a:solidFill>
                  <a:schemeClr val="tx1"/>
                </a:solidFill>
                <a:effectLst/>
              </a:rPr>
              <a:t/>
            </a:r>
            <a:br>
              <a:rPr lang="en-US" sz="2000" dirty="0" smtClean="0">
                <a:solidFill>
                  <a:schemeClr val="tx1"/>
                </a:solidFill>
                <a:effectLst/>
              </a:rPr>
            </a:br>
            <a:r>
              <a:rPr lang="en-US" sz="2000" b="1" dirty="0" smtClean="0">
                <a:solidFill>
                  <a:schemeClr val="tx1"/>
                </a:solidFill>
                <a:effectLst/>
              </a:rPr>
              <a:t>Dimensional analysis </a:t>
            </a:r>
            <a:r>
              <a:rPr lang="en-US" sz="2000" dirty="0" smtClean="0">
                <a:solidFill>
                  <a:schemeClr val="tx1"/>
                </a:solidFill>
                <a:effectLst/>
              </a:rPr>
              <a:t>is used to convert one unit of measurement to another unit of measurement using </a:t>
            </a:r>
            <a:r>
              <a:rPr lang="en-US" sz="2000" b="1" dirty="0" smtClean="0">
                <a:solidFill>
                  <a:schemeClr val="tx1"/>
                </a:solidFill>
                <a:effectLst/>
              </a:rPr>
              <a:t>conversion factors</a:t>
            </a:r>
            <a:r>
              <a:rPr lang="en-US" sz="2000" dirty="0" smtClean="0">
                <a:solidFill>
                  <a:schemeClr val="tx1"/>
                </a:solidFill>
                <a:effectLst/>
              </a:rPr>
              <a:t>.</a:t>
            </a:r>
            <a:br>
              <a:rPr lang="en-US" sz="2000" dirty="0" smtClean="0">
                <a:solidFill>
                  <a:schemeClr val="tx1"/>
                </a:solidFill>
                <a:effectLst/>
              </a:rPr>
            </a:br>
            <a:r>
              <a:rPr lang="en-US" sz="2000" dirty="0" smtClean="0">
                <a:solidFill>
                  <a:schemeClr val="tx1"/>
                </a:solidFill>
                <a:effectLst/>
              </a:rPr>
              <a:t/>
            </a:r>
            <a:br>
              <a:rPr lang="en-US" sz="2000" dirty="0" smtClean="0">
                <a:solidFill>
                  <a:schemeClr val="tx1"/>
                </a:solidFill>
                <a:effectLst/>
              </a:rPr>
            </a:br>
            <a:r>
              <a:rPr lang="en-US" sz="2000" dirty="0" smtClean="0">
                <a:solidFill>
                  <a:schemeClr val="tx1"/>
                </a:solidFill>
                <a:effectLst/>
                <a:ea typeface="Calibri" pitchFamily="34" charset="0"/>
                <a:cs typeface="Times New Roman" pitchFamily="18" charset="0"/>
              </a:rPr>
              <a:t>These Conversion Factors are fixed and unchanging relationships. </a:t>
            </a:r>
            <a:r>
              <a:rPr lang="en-US" sz="2000" dirty="0" smtClean="0">
                <a:solidFill>
                  <a:schemeClr val="tx1"/>
                </a:solidFill>
                <a:effectLst/>
              </a:rPr>
              <a:t/>
            </a:r>
            <a:br>
              <a:rPr lang="en-US" sz="2000" dirty="0" smtClean="0">
                <a:solidFill>
                  <a:schemeClr val="tx1"/>
                </a:solidFill>
                <a:effectLst/>
              </a:rPr>
            </a:br>
            <a:r>
              <a:rPr lang="en-US" sz="2000" dirty="0" smtClean="0">
                <a:solidFill>
                  <a:schemeClr val="tx1"/>
                </a:solidFill>
                <a:effectLst/>
              </a:rPr>
              <a:t/>
            </a:r>
            <a:br>
              <a:rPr lang="en-US" sz="2000" dirty="0" smtClean="0">
                <a:solidFill>
                  <a:schemeClr val="tx1"/>
                </a:solidFill>
                <a:effectLst/>
              </a:rPr>
            </a:br>
            <a:r>
              <a:rPr lang="en-US" sz="1800" dirty="0" smtClean="0">
                <a:solidFill>
                  <a:schemeClr val="tx1"/>
                </a:solidFill>
                <a:effectLst/>
              </a:rPr>
              <a:t/>
            </a:r>
            <a:br>
              <a:rPr lang="en-US" sz="1800" dirty="0" smtClean="0">
                <a:solidFill>
                  <a:schemeClr val="tx1"/>
                </a:solidFill>
                <a:effectLst/>
              </a:rPr>
            </a:br>
            <a:endParaRPr lang="en-US" sz="1800" dirty="0">
              <a:solidFill>
                <a:schemeClr val="tx1"/>
              </a:solidFill>
              <a:effectLst/>
            </a:endParaRPr>
          </a:p>
        </p:txBody>
      </p:sp>
      <p:sp>
        <p:nvSpPr>
          <p:cNvPr id="3" name="TextBox 2"/>
          <p:cNvSpPr txBox="1"/>
          <p:nvPr/>
        </p:nvSpPr>
        <p:spPr>
          <a:xfrm>
            <a:off x="609600" y="457200"/>
            <a:ext cx="7848600" cy="707886"/>
          </a:xfrm>
          <a:prstGeom prst="rect">
            <a:avLst/>
          </a:prstGeom>
          <a:noFill/>
        </p:spPr>
        <p:txBody>
          <a:bodyPr wrap="square" rtlCol="0">
            <a:spAutoFit/>
          </a:bodyPr>
          <a:lstStyle/>
          <a:p>
            <a:r>
              <a:rPr lang="en-US" sz="4000" b="1" dirty="0" smtClean="0">
                <a:latin typeface="+mj-lt"/>
              </a:rPr>
              <a:t>I. What is Dimensional Analysis? </a:t>
            </a:r>
            <a:endParaRPr lang="en-US" sz="4000" b="1" dirty="0">
              <a:latin typeface="+mj-lt"/>
            </a:endParaRPr>
          </a:p>
        </p:txBody>
      </p:sp>
      <p:graphicFrame>
        <p:nvGraphicFramePr>
          <p:cNvPr id="4" name="Table 3"/>
          <p:cNvGraphicFramePr>
            <a:graphicFrameLocks noGrp="1"/>
          </p:cNvGraphicFramePr>
          <p:nvPr/>
        </p:nvGraphicFramePr>
        <p:xfrm>
          <a:off x="2362200" y="5029200"/>
          <a:ext cx="4343400" cy="1071880"/>
        </p:xfrm>
        <a:graphic>
          <a:graphicData uri="http://schemas.openxmlformats.org/drawingml/2006/table">
            <a:tbl>
              <a:tblPr firstRow="1" bandRow="1">
                <a:tableStyleId>{5C22544A-7EE6-4342-B048-85BDC9FD1C3A}</a:tableStyleId>
              </a:tblPr>
              <a:tblGrid>
                <a:gridCol w="2171700"/>
                <a:gridCol w="2171700"/>
              </a:tblGrid>
              <a:tr h="535940">
                <a:tc>
                  <a:txBody>
                    <a:bodyPr/>
                    <a:lstStyle/>
                    <a:p>
                      <a:endParaRPr lang="en-US" dirty="0"/>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noFill/>
                  </a:tcPr>
                </a:tc>
              </a:tr>
              <a:tr h="535940">
                <a:tc>
                  <a:txBody>
                    <a:bodyPr/>
                    <a:lstStyle/>
                    <a:p>
                      <a:endParaRPr lang="en-US"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noFill/>
                  </a:tcPr>
                </a:tc>
              </a:tr>
            </a:tbl>
          </a:graphicData>
        </a:graphic>
      </p:graphicFrame>
      <p:sp>
        <p:nvSpPr>
          <p:cNvPr id="5" name="Pentagon 4"/>
          <p:cNvSpPr/>
          <p:nvPr/>
        </p:nvSpPr>
        <p:spPr>
          <a:xfrm rot="16200000">
            <a:off x="3848100" y="5372100"/>
            <a:ext cx="1295400" cy="152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62200" y="5410200"/>
            <a:ext cx="4343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normAutofit/>
          </a:bodyPr>
          <a:lstStyle/>
          <a:p>
            <a:pPr algn="ctr"/>
            <a:r>
              <a:rPr lang="en-US" dirty="0" smtClean="0">
                <a:solidFill>
                  <a:schemeClr val="tx1"/>
                </a:solidFill>
              </a:rPr>
              <a:t>II. Useful Conversions factors:</a:t>
            </a:r>
            <a:endParaRPr lang="en-US" dirty="0">
              <a:solidFill>
                <a:schemeClr val="tx1"/>
              </a:solidFill>
            </a:endParaRPr>
          </a:p>
        </p:txBody>
      </p:sp>
      <p:sp>
        <p:nvSpPr>
          <p:cNvPr id="123907" name="Rectangle 3"/>
          <p:cNvSpPr>
            <a:spLocks noGrp="1" noChangeArrowheads="1"/>
          </p:cNvSpPr>
          <p:nvPr>
            <p:ph idx="1"/>
          </p:nvPr>
        </p:nvSpPr>
        <p:spPr>
          <a:xfrm>
            <a:off x="457200" y="1935480"/>
            <a:ext cx="4419600" cy="579120"/>
          </a:xfrm>
        </p:spPr>
        <p:txBody>
          <a:bodyPr>
            <a:normAutofit/>
          </a:bodyPr>
          <a:lstStyle/>
          <a:p>
            <a:pPr>
              <a:buFont typeface="Wingdings" pitchFamily="2" charset="2"/>
              <a:buNone/>
            </a:pP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4" name="Picture 3"/>
          <p:cNvPicPr/>
          <p:nvPr/>
        </p:nvPicPr>
        <p:blipFill>
          <a:blip r:embed="rId2" cstate="print"/>
          <a:srcRect/>
          <a:stretch>
            <a:fillRect/>
          </a:stretch>
        </p:blipFill>
        <p:spPr bwMode="auto">
          <a:xfrm>
            <a:off x="1828800" y="1219201"/>
            <a:ext cx="6248400" cy="4648200"/>
          </a:xfrm>
          <a:prstGeom prst="rect">
            <a:avLst/>
          </a:prstGeom>
          <a:noFill/>
        </p:spPr>
      </p:pic>
      <p:pic>
        <p:nvPicPr>
          <p:cNvPr id="1026" name="Picture 2" descr="C:\Users\jfavela3\AppData\Local\Microsoft\Windows\Temporary Internet Files\Content.IE5\AMAA1AUZ\MC900292574[1].wmf"/>
          <p:cNvPicPr>
            <a:picLocks noChangeAspect="1" noChangeArrowheads="1"/>
          </p:cNvPicPr>
          <p:nvPr/>
        </p:nvPicPr>
        <p:blipFill>
          <a:blip r:embed="rId3" cstate="print"/>
          <a:srcRect/>
          <a:stretch>
            <a:fillRect/>
          </a:stretch>
        </p:blipFill>
        <p:spPr bwMode="auto">
          <a:xfrm>
            <a:off x="7239000" y="2438400"/>
            <a:ext cx="1117823" cy="1135075"/>
          </a:xfrm>
          <a:prstGeom prst="rect">
            <a:avLst/>
          </a:prstGeom>
          <a:noFill/>
        </p:spPr>
      </p:pic>
      <p:pic>
        <p:nvPicPr>
          <p:cNvPr id="1027" name="Picture 3" descr="C:\Users\jfavela3\AppData\Local\Microsoft\Windows\Temporary Internet Files\Content.IE5\AMAA1AUZ\MC900290924[1].wmf"/>
          <p:cNvPicPr>
            <a:picLocks noChangeAspect="1" noChangeArrowheads="1"/>
          </p:cNvPicPr>
          <p:nvPr/>
        </p:nvPicPr>
        <p:blipFill>
          <a:blip r:embed="rId4" cstate="print"/>
          <a:srcRect/>
          <a:stretch>
            <a:fillRect/>
          </a:stretch>
        </p:blipFill>
        <p:spPr bwMode="auto">
          <a:xfrm>
            <a:off x="1295400" y="0"/>
            <a:ext cx="1078826" cy="1061519"/>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1143000"/>
          </a:xfrm>
        </p:spPr>
        <p:txBody>
          <a:bodyPr>
            <a:normAutofit fontScale="90000"/>
          </a:bodyPr>
          <a:lstStyle/>
          <a:p>
            <a:pPr algn="ctr"/>
            <a:r>
              <a:rPr lang="en-US" dirty="0" err="1" smtClean="0">
                <a:solidFill>
                  <a:schemeClr val="tx1"/>
                </a:solidFill>
              </a:rPr>
              <a:t>III.How</a:t>
            </a:r>
            <a:r>
              <a:rPr lang="en-US" dirty="0" smtClean="0">
                <a:solidFill>
                  <a:schemeClr val="tx1"/>
                </a:solidFill>
              </a:rPr>
              <a:t> do you do Dimensional Analysis?</a:t>
            </a:r>
            <a:endParaRPr lang="en-US" dirty="0">
              <a:solidFill>
                <a:schemeClr val="tx1"/>
              </a:solidFill>
            </a:endParaRPr>
          </a:p>
        </p:txBody>
      </p:sp>
      <p:sp>
        <p:nvSpPr>
          <p:cNvPr id="4" name="TextBox 3"/>
          <p:cNvSpPr txBox="1"/>
          <p:nvPr/>
        </p:nvSpPr>
        <p:spPr>
          <a:xfrm>
            <a:off x="228600" y="1348800"/>
            <a:ext cx="8686800" cy="5509200"/>
          </a:xfrm>
          <a:prstGeom prst="rect">
            <a:avLst/>
          </a:prstGeom>
          <a:noFill/>
        </p:spPr>
        <p:txBody>
          <a:bodyPr wrap="square" rtlCol="0">
            <a:spAutoFit/>
          </a:bodyPr>
          <a:lstStyle/>
          <a:p>
            <a:pPr algn="ctr"/>
            <a:endParaRPr lang="en-US" sz="3600" u="sng" dirty="0" smtClean="0">
              <a:solidFill>
                <a:schemeClr val="bg1"/>
              </a:solidFill>
              <a:latin typeface="+mj-lt"/>
            </a:endParaRPr>
          </a:p>
          <a:p>
            <a:pPr algn="ctr"/>
            <a:r>
              <a:rPr lang="en-US" sz="3600" u="sng" dirty="0" smtClean="0">
                <a:latin typeface="+mj-lt"/>
              </a:rPr>
              <a:t>There are 5 Steps</a:t>
            </a:r>
          </a:p>
          <a:p>
            <a:pPr marL="742950" indent="-742950">
              <a:buAutoNum type="arabicPeriod"/>
            </a:pPr>
            <a:r>
              <a:rPr lang="en-US" sz="3600" dirty="0" smtClean="0">
                <a:latin typeface="+mj-lt"/>
              </a:rPr>
              <a:t>Start with what value is </a:t>
            </a:r>
            <a:r>
              <a:rPr lang="en-US" sz="3600" u="sng" dirty="0" smtClean="0">
                <a:latin typeface="+mj-lt"/>
              </a:rPr>
              <a:t>known,</a:t>
            </a:r>
            <a:r>
              <a:rPr lang="en-US" sz="3600" dirty="0" smtClean="0">
                <a:latin typeface="+mj-lt"/>
              </a:rPr>
              <a:t> proceed 	to the unknown.</a:t>
            </a:r>
            <a:endParaRPr lang="en-US" sz="3600" u="sng" dirty="0" smtClean="0">
              <a:latin typeface="+mj-lt"/>
            </a:endParaRPr>
          </a:p>
          <a:p>
            <a:r>
              <a:rPr lang="en-US" sz="3600" dirty="0" smtClean="0">
                <a:latin typeface="+mj-lt"/>
              </a:rPr>
              <a:t>2. Draw the dimensional lines or fence 	(count the “jumps”).</a:t>
            </a:r>
          </a:p>
          <a:p>
            <a:r>
              <a:rPr lang="en-US" sz="3600" dirty="0" smtClean="0">
                <a:latin typeface="+mj-lt"/>
              </a:rPr>
              <a:t>3. Insert the Conversion Factor.</a:t>
            </a:r>
          </a:p>
          <a:p>
            <a:r>
              <a:rPr lang="en-US" sz="3600" dirty="0" smtClean="0">
                <a:latin typeface="+mj-lt"/>
              </a:rPr>
              <a:t>4. Cancel the units.</a:t>
            </a:r>
          </a:p>
          <a:p>
            <a:r>
              <a:rPr lang="en-US" sz="3600" dirty="0" smtClean="0">
                <a:latin typeface="+mj-lt"/>
              </a:rPr>
              <a:t>5. Do the math, include units in answer.</a:t>
            </a:r>
          </a:p>
          <a:p>
            <a:endParaRPr lang="en-US" sz="2800" dirty="0">
              <a:solidFill>
                <a:schemeClr val="bg1"/>
              </a:solidFill>
              <a:latin typeface="+mj-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0"/>
            <a:ext cx="8095488" cy="1249680"/>
          </a:xfrm>
        </p:spPr>
        <p:txBody>
          <a:bodyPr>
            <a:noAutofit/>
          </a:bodyPr>
          <a:lstStyle/>
          <a:p>
            <a:pPr algn="ctr"/>
            <a:r>
              <a:rPr lang="en-US" sz="3200" dirty="0" smtClean="0">
                <a:solidFill>
                  <a:schemeClr val="tx1"/>
                </a:solidFill>
                <a:latin typeface="Albertus Medium"/>
                <a:ea typeface="Calibri" pitchFamily="34" charset="0"/>
                <a:cs typeface="Times New Roman" pitchFamily="18" charset="0"/>
              </a:rPr>
              <a:t>IV. How do you set up a problem?</a:t>
            </a:r>
            <a:br>
              <a:rPr lang="en-US" sz="3200" dirty="0" smtClean="0">
                <a:solidFill>
                  <a:schemeClr val="tx1"/>
                </a:solidFill>
                <a:latin typeface="Albertus Medium"/>
                <a:ea typeface="Calibri" pitchFamily="34" charset="0"/>
                <a:cs typeface="Times New Roman" pitchFamily="18" charset="0"/>
              </a:rPr>
            </a:br>
            <a:r>
              <a:rPr lang="en-US" sz="2400" dirty="0" smtClean="0">
                <a:solidFill>
                  <a:schemeClr val="tx1"/>
                </a:solidFill>
                <a:latin typeface="Albertus Medium"/>
                <a:ea typeface="Calibri" pitchFamily="34" charset="0"/>
                <a:cs typeface="Times New Roman" pitchFamily="18" charset="0"/>
              </a:rPr>
              <a:t/>
            </a:r>
            <a:br>
              <a:rPr lang="en-US" sz="2400" dirty="0" smtClean="0">
                <a:solidFill>
                  <a:schemeClr val="tx1"/>
                </a:solidFill>
                <a:latin typeface="Albertus Medium"/>
                <a:ea typeface="Calibri" pitchFamily="34" charset="0"/>
                <a:cs typeface="Times New Roman" pitchFamily="18" charset="0"/>
              </a:rPr>
            </a:br>
            <a:r>
              <a:rPr lang="en-US" sz="2400" dirty="0" smtClean="0">
                <a:solidFill>
                  <a:schemeClr val="tx1"/>
                </a:solidFill>
                <a:latin typeface="Albertus Medium"/>
                <a:ea typeface="Calibri" pitchFamily="34" charset="0"/>
                <a:cs typeface="Times New Roman" pitchFamily="18" charset="0"/>
              </a:rPr>
              <a:t>Using conversion factors and the following set up we can jump from unit to unit in a breeze!</a:t>
            </a:r>
            <a:endParaRPr lang="en-US" sz="2400" dirty="0">
              <a:solidFill>
                <a:schemeClr val="tx1"/>
              </a:solidFill>
            </a:endParaRPr>
          </a:p>
        </p:txBody>
      </p:sp>
      <p:sp>
        <p:nvSpPr>
          <p:cNvPr id="307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2" name="Rectangle 10"/>
          <p:cNvSpPr>
            <a:spLocks noChangeArrowheads="1"/>
          </p:cNvSpPr>
          <p:nvPr/>
        </p:nvSpPr>
        <p:spPr bwMode="auto">
          <a:xfrm>
            <a:off x="0" y="118646"/>
            <a:ext cx="184731"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lbertus Medium"/>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5" name="Rectangle 13"/>
          <p:cNvSpPr>
            <a:spLocks noChangeArrowheads="1"/>
          </p:cNvSpPr>
          <p:nvPr/>
        </p:nvSpPr>
        <p:spPr bwMode="auto">
          <a:xfrm>
            <a:off x="0" y="1811178"/>
            <a:ext cx="184731"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nvGraphicFramePr>
        <p:xfrm>
          <a:off x="1828800" y="2514600"/>
          <a:ext cx="6096000" cy="3520440"/>
        </p:xfrm>
        <a:graphic>
          <a:graphicData uri="http://schemas.openxmlformats.org/drawingml/2006/table">
            <a:tbl>
              <a:tblPr firstRow="1" bandRow="1">
                <a:tableStyleId>{5C22544A-7EE6-4342-B048-85BDC9FD1C3A}</a:tableStyleId>
              </a:tblPr>
              <a:tblGrid>
                <a:gridCol w="3048000"/>
                <a:gridCol w="3048000"/>
              </a:tblGrid>
              <a:tr h="1600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Box #1</a:t>
                      </a:r>
                      <a:endParaRPr kumimoji="0" lang="en-US" sz="2000" b="1"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Write the value that needs to be converted. </a:t>
                      </a:r>
                      <a:endParaRPr kumimoji="0" lang="en-US" sz="2000" b="1" i="0" u="none" strike="noStrike" cap="none" normalizeH="0" baseline="0" dirty="0" smtClean="0">
                        <a:ln>
                          <a:noFill/>
                        </a:ln>
                        <a:solidFill>
                          <a:schemeClr val="tx1"/>
                        </a:solidFill>
                        <a:effectLst/>
                        <a:latin typeface="+mj-lt"/>
                        <a:cs typeface="Arial" pitchFamily="34" charset="0"/>
                      </a:endParaRPr>
                    </a:p>
                    <a:p>
                      <a:r>
                        <a:rPr lang="en-US" sz="2000" b="1" dirty="0" smtClean="0">
                          <a:latin typeface="+mj-lt"/>
                        </a:rPr>
                        <a:t>     (</a:t>
                      </a:r>
                      <a:r>
                        <a:rPr lang="en-US" sz="2000" b="1" baseline="0" dirty="0" smtClean="0">
                          <a:latin typeface="+mj-lt"/>
                        </a:rPr>
                        <a:t> (</a:t>
                      </a:r>
                      <a:endParaRPr lang="en-US" sz="2000" b="1" dirty="0">
                        <a:latin typeface="+mj-lt"/>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Box # 3</a:t>
                      </a:r>
                      <a:endParaRPr kumimoji="0" lang="en-US" sz="2000" b="1"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One side of the </a:t>
                      </a:r>
                      <a:endParaRPr kumimoji="0" lang="en-US" sz="2000" b="1"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Conversion factor</a:t>
                      </a:r>
                      <a:endParaRPr kumimoji="0" lang="en-US" sz="2000" b="1" i="0" u="none" strike="noStrike" cap="none" normalizeH="0" baseline="0" dirty="0" smtClean="0">
                        <a:ln>
                          <a:noFill/>
                        </a:ln>
                        <a:solidFill>
                          <a:schemeClr val="tx1"/>
                        </a:solidFill>
                        <a:effectLst/>
                        <a:latin typeface="+mj-lt"/>
                        <a:cs typeface="Arial" pitchFamily="34" charset="0"/>
                      </a:endParaRPr>
                    </a:p>
                    <a:p>
                      <a:endParaRPr lang="en-US" sz="2000" b="1" dirty="0">
                        <a:latin typeface="+mj-lt"/>
                      </a:endParaRP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Box #2</a:t>
                      </a:r>
                      <a:endParaRPr kumimoji="0" lang="en-US" sz="2000" b="1"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Write a “1” in the denominator </a:t>
                      </a:r>
                      <a:endParaRPr kumimoji="0" lang="en-US" sz="2000" b="1" i="0" u="none" strike="noStrike" cap="none" normalizeH="0" baseline="0" dirty="0" smtClean="0">
                        <a:ln>
                          <a:noFill/>
                        </a:ln>
                        <a:solidFill>
                          <a:schemeClr val="tx1"/>
                        </a:solidFill>
                        <a:effectLst/>
                        <a:latin typeface="+mj-lt"/>
                        <a:cs typeface="Arial" pitchFamily="34" charset="0"/>
                      </a:endParaRPr>
                    </a:p>
                    <a:p>
                      <a:endParaRPr lang="en-US" sz="2000" b="1" dirty="0">
                        <a:latin typeface="+mj-lt"/>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Box # 4</a:t>
                      </a:r>
                      <a:endParaRPr kumimoji="0" lang="en-US" sz="2000" b="1"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One side of the Conversion factor</a:t>
                      </a:r>
                      <a:endParaRPr kumimoji="0" lang="en-US" sz="2000" b="1"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Calibri" pitchFamily="34" charset="0"/>
                          <a:cs typeface="Times New Roman" pitchFamily="18" charset="0"/>
                        </a:rPr>
                        <a:t> (same unit as in box #1)</a:t>
                      </a:r>
                      <a:endParaRPr kumimoji="0" lang="en-US" sz="2000" b="1" i="0" u="none" strike="noStrike" cap="none" normalizeH="0" baseline="0" dirty="0" smtClean="0">
                        <a:ln>
                          <a:noFill/>
                        </a:ln>
                        <a:solidFill>
                          <a:schemeClr val="tx1"/>
                        </a:solidFill>
                        <a:effectLst/>
                        <a:latin typeface="+mj-lt"/>
                        <a:cs typeface="Arial" pitchFamily="34" charset="0"/>
                      </a:endParaRPr>
                    </a:p>
                    <a:p>
                      <a:endParaRPr lang="en-US" sz="2000" b="1" dirty="0">
                        <a:latin typeface="+mj-lt"/>
                      </a:endParaRP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7" name="Pentagon 6"/>
          <p:cNvSpPr/>
          <p:nvPr/>
        </p:nvSpPr>
        <p:spPr>
          <a:xfrm rot="16200000">
            <a:off x="2743200" y="4191000"/>
            <a:ext cx="4343400" cy="22860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1828800" y="4038600"/>
            <a:ext cx="6172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2209800" y="3581400"/>
            <a:ext cx="1828800" cy="400110"/>
          </a:xfrm>
          <a:prstGeom prst="rect">
            <a:avLst/>
          </a:prstGeom>
          <a:noFill/>
        </p:spPr>
        <p:txBody>
          <a:bodyPr wrap="square" rtlCol="0">
            <a:spAutoFit/>
          </a:bodyPr>
          <a:lstStyle/>
          <a:p>
            <a:r>
              <a:rPr lang="en-US" sz="2000" dirty="0" smtClean="0"/>
              <a:t>      (Given)</a:t>
            </a:r>
            <a:endParaRPr lang="en-US"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1"/>
                </a:solidFill>
              </a:rPr>
              <a:t>V. Lets try Example #A</a:t>
            </a:r>
            <a:br>
              <a:rPr lang="en-US" dirty="0" smtClean="0">
                <a:solidFill>
                  <a:schemeClr val="tx1"/>
                </a:solidFill>
              </a:rPr>
            </a:br>
            <a:r>
              <a:rPr lang="en-US" dirty="0" smtClean="0">
                <a:solidFill>
                  <a:schemeClr val="tx1"/>
                </a:solidFill>
              </a:rPr>
              <a:t>How many </a:t>
            </a:r>
            <a:r>
              <a:rPr lang="en-US" u="sng" dirty="0" smtClean="0">
                <a:solidFill>
                  <a:schemeClr val="tx1"/>
                </a:solidFill>
              </a:rPr>
              <a:t>Slices</a:t>
            </a:r>
            <a:r>
              <a:rPr lang="en-US" dirty="0" smtClean="0">
                <a:solidFill>
                  <a:schemeClr val="tx1"/>
                </a:solidFill>
              </a:rPr>
              <a:t> are there in </a:t>
            </a:r>
            <a:r>
              <a:rPr lang="en-US" u="sng" dirty="0" smtClean="0">
                <a:solidFill>
                  <a:schemeClr val="tx1"/>
                </a:solidFill>
              </a:rPr>
              <a:t>7 Pizzas</a:t>
            </a:r>
            <a:r>
              <a:rPr lang="en-US" dirty="0" smtClean="0">
                <a:solidFill>
                  <a:schemeClr val="tx1"/>
                </a:solidFill>
              </a:rPr>
              <a:t>?</a:t>
            </a:r>
            <a:endParaRPr lang="en-US" dirty="0">
              <a:solidFill>
                <a:schemeClr val="tx1"/>
              </a:solidFill>
            </a:endParaRPr>
          </a:p>
        </p:txBody>
      </p:sp>
      <p:sp>
        <p:nvSpPr>
          <p:cNvPr id="4" name="Rectangle 5"/>
          <p:cNvSpPr>
            <a:spLocks noChangeArrowheads="1"/>
          </p:cNvSpPr>
          <p:nvPr/>
        </p:nvSpPr>
        <p:spPr bwMode="auto">
          <a:xfrm>
            <a:off x="3200400" y="1905000"/>
            <a:ext cx="4876800" cy="1752600"/>
          </a:xfrm>
          <a:prstGeom prst="cloudCallout">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a:r>
              <a:rPr lang="en-US" sz="2400" dirty="0" smtClean="0"/>
              <a:t>Given:  7 Pizzas </a:t>
            </a:r>
            <a:endParaRPr lang="en-US" sz="2400" dirty="0"/>
          </a:p>
          <a:p>
            <a:pPr algn="ctr"/>
            <a:r>
              <a:rPr lang="en-US" sz="2400" dirty="0"/>
              <a:t>Want</a:t>
            </a:r>
            <a:r>
              <a:rPr lang="en-US" sz="2400" dirty="0" smtClean="0"/>
              <a:t>: Slices</a:t>
            </a:r>
            <a:endParaRPr lang="en-US" sz="2400" dirty="0"/>
          </a:p>
          <a:p>
            <a:pPr algn="ctr"/>
            <a:r>
              <a:rPr lang="en-US" sz="2400" dirty="0"/>
              <a:t>Conversion: </a:t>
            </a:r>
            <a:r>
              <a:rPr lang="en-US" sz="2400" dirty="0" smtClean="0"/>
              <a:t>1 Pizza=8 Slices</a:t>
            </a:r>
            <a:endParaRPr lang="en-US" sz="2400" dirty="0"/>
          </a:p>
        </p:txBody>
      </p:sp>
      <p:pic>
        <p:nvPicPr>
          <p:cNvPr id="19458" name="Picture 2" descr="http://t3.gstatic.com/images?q=tbn:ANd9GcTVnHIiNuuT4g_FaPjnnK3WqVJ7_2fcCyzNCs3MPI4lp4gNrKDO"/>
          <p:cNvPicPr>
            <a:picLocks noChangeAspect="1" noChangeArrowheads="1"/>
          </p:cNvPicPr>
          <p:nvPr/>
        </p:nvPicPr>
        <p:blipFill>
          <a:blip r:embed="rId2" cstate="print"/>
          <a:srcRect/>
          <a:stretch>
            <a:fillRect/>
          </a:stretch>
        </p:blipFill>
        <p:spPr bwMode="auto">
          <a:xfrm>
            <a:off x="2819400" y="3276600"/>
            <a:ext cx="2371725" cy="19240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228600"/>
            <a:ext cx="8229600" cy="1143000"/>
          </a:xfrm>
        </p:spPr>
        <p:txBody>
          <a:bodyPr/>
          <a:lstStyle/>
          <a:p>
            <a:pPr algn="ctr"/>
            <a:r>
              <a:rPr lang="en-US" dirty="0">
                <a:solidFill>
                  <a:schemeClr val="tx1"/>
                </a:solidFill>
              </a:rPr>
              <a:t>Solution</a:t>
            </a:r>
          </a:p>
        </p:txBody>
      </p:sp>
      <p:sp>
        <p:nvSpPr>
          <p:cNvPr id="136195" name="Rectangle 3"/>
          <p:cNvSpPr>
            <a:spLocks noGrp="1" noChangeArrowheads="1"/>
          </p:cNvSpPr>
          <p:nvPr>
            <p:ph idx="1"/>
          </p:nvPr>
        </p:nvSpPr>
        <p:spPr>
          <a:xfrm>
            <a:off x="381000" y="1295400"/>
            <a:ext cx="8229600" cy="4389120"/>
          </a:xfrm>
        </p:spPr>
        <p:txBody>
          <a:bodyPr/>
          <a:lstStyle/>
          <a:p>
            <a:r>
              <a:rPr lang="en-US" dirty="0">
                <a:solidFill>
                  <a:schemeClr val="tx1"/>
                </a:solidFill>
              </a:rPr>
              <a:t>Check your work…</a:t>
            </a:r>
          </a:p>
          <a:p>
            <a:pPr>
              <a:buFont typeface="Wingdings" pitchFamily="2" charset="2"/>
              <a:buNone/>
            </a:pPr>
            <a:endParaRPr lang="en-US" dirty="0">
              <a:solidFill>
                <a:schemeClr val="tx1"/>
              </a:solidFill>
            </a:endParaRPr>
          </a:p>
        </p:txBody>
      </p:sp>
      <p:grpSp>
        <p:nvGrpSpPr>
          <p:cNvPr id="2" name="Group 15"/>
          <p:cNvGrpSpPr>
            <a:grpSpLocks noChangeAspect="1"/>
          </p:cNvGrpSpPr>
          <p:nvPr/>
        </p:nvGrpSpPr>
        <p:grpSpPr bwMode="auto">
          <a:xfrm>
            <a:off x="6248400" y="990600"/>
            <a:ext cx="1912398" cy="1309688"/>
            <a:chOff x="3312" y="672"/>
            <a:chExt cx="2256" cy="1545"/>
          </a:xfrm>
        </p:grpSpPr>
        <p:sp>
          <p:nvSpPr>
            <p:cNvPr id="136206" name="AutoShape 14"/>
            <p:cNvSpPr>
              <a:spLocks noChangeAspect="1" noChangeArrowheads="1" noTextEdit="1"/>
            </p:cNvSpPr>
            <p:nvPr/>
          </p:nvSpPr>
          <p:spPr bwMode="auto">
            <a:xfrm>
              <a:off x="3312" y="672"/>
              <a:ext cx="2256" cy="1545"/>
            </a:xfrm>
            <a:prstGeom prst="rect">
              <a:avLst/>
            </a:prstGeom>
            <a:noFill/>
            <a:ln w="9525">
              <a:noFill/>
              <a:miter lim="800000"/>
              <a:headEnd/>
              <a:tailEnd/>
            </a:ln>
          </p:spPr>
          <p:txBody>
            <a:bodyPr/>
            <a:lstStyle/>
            <a:p>
              <a:endParaRPr lang="en-US"/>
            </a:p>
          </p:txBody>
        </p:sp>
        <p:sp>
          <p:nvSpPr>
            <p:cNvPr id="136208" name="Freeform 16"/>
            <p:cNvSpPr>
              <a:spLocks/>
            </p:cNvSpPr>
            <p:nvPr/>
          </p:nvSpPr>
          <p:spPr bwMode="auto">
            <a:xfrm>
              <a:off x="3329" y="689"/>
              <a:ext cx="2222" cy="1511"/>
            </a:xfrm>
            <a:custGeom>
              <a:avLst/>
              <a:gdLst/>
              <a:ahLst/>
              <a:cxnLst>
                <a:cxn ang="0">
                  <a:pos x="1056" y="410"/>
                </a:cxn>
                <a:cxn ang="0">
                  <a:pos x="888" y="334"/>
                </a:cxn>
                <a:cxn ang="0">
                  <a:pos x="736" y="302"/>
                </a:cxn>
                <a:cxn ang="0">
                  <a:pos x="587" y="333"/>
                </a:cxn>
                <a:cxn ang="0">
                  <a:pos x="489" y="490"/>
                </a:cxn>
                <a:cxn ang="0">
                  <a:pos x="482" y="653"/>
                </a:cxn>
                <a:cxn ang="0">
                  <a:pos x="494" y="830"/>
                </a:cxn>
                <a:cxn ang="0">
                  <a:pos x="501" y="1006"/>
                </a:cxn>
                <a:cxn ang="0">
                  <a:pos x="479" y="1155"/>
                </a:cxn>
                <a:cxn ang="0">
                  <a:pos x="408" y="1289"/>
                </a:cxn>
                <a:cxn ang="0">
                  <a:pos x="309" y="1421"/>
                </a:cxn>
                <a:cxn ang="0">
                  <a:pos x="191" y="1562"/>
                </a:cxn>
                <a:cxn ang="0">
                  <a:pos x="76" y="1723"/>
                </a:cxn>
                <a:cxn ang="0">
                  <a:pos x="4" y="1927"/>
                </a:cxn>
                <a:cxn ang="0">
                  <a:pos x="16" y="2170"/>
                </a:cxn>
                <a:cxn ang="0">
                  <a:pos x="101" y="2406"/>
                </a:cxn>
                <a:cxn ang="0">
                  <a:pos x="245" y="2588"/>
                </a:cxn>
                <a:cxn ang="0">
                  <a:pos x="443" y="2667"/>
                </a:cxn>
                <a:cxn ang="0">
                  <a:pos x="698" y="2652"/>
                </a:cxn>
                <a:cxn ang="0">
                  <a:pos x="986" y="2586"/>
                </a:cxn>
                <a:cxn ang="0">
                  <a:pos x="1281" y="2511"/>
                </a:cxn>
                <a:cxn ang="0">
                  <a:pos x="1552" y="2463"/>
                </a:cxn>
                <a:cxn ang="0">
                  <a:pos x="1775" y="2482"/>
                </a:cxn>
                <a:cxn ang="0">
                  <a:pos x="1955" y="2559"/>
                </a:cxn>
                <a:cxn ang="0">
                  <a:pos x="2112" y="2670"/>
                </a:cxn>
                <a:cxn ang="0">
                  <a:pos x="2268" y="2792"/>
                </a:cxn>
                <a:cxn ang="0">
                  <a:pos x="2441" y="2902"/>
                </a:cxn>
                <a:cxn ang="0">
                  <a:pos x="2642" y="2979"/>
                </a:cxn>
                <a:cxn ang="0">
                  <a:pos x="2865" y="3018"/>
                </a:cxn>
                <a:cxn ang="0">
                  <a:pos x="3091" y="3017"/>
                </a:cxn>
                <a:cxn ang="0">
                  <a:pos x="3314" y="2972"/>
                </a:cxn>
                <a:cxn ang="0">
                  <a:pos x="3518" y="2878"/>
                </a:cxn>
                <a:cxn ang="0">
                  <a:pos x="3688" y="2741"/>
                </a:cxn>
                <a:cxn ang="0">
                  <a:pos x="3813" y="2586"/>
                </a:cxn>
                <a:cxn ang="0">
                  <a:pos x="3875" y="2425"/>
                </a:cxn>
                <a:cxn ang="0">
                  <a:pos x="3866" y="2281"/>
                </a:cxn>
                <a:cxn ang="0">
                  <a:pos x="3761" y="2148"/>
                </a:cxn>
                <a:cxn ang="0">
                  <a:pos x="3631" y="2055"/>
                </a:cxn>
                <a:cxn ang="0">
                  <a:pos x="3501" y="1966"/>
                </a:cxn>
                <a:cxn ang="0">
                  <a:pos x="3477" y="1801"/>
                </a:cxn>
                <a:cxn ang="0">
                  <a:pos x="3616" y="1699"/>
                </a:cxn>
                <a:cxn ang="0">
                  <a:pos x="3801" y="1598"/>
                </a:cxn>
                <a:cxn ang="0">
                  <a:pos x="4001" y="1490"/>
                </a:cxn>
                <a:cxn ang="0">
                  <a:pos x="4187" y="1378"/>
                </a:cxn>
                <a:cxn ang="0">
                  <a:pos x="4325" y="1262"/>
                </a:cxn>
                <a:cxn ang="0">
                  <a:pos x="4415" y="1137"/>
                </a:cxn>
                <a:cxn ang="0">
                  <a:pos x="4442" y="994"/>
                </a:cxn>
                <a:cxn ang="0">
                  <a:pos x="4409" y="835"/>
                </a:cxn>
                <a:cxn ang="0">
                  <a:pos x="4301" y="653"/>
                </a:cxn>
                <a:cxn ang="0">
                  <a:pos x="4135" y="461"/>
                </a:cxn>
                <a:cxn ang="0">
                  <a:pos x="3916" y="276"/>
                </a:cxn>
                <a:cxn ang="0">
                  <a:pos x="3664" y="125"/>
                </a:cxn>
                <a:cxn ang="0">
                  <a:pos x="3391" y="29"/>
                </a:cxn>
                <a:cxn ang="0">
                  <a:pos x="3112" y="0"/>
                </a:cxn>
                <a:cxn ang="0">
                  <a:pos x="2837" y="33"/>
                </a:cxn>
                <a:cxn ang="0">
                  <a:pos x="2573" y="108"/>
                </a:cxn>
                <a:cxn ang="0">
                  <a:pos x="2337" y="221"/>
                </a:cxn>
                <a:cxn ang="0">
                  <a:pos x="2135" y="352"/>
                </a:cxn>
                <a:cxn ang="0">
                  <a:pos x="1968" y="484"/>
                </a:cxn>
                <a:cxn ang="0">
                  <a:pos x="1829" y="604"/>
                </a:cxn>
                <a:cxn ang="0">
                  <a:pos x="1668" y="713"/>
                </a:cxn>
                <a:cxn ang="0">
                  <a:pos x="1451" y="694"/>
                </a:cxn>
                <a:cxn ang="0">
                  <a:pos x="1262" y="557"/>
                </a:cxn>
              </a:cxnLst>
              <a:rect l="0" t="0" r="r" b="b"/>
              <a:pathLst>
                <a:path w="4444" h="3022">
                  <a:moveTo>
                    <a:pt x="1217" y="514"/>
                  </a:moveTo>
                  <a:lnTo>
                    <a:pt x="1204" y="506"/>
                  </a:lnTo>
                  <a:lnTo>
                    <a:pt x="1192" y="496"/>
                  </a:lnTo>
                  <a:lnTo>
                    <a:pt x="1180" y="487"/>
                  </a:lnTo>
                  <a:lnTo>
                    <a:pt x="1169" y="478"/>
                  </a:lnTo>
                  <a:lnTo>
                    <a:pt x="1154" y="470"/>
                  </a:lnTo>
                  <a:lnTo>
                    <a:pt x="1142" y="463"/>
                  </a:lnTo>
                  <a:lnTo>
                    <a:pt x="1130" y="454"/>
                  </a:lnTo>
                  <a:lnTo>
                    <a:pt x="1120" y="448"/>
                  </a:lnTo>
                  <a:lnTo>
                    <a:pt x="1106" y="437"/>
                  </a:lnTo>
                  <a:lnTo>
                    <a:pt x="1092" y="432"/>
                  </a:lnTo>
                  <a:lnTo>
                    <a:pt x="1080" y="424"/>
                  </a:lnTo>
                  <a:lnTo>
                    <a:pt x="1070" y="417"/>
                  </a:lnTo>
                  <a:lnTo>
                    <a:pt x="1056" y="410"/>
                  </a:lnTo>
                  <a:lnTo>
                    <a:pt x="1044" y="403"/>
                  </a:lnTo>
                  <a:lnTo>
                    <a:pt x="1031" y="398"/>
                  </a:lnTo>
                  <a:lnTo>
                    <a:pt x="1020" y="393"/>
                  </a:lnTo>
                  <a:lnTo>
                    <a:pt x="1007" y="384"/>
                  </a:lnTo>
                  <a:lnTo>
                    <a:pt x="996" y="379"/>
                  </a:lnTo>
                  <a:lnTo>
                    <a:pt x="981" y="372"/>
                  </a:lnTo>
                  <a:lnTo>
                    <a:pt x="971" y="369"/>
                  </a:lnTo>
                  <a:lnTo>
                    <a:pt x="959" y="362"/>
                  </a:lnTo>
                  <a:lnTo>
                    <a:pt x="948" y="357"/>
                  </a:lnTo>
                  <a:lnTo>
                    <a:pt x="935" y="353"/>
                  </a:lnTo>
                  <a:lnTo>
                    <a:pt x="924" y="348"/>
                  </a:lnTo>
                  <a:lnTo>
                    <a:pt x="911" y="343"/>
                  </a:lnTo>
                  <a:lnTo>
                    <a:pt x="900" y="338"/>
                  </a:lnTo>
                  <a:lnTo>
                    <a:pt x="888" y="334"/>
                  </a:lnTo>
                  <a:lnTo>
                    <a:pt x="876" y="331"/>
                  </a:lnTo>
                  <a:lnTo>
                    <a:pt x="864" y="326"/>
                  </a:lnTo>
                  <a:lnTo>
                    <a:pt x="856" y="322"/>
                  </a:lnTo>
                  <a:lnTo>
                    <a:pt x="842" y="321"/>
                  </a:lnTo>
                  <a:lnTo>
                    <a:pt x="833" y="319"/>
                  </a:lnTo>
                  <a:lnTo>
                    <a:pt x="821" y="314"/>
                  </a:lnTo>
                  <a:lnTo>
                    <a:pt x="809" y="312"/>
                  </a:lnTo>
                  <a:lnTo>
                    <a:pt x="799" y="309"/>
                  </a:lnTo>
                  <a:lnTo>
                    <a:pt x="789" y="307"/>
                  </a:lnTo>
                  <a:lnTo>
                    <a:pt x="779" y="305"/>
                  </a:lnTo>
                  <a:lnTo>
                    <a:pt x="767" y="304"/>
                  </a:lnTo>
                  <a:lnTo>
                    <a:pt x="756" y="304"/>
                  </a:lnTo>
                  <a:lnTo>
                    <a:pt x="746" y="304"/>
                  </a:lnTo>
                  <a:lnTo>
                    <a:pt x="736" y="302"/>
                  </a:lnTo>
                  <a:lnTo>
                    <a:pt x="727" y="300"/>
                  </a:lnTo>
                  <a:lnTo>
                    <a:pt x="717" y="300"/>
                  </a:lnTo>
                  <a:lnTo>
                    <a:pt x="707" y="302"/>
                  </a:lnTo>
                  <a:lnTo>
                    <a:pt x="698" y="302"/>
                  </a:lnTo>
                  <a:lnTo>
                    <a:pt x="688" y="302"/>
                  </a:lnTo>
                  <a:lnTo>
                    <a:pt x="679" y="304"/>
                  </a:lnTo>
                  <a:lnTo>
                    <a:pt x="669" y="305"/>
                  </a:lnTo>
                  <a:lnTo>
                    <a:pt x="660" y="305"/>
                  </a:lnTo>
                  <a:lnTo>
                    <a:pt x="652" y="305"/>
                  </a:lnTo>
                  <a:lnTo>
                    <a:pt x="641" y="307"/>
                  </a:lnTo>
                  <a:lnTo>
                    <a:pt x="635" y="312"/>
                  </a:lnTo>
                  <a:lnTo>
                    <a:pt x="617" y="317"/>
                  </a:lnTo>
                  <a:lnTo>
                    <a:pt x="602" y="324"/>
                  </a:lnTo>
                  <a:lnTo>
                    <a:pt x="587" y="333"/>
                  </a:lnTo>
                  <a:lnTo>
                    <a:pt x="573" y="343"/>
                  </a:lnTo>
                  <a:lnTo>
                    <a:pt x="559" y="353"/>
                  </a:lnTo>
                  <a:lnTo>
                    <a:pt x="547" y="367"/>
                  </a:lnTo>
                  <a:lnTo>
                    <a:pt x="533" y="377"/>
                  </a:lnTo>
                  <a:lnTo>
                    <a:pt x="525" y="393"/>
                  </a:lnTo>
                  <a:lnTo>
                    <a:pt x="515" y="406"/>
                  </a:lnTo>
                  <a:lnTo>
                    <a:pt x="509" y="424"/>
                  </a:lnTo>
                  <a:lnTo>
                    <a:pt x="504" y="432"/>
                  </a:lnTo>
                  <a:lnTo>
                    <a:pt x="499" y="441"/>
                  </a:lnTo>
                  <a:lnTo>
                    <a:pt x="497" y="449"/>
                  </a:lnTo>
                  <a:lnTo>
                    <a:pt x="496" y="460"/>
                  </a:lnTo>
                  <a:lnTo>
                    <a:pt x="492" y="468"/>
                  </a:lnTo>
                  <a:lnTo>
                    <a:pt x="491" y="478"/>
                  </a:lnTo>
                  <a:lnTo>
                    <a:pt x="489" y="490"/>
                  </a:lnTo>
                  <a:lnTo>
                    <a:pt x="489" y="501"/>
                  </a:lnTo>
                  <a:lnTo>
                    <a:pt x="485" y="511"/>
                  </a:lnTo>
                  <a:lnTo>
                    <a:pt x="484" y="521"/>
                  </a:lnTo>
                  <a:lnTo>
                    <a:pt x="482" y="532"/>
                  </a:lnTo>
                  <a:lnTo>
                    <a:pt x="482" y="544"/>
                  </a:lnTo>
                  <a:lnTo>
                    <a:pt x="482" y="556"/>
                  </a:lnTo>
                  <a:lnTo>
                    <a:pt x="482" y="568"/>
                  </a:lnTo>
                  <a:lnTo>
                    <a:pt x="482" y="578"/>
                  </a:lnTo>
                  <a:lnTo>
                    <a:pt x="482" y="590"/>
                  </a:lnTo>
                  <a:lnTo>
                    <a:pt x="482" y="602"/>
                  </a:lnTo>
                  <a:lnTo>
                    <a:pt x="482" y="614"/>
                  </a:lnTo>
                  <a:lnTo>
                    <a:pt x="482" y="626"/>
                  </a:lnTo>
                  <a:lnTo>
                    <a:pt x="482" y="640"/>
                  </a:lnTo>
                  <a:lnTo>
                    <a:pt x="482" y="653"/>
                  </a:lnTo>
                  <a:lnTo>
                    <a:pt x="482" y="665"/>
                  </a:lnTo>
                  <a:lnTo>
                    <a:pt x="484" y="677"/>
                  </a:lnTo>
                  <a:lnTo>
                    <a:pt x="485" y="691"/>
                  </a:lnTo>
                  <a:lnTo>
                    <a:pt x="485" y="703"/>
                  </a:lnTo>
                  <a:lnTo>
                    <a:pt x="485" y="717"/>
                  </a:lnTo>
                  <a:lnTo>
                    <a:pt x="485" y="729"/>
                  </a:lnTo>
                  <a:lnTo>
                    <a:pt x="487" y="742"/>
                  </a:lnTo>
                  <a:lnTo>
                    <a:pt x="487" y="754"/>
                  </a:lnTo>
                  <a:lnTo>
                    <a:pt x="489" y="766"/>
                  </a:lnTo>
                  <a:lnTo>
                    <a:pt x="491" y="778"/>
                  </a:lnTo>
                  <a:lnTo>
                    <a:pt x="492" y="794"/>
                  </a:lnTo>
                  <a:lnTo>
                    <a:pt x="492" y="806"/>
                  </a:lnTo>
                  <a:lnTo>
                    <a:pt x="494" y="818"/>
                  </a:lnTo>
                  <a:lnTo>
                    <a:pt x="494" y="830"/>
                  </a:lnTo>
                  <a:lnTo>
                    <a:pt x="496" y="843"/>
                  </a:lnTo>
                  <a:lnTo>
                    <a:pt x="496" y="857"/>
                  </a:lnTo>
                  <a:lnTo>
                    <a:pt x="497" y="871"/>
                  </a:lnTo>
                  <a:lnTo>
                    <a:pt x="499" y="883"/>
                  </a:lnTo>
                  <a:lnTo>
                    <a:pt x="499" y="897"/>
                  </a:lnTo>
                  <a:lnTo>
                    <a:pt x="499" y="907"/>
                  </a:lnTo>
                  <a:lnTo>
                    <a:pt x="499" y="921"/>
                  </a:lnTo>
                  <a:lnTo>
                    <a:pt x="499" y="933"/>
                  </a:lnTo>
                  <a:lnTo>
                    <a:pt x="501" y="946"/>
                  </a:lnTo>
                  <a:lnTo>
                    <a:pt x="501" y="957"/>
                  </a:lnTo>
                  <a:lnTo>
                    <a:pt x="501" y="970"/>
                  </a:lnTo>
                  <a:lnTo>
                    <a:pt x="501" y="982"/>
                  </a:lnTo>
                  <a:lnTo>
                    <a:pt x="503" y="996"/>
                  </a:lnTo>
                  <a:lnTo>
                    <a:pt x="501" y="1006"/>
                  </a:lnTo>
                  <a:lnTo>
                    <a:pt x="501" y="1017"/>
                  </a:lnTo>
                  <a:lnTo>
                    <a:pt x="501" y="1029"/>
                  </a:lnTo>
                  <a:lnTo>
                    <a:pt x="501" y="1041"/>
                  </a:lnTo>
                  <a:lnTo>
                    <a:pt x="499" y="1051"/>
                  </a:lnTo>
                  <a:lnTo>
                    <a:pt x="499" y="1063"/>
                  </a:lnTo>
                  <a:lnTo>
                    <a:pt x="499" y="1075"/>
                  </a:lnTo>
                  <a:lnTo>
                    <a:pt x="499" y="1087"/>
                  </a:lnTo>
                  <a:lnTo>
                    <a:pt x="496" y="1095"/>
                  </a:lnTo>
                  <a:lnTo>
                    <a:pt x="494" y="1106"/>
                  </a:lnTo>
                  <a:lnTo>
                    <a:pt x="491" y="1114"/>
                  </a:lnTo>
                  <a:lnTo>
                    <a:pt x="489" y="1126"/>
                  </a:lnTo>
                  <a:lnTo>
                    <a:pt x="484" y="1135"/>
                  </a:lnTo>
                  <a:lnTo>
                    <a:pt x="482" y="1145"/>
                  </a:lnTo>
                  <a:lnTo>
                    <a:pt x="479" y="1155"/>
                  </a:lnTo>
                  <a:lnTo>
                    <a:pt x="477" y="1166"/>
                  </a:lnTo>
                  <a:lnTo>
                    <a:pt x="472" y="1174"/>
                  </a:lnTo>
                  <a:lnTo>
                    <a:pt x="467" y="1185"/>
                  </a:lnTo>
                  <a:lnTo>
                    <a:pt x="463" y="1193"/>
                  </a:lnTo>
                  <a:lnTo>
                    <a:pt x="460" y="1205"/>
                  </a:lnTo>
                  <a:lnTo>
                    <a:pt x="455" y="1214"/>
                  </a:lnTo>
                  <a:lnTo>
                    <a:pt x="451" y="1222"/>
                  </a:lnTo>
                  <a:lnTo>
                    <a:pt x="446" y="1233"/>
                  </a:lnTo>
                  <a:lnTo>
                    <a:pt x="441" y="1243"/>
                  </a:lnTo>
                  <a:lnTo>
                    <a:pt x="434" y="1253"/>
                  </a:lnTo>
                  <a:lnTo>
                    <a:pt x="429" y="1262"/>
                  </a:lnTo>
                  <a:lnTo>
                    <a:pt x="420" y="1270"/>
                  </a:lnTo>
                  <a:lnTo>
                    <a:pt x="417" y="1280"/>
                  </a:lnTo>
                  <a:lnTo>
                    <a:pt x="408" y="1289"/>
                  </a:lnTo>
                  <a:lnTo>
                    <a:pt x="405" y="1299"/>
                  </a:lnTo>
                  <a:lnTo>
                    <a:pt x="396" y="1308"/>
                  </a:lnTo>
                  <a:lnTo>
                    <a:pt x="391" y="1316"/>
                  </a:lnTo>
                  <a:lnTo>
                    <a:pt x="384" y="1327"/>
                  </a:lnTo>
                  <a:lnTo>
                    <a:pt x="376" y="1335"/>
                  </a:lnTo>
                  <a:lnTo>
                    <a:pt x="369" y="1346"/>
                  </a:lnTo>
                  <a:lnTo>
                    <a:pt x="362" y="1354"/>
                  </a:lnTo>
                  <a:lnTo>
                    <a:pt x="355" y="1363"/>
                  </a:lnTo>
                  <a:lnTo>
                    <a:pt x="347" y="1373"/>
                  </a:lnTo>
                  <a:lnTo>
                    <a:pt x="340" y="1382"/>
                  </a:lnTo>
                  <a:lnTo>
                    <a:pt x="333" y="1394"/>
                  </a:lnTo>
                  <a:lnTo>
                    <a:pt x="324" y="1402"/>
                  </a:lnTo>
                  <a:lnTo>
                    <a:pt x="316" y="1411"/>
                  </a:lnTo>
                  <a:lnTo>
                    <a:pt x="309" y="1421"/>
                  </a:lnTo>
                  <a:lnTo>
                    <a:pt x="300" y="1430"/>
                  </a:lnTo>
                  <a:lnTo>
                    <a:pt x="292" y="1440"/>
                  </a:lnTo>
                  <a:lnTo>
                    <a:pt x="283" y="1450"/>
                  </a:lnTo>
                  <a:lnTo>
                    <a:pt x="276" y="1459"/>
                  </a:lnTo>
                  <a:lnTo>
                    <a:pt x="268" y="1471"/>
                  </a:lnTo>
                  <a:lnTo>
                    <a:pt x="259" y="1479"/>
                  </a:lnTo>
                  <a:lnTo>
                    <a:pt x="249" y="1490"/>
                  </a:lnTo>
                  <a:lnTo>
                    <a:pt x="242" y="1498"/>
                  </a:lnTo>
                  <a:lnTo>
                    <a:pt x="233" y="1508"/>
                  </a:lnTo>
                  <a:lnTo>
                    <a:pt x="225" y="1519"/>
                  </a:lnTo>
                  <a:lnTo>
                    <a:pt x="216" y="1529"/>
                  </a:lnTo>
                  <a:lnTo>
                    <a:pt x="208" y="1539"/>
                  </a:lnTo>
                  <a:lnTo>
                    <a:pt x="201" y="1553"/>
                  </a:lnTo>
                  <a:lnTo>
                    <a:pt x="191" y="1562"/>
                  </a:lnTo>
                  <a:lnTo>
                    <a:pt x="182" y="1572"/>
                  </a:lnTo>
                  <a:lnTo>
                    <a:pt x="172" y="1584"/>
                  </a:lnTo>
                  <a:lnTo>
                    <a:pt x="165" y="1594"/>
                  </a:lnTo>
                  <a:lnTo>
                    <a:pt x="155" y="1603"/>
                  </a:lnTo>
                  <a:lnTo>
                    <a:pt x="148" y="1615"/>
                  </a:lnTo>
                  <a:lnTo>
                    <a:pt x="139" y="1627"/>
                  </a:lnTo>
                  <a:lnTo>
                    <a:pt x="132" y="1639"/>
                  </a:lnTo>
                  <a:lnTo>
                    <a:pt x="124" y="1649"/>
                  </a:lnTo>
                  <a:lnTo>
                    <a:pt x="115" y="1663"/>
                  </a:lnTo>
                  <a:lnTo>
                    <a:pt x="108" y="1673"/>
                  </a:lnTo>
                  <a:lnTo>
                    <a:pt x="100" y="1685"/>
                  </a:lnTo>
                  <a:lnTo>
                    <a:pt x="91" y="1697"/>
                  </a:lnTo>
                  <a:lnTo>
                    <a:pt x="83" y="1711"/>
                  </a:lnTo>
                  <a:lnTo>
                    <a:pt x="76" y="1723"/>
                  </a:lnTo>
                  <a:lnTo>
                    <a:pt x="69" y="1736"/>
                  </a:lnTo>
                  <a:lnTo>
                    <a:pt x="60" y="1747"/>
                  </a:lnTo>
                  <a:lnTo>
                    <a:pt x="53" y="1760"/>
                  </a:lnTo>
                  <a:lnTo>
                    <a:pt x="47" y="1774"/>
                  </a:lnTo>
                  <a:lnTo>
                    <a:pt x="40" y="1789"/>
                  </a:lnTo>
                  <a:lnTo>
                    <a:pt x="33" y="1803"/>
                  </a:lnTo>
                  <a:lnTo>
                    <a:pt x="29" y="1817"/>
                  </a:lnTo>
                  <a:lnTo>
                    <a:pt x="24" y="1832"/>
                  </a:lnTo>
                  <a:lnTo>
                    <a:pt x="21" y="1848"/>
                  </a:lnTo>
                  <a:lnTo>
                    <a:pt x="16" y="1861"/>
                  </a:lnTo>
                  <a:lnTo>
                    <a:pt x="12" y="1879"/>
                  </a:lnTo>
                  <a:lnTo>
                    <a:pt x="9" y="1894"/>
                  </a:lnTo>
                  <a:lnTo>
                    <a:pt x="7" y="1911"/>
                  </a:lnTo>
                  <a:lnTo>
                    <a:pt x="4" y="1927"/>
                  </a:lnTo>
                  <a:lnTo>
                    <a:pt x="2" y="1944"/>
                  </a:lnTo>
                  <a:lnTo>
                    <a:pt x="2" y="1961"/>
                  </a:lnTo>
                  <a:lnTo>
                    <a:pt x="2" y="1978"/>
                  </a:lnTo>
                  <a:lnTo>
                    <a:pt x="0" y="1993"/>
                  </a:lnTo>
                  <a:lnTo>
                    <a:pt x="0" y="2011"/>
                  </a:lnTo>
                  <a:lnTo>
                    <a:pt x="0" y="2028"/>
                  </a:lnTo>
                  <a:lnTo>
                    <a:pt x="0" y="2047"/>
                  </a:lnTo>
                  <a:lnTo>
                    <a:pt x="0" y="2064"/>
                  </a:lnTo>
                  <a:lnTo>
                    <a:pt x="4" y="2083"/>
                  </a:lnTo>
                  <a:lnTo>
                    <a:pt x="5" y="2100"/>
                  </a:lnTo>
                  <a:lnTo>
                    <a:pt x="9" y="2119"/>
                  </a:lnTo>
                  <a:lnTo>
                    <a:pt x="11" y="2136"/>
                  </a:lnTo>
                  <a:lnTo>
                    <a:pt x="14" y="2153"/>
                  </a:lnTo>
                  <a:lnTo>
                    <a:pt x="16" y="2170"/>
                  </a:lnTo>
                  <a:lnTo>
                    <a:pt x="21" y="2189"/>
                  </a:lnTo>
                  <a:lnTo>
                    <a:pt x="24" y="2206"/>
                  </a:lnTo>
                  <a:lnTo>
                    <a:pt x="29" y="2225"/>
                  </a:lnTo>
                  <a:lnTo>
                    <a:pt x="35" y="2242"/>
                  </a:lnTo>
                  <a:lnTo>
                    <a:pt x="41" y="2261"/>
                  </a:lnTo>
                  <a:lnTo>
                    <a:pt x="47" y="2276"/>
                  </a:lnTo>
                  <a:lnTo>
                    <a:pt x="50" y="2293"/>
                  </a:lnTo>
                  <a:lnTo>
                    <a:pt x="57" y="2310"/>
                  </a:lnTo>
                  <a:lnTo>
                    <a:pt x="64" y="2328"/>
                  </a:lnTo>
                  <a:lnTo>
                    <a:pt x="69" y="2343"/>
                  </a:lnTo>
                  <a:lnTo>
                    <a:pt x="77" y="2360"/>
                  </a:lnTo>
                  <a:lnTo>
                    <a:pt x="84" y="2376"/>
                  </a:lnTo>
                  <a:lnTo>
                    <a:pt x="93" y="2393"/>
                  </a:lnTo>
                  <a:lnTo>
                    <a:pt x="101" y="2406"/>
                  </a:lnTo>
                  <a:lnTo>
                    <a:pt x="108" y="2422"/>
                  </a:lnTo>
                  <a:lnTo>
                    <a:pt x="119" y="2437"/>
                  </a:lnTo>
                  <a:lnTo>
                    <a:pt x="127" y="2453"/>
                  </a:lnTo>
                  <a:lnTo>
                    <a:pt x="137" y="2468"/>
                  </a:lnTo>
                  <a:lnTo>
                    <a:pt x="146" y="2482"/>
                  </a:lnTo>
                  <a:lnTo>
                    <a:pt x="156" y="2496"/>
                  </a:lnTo>
                  <a:lnTo>
                    <a:pt x="168" y="2509"/>
                  </a:lnTo>
                  <a:lnTo>
                    <a:pt x="177" y="2520"/>
                  </a:lnTo>
                  <a:lnTo>
                    <a:pt x="187" y="2532"/>
                  </a:lnTo>
                  <a:lnTo>
                    <a:pt x="199" y="2545"/>
                  </a:lnTo>
                  <a:lnTo>
                    <a:pt x="211" y="2557"/>
                  </a:lnTo>
                  <a:lnTo>
                    <a:pt x="221" y="2568"/>
                  </a:lnTo>
                  <a:lnTo>
                    <a:pt x="233" y="2578"/>
                  </a:lnTo>
                  <a:lnTo>
                    <a:pt x="245" y="2588"/>
                  </a:lnTo>
                  <a:lnTo>
                    <a:pt x="259" y="2598"/>
                  </a:lnTo>
                  <a:lnTo>
                    <a:pt x="271" y="2607"/>
                  </a:lnTo>
                  <a:lnTo>
                    <a:pt x="283" y="2616"/>
                  </a:lnTo>
                  <a:lnTo>
                    <a:pt x="297" y="2624"/>
                  </a:lnTo>
                  <a:lnTo>
                    <a:pt x="312" y="2631"/>
                  </a:lnTo>
                  <a:lnTo>
                    <a:pt x="326" y="2638"/>
                  </a:lnTo>
                  <a:lnTo>
                    <a:pt x="340" y="2643"/>
                  </a:lnTo>
                  <a:lnTo>
                    <a:pt x="353" y="2648"/>
                  </a:lnTo>
                  <a:lnTo>
                    <a:pt x="369" y="2655"/>
                  </a:lnTo>
                  <a:lnTo>
                    <a:pt x="383" y="2657"/>
                  </a:lnTo>
                  <a:lnTo>
                    <a:pt x="396" y="2660"/>
                  </a:lnTo>
                  <a:lnTo>
                    <a:pt x="412" y="2662"/>
                  </a:lnTo>
                  <a:lnTo>
                    <a:pt x="429" y="2665"/>
                  </a:lnTo>
                  <a:lnTo>
                    <a:pt x="443" y="2667"/>
                  </a:lnTo>
                  <a:lnTo>
                    <a:pt x="460" y="2669"/>
                  </a:lnTo>
                  <a:lnTo>
                    <a:pt x="477" y="2670"/>
                  </a:lnTo>
                  <a:lnTo>
                    <a:pt x="496" y="2672"/>
                  </a:lnTo>
                  <a:lnTo>
                    <a:pt x="511" y="2670"/>
                  </a:lnTo>
                  <a:lnTo>
                    <a:pt x="528" y="2670"/>
                  </a:lnTo>
                  <a:lnTo>
                    <a:pt x="545" y="2669"/>
                  </a:lnTo>
                  <a:lnTo>
                    <a:pt x="564" y="2669"/>
                  </a:lnTo>
                  <a:lnTo>
                    <a:pt x="583" y="2667"/>
                  </a:lnTo>
                  <a:lnTo>
                    <a:pt x="602" y="2665"/>
                  </a:lnTo>
                  <a:lnTo>
                    <a:pt x="621" y="2664"/>
                  </a:lnTo>
                  <a:lnTo>
                    <a:pt x="640" y="2662"/>
                  </a:lnTo>
                  <a:lnTo>
                    <a:pt x="659" y="2657"/>
                  </a:lnTo>
                  <a:lnTo>
                    <a:pt x="677" y="2655"/>
                  </a:lnTo>
                  <a:lnTo>
                    <a:pt x="698" y="2652"/>
                  </a:lnTo>
                  <a:lnTo>
                    <a:pt x="717" y="2648"/>
                  </a:lnTo>
                  <a:lnTo>
                    <a:pt x="736" y="2643"/>
                  </a:lnTo>
                  <a:lnTo>
                    <a:pt x="756" y="2641"/>
                  </a:lnTo>
                  <a:lnTo>
                    <a:pt x="777" y="2636"/>
                  </a:lnTo>
                  <a:lnTo>
                    <a:pt x="797" y="2633"/>
                  </a:lnTo>
                  <a:lnTo>
                    <a:pt x="818" y="2626"/>
                  </a:lnTo>
                  <a:lnTo>
                    <a:pt x="840" y="2622"/>
                  </a:lnTo>
                  <a:lnTo>
                    <a:pt x="859" y="2617"/>
                  </a:lnTo>
                  <a:lnTo>
                    <a:pt x="881" y="2612"/>
                  </a:lnTo>
                  <a:lnTo>
                    <a:pt x="902" y="2607"/>
                  </a:lnTo>
                  <a:lnTo>
                    <a:pt x="923" y="2602"/>
                  </a:lnTo>
                  <a:lnTo>
                    <a:pt x="943" y="2597"/>
                  </a:lnTo>
                  <a:lnTo>
                    <a:pt x="967" y="2593"/>
                  </a:lnTo>
                  <a:lnTo>
                    <a:pt x="986" y="2586"/>
                  </a:lnTo>
                  <a:lnTo>
                    <a:pt x="1008" y="2580"/>
                  </a:lnTo>
                  <a:lnTo>
                    <a:pt x="1029" y="2574"/>
                  </a:lnTo>
                  <a:lnTo>
                    <a:pt x="1049" y="2569"/>
                  </a:lnTo>
                  <a:lnTo>
                    <a:pt x="1070" y="2562"/>
                  </a:lnTo>
                  <a:lnTo>
                    <a:pt x="1091" y="2557"/>
                  </a:lnTo>
                  <a:lnTo>
                    <a:pt x="1113" y="2550"/>
                  </a:lnTo>
                  <a:lnTo>
                    <a:pt x="1135" y="2547"/>
                  </a:lnTo>
                  <a:lnTo>
                    <a:pt x="1154" y="2540"/>
                  </a:lnTo>
                  <a:lnTo>
                    <a:pt x="1176" y="2535"/>
                  </a:lnTo>
                  <a:lnTo>
                    <a:pt x="1197" y="2530"/>
                  </a:lnTo>
                  <a:lnTo>
                    <a:pt x="1217" y="2525"/>
                  </a:lnTo>
                  <a:lnTo>
                    <a:pt x="1238" y="2520"/>
                  </a:lnTo>
                  <a:lnTo>
                    <a:pt x="1260" y="2514"/>
                  </a:lnTo>
                  <a:lnTo>
                    <a:pt x="1281" y="2511"/>
                  </a:lnTo>
                  <a:lnTo>
                    <a:pt x="1303" y="2506"/>
                  </a:lnTo>
                  <a:lnTo>
                    <a:pt x="1322" y="2501"/>
                  </a:lnTo>
                  <a:lnTo>
                    <a:pt x="1341" y="2497"/>
                  </a:lnTo>
                  <a:lnTo>
                    <a:pt x="1361" y="2492"/>
                  </a:lnTo>
                  <a:lnTo>
                    <a:pt x="1382" y="2487"/>
                  </a:lnTo>
                  <a:lnTo>
                    <a:pt x="1401" y="2484"/>
                  </a:lnTo>
                  <a:lnTo>
                    <a:pt x="1420" y="2480"/>
                  </a:lnTo>
                  <a:lnTo>
                    <a:pt x="1440" y="2477"/>
                  </a:lnTo>
                  <a:lnTo>
                    <a:pt x="1461" y="2475"/>
                  </a:lnTo>
                  <a:lnTo>
                    <a:pt x="1480" y="2470"/>
                  </a:lnTo>
                  <a:lnTo>
                    <a:pt x="1497" y="2468"/>
                  </a:lnTo>
                  <a:lnTo>
                    <a:pt x="1516" y="2466"/>
                  </a:lnTo>
                  <a:lnTo>
                    <a:pt x="1535" y="2466"/>
                  </a:lnTo>
                  <a:lnTo>
                    <a:pt x="1552" y="2463"/>
                  </a:lnTo>
                  <a:lnTo>
                    <a:pt x="1571" y="2463"/>
                  </a:lnTo>
                  <a:lnTo>
                    <a:pt x="1588" y="2463"/>
                  </a:lnTo>
                  <a:lnTo>
                    <a:pt x="1607" y="2463"/>
                  </a:lnTo>
                  <a:lnTo>
                    <a:pt x="1622" y="2461"/>
                  </a:lnTo>
                  <a:lnTo>
                    <a:pt x="1639" y="2461"/>
                  </a:lnTo>
                  <a:lnTo>
                    <a:pt x="1655" y="2463"/>
                  </a:lnTo>
                  <a:lnTo>
                    <a:pt x="1672" y="2465"/>
                  </a:lnTo>
                  <a:lnTo>
                    <a:pt x="1685" y="2465"/>
                  </a:lnTo>
                  <a:lnTo>
                    <a:pt x="1701" y="2468"/>
                  </a:lnTo>
                  <a:lnTo>
                    <a:pt x="1716" y="2468"/>
                  </a:lnTo>
                  <a:lnTo>
                    <a:pt x="1732" y="2472"/>
                  </a:lnTo>
                  <a:lnTo>
                    <a:pt x="1745" y="2473"/>
                  </a:lnTo>
                  <a:lnTo>
                    <a:pt x="1761" y="2477"/>
                  </a:lnTo>
                  <a:lnTo>
                    <a:pt x="1775" y="2482"/>
                  </a:lnTo>
                  <a:lnTo>
                    <a:pt x="1788" y="2485"/>
                  </a:lnTo>
                  <a:lnTo>
                    <a:pt x="1802" y="2489"/>
                  </a:lnTo>
                  <a:lnTo>
                    <a:pt x="1816" y="2494"/>
                  </a:lnTo>
                  <a:lnTo>
                    <a:pt x="1829" y="2499"/>
                  </a:lnTo>
                  <a:lnTo>
                    <a:pt x="1843" y="2504"/>
                  </a:lnTo>
                  <a:lnTo>
                    <a:pt x="1855" y="2509"/>
                  </a:lnTo>
                  <a:lnTo>
                    <a:pt x="1869" y="2514"/>
                  </a:lnTo>
                  <a:lnTo>
                    <a:pt x="1881" y="2520"/>
                  </a:lnTo>
                  <a:lnTo>
                    <a:pt x="1895" y="2526"/>
                  </a:lnTo>
                  <a:lnTo>
                    <a:pt x="1905" y="2532"/>
                  </a:lnTo>
                  <a:lnTo>
                    <a:pt x="1919" y="2538"/>
                  </a:lnTo>
                  <a:lnTo>
                    <a:pt x="1931" y="2545"/>
                  </a:lnTo>
                  <a:lnTo>
                    <a:pt x="1944" y="2552"/>
                  </a:lnTo>
                  <a:lnTo>
                    <a:pt x="1955" y="2559"/>
                  </a:lnTo>
                  <a:lnTo>
                    <a:pt x="1967" y="2566"/>
                  </a:lnTo>
                  <a:lnTo>
                    <a:pt x="1979" y="2573"/>
                  </a:lnTo>
                  <a:lnTo>
                    <a:pt x="1991" y="2580"/>
                  </a:lnTo>
                  <a:lnTo>
                    <a:pt x="2001" y="2588"/>
                  </a:lnTo>
                  <a:lnTo>
                    <a:pt x="2013" y="2595"/>
                  </a:lnTo>
                  <a:lnTo>
                    <a:pt x="2025" y="2604"/>
                  </a:lnTo>
                  <a:lnTo>
                    <a:pt x="2039" y="2612"/>
                  </a:lnTo>
                  <a:lnTo>
                    <a:pt x="2047" y="2621"/>
                  </a:lnTo>
                  <a:lnTo>
                    <a:pt x="2057" y="2628"/>
                  </a:lnTo>
                  <a:lnTo>
                    <a:pt x="2069" y="2636"/>
                  </a:lnTo>
                  <a:lnTo>
                    <a:pt x="2081" y="2645"/>
                  </a:lnTo>
                  <a:lnTo>
                    <a:pt x="2090" y="2653"/>
                  </a:lnTo>
                  <a:lnTo>
                    <a:pt x="2102" y="2660"/>
                  </a:lnTo>
                  <a:lnTo>
                    <a:pt x="2112" y="2670"/>
                  </a:lnTo>
                  <a:lnTo>
                    <a:pt x="2124" y="2679"/>
                  </a:lnTo>
                  <a:lnTo>
                    <a:pt x="2135" y="2688"/>
                  </a:lnTo>
                  <a:lnTo>
                    <a:pt x="2147" y="2696"/>
                  </a:lnTo>
                  <a:lnTo>
                    <a:pt x="2155" y="2705"/>
                  </a:lnTo>
                  <a:lnTo>
                    <a:pt x="2167" y="2715"/>
                  </a:lnTo>
                  <a:lnTo>
                    <a:pt x="2179" y="2722"/>
                  </a:lnTo>
                  <a:lnTo>
                    <a:pt x="2191" y="2732"/>
                  </a:lnTo>
                  <a:lnTo>
                    <a:pt x="2201" y="2741"/>
                  </a:lnTo>
                  <a:lnTo>
                    <a:pt x="2213" y="2751"/>
                  </a:lnTo>
                  <a:lnTo>
                    <a:pt x="2224" y="2758"/>
                  </a:lnTo>
                  <a:lnTo>
                    <a:pt x="2236" y="2768"/>
                  </a:lnTo>
                  <a:lnTo>
                    <a:pt x="2244" y="2775"/>
                  </a:lnTo>
                  <a:lnTo>
                    <a:pt x="2258" y="2784"/>
                  </a:lnTo>
                  <a:lnTo>
                    <a:pt x="2268" y="2792"/>
                  </a:lnTo>
                  <a:lnTo>
                    <a:pt x="2280" y="2801"/>
                  </a:lnTo>
                  <a:lnTo>
                    <a:pt x="2291" y="2809"/>
                  </a:lnTo>
                  <a:lnTo>
                    <a:pt x="2304" y="2818"/>
                  </a:lnTo>
                  <a:lnTo>
                    <a:pt x="2315" y="2826"/>
                  </a:lnTo>
                  <a:lnTo>
                    <a:pt x="2327" y="2833"/>
                  </a:lnTo>
                  <a:lnTo>
                    <a:pt x="2339" y="2842"/>
                  </a:lnTo>
                  <a:lnTo>
                    <a:pt x="2352" y="2850"/>
                  </a:lnTo>
                  <a:lnTo>
                    <a:pt x="2364" y="2859"/>
                  </a:lnTo>
                  <a:lnTo>
                    <a:pt x="2376" y="2866"/>
                  </a:lnTo>
                  <a:lnTo>
                    <a:pt x="2390" y="2874"/>
                  </a:lnTo>
                  <a:lnTo>
                    <a:pt x="2404" y="2883"/>
                  </a:lnTo>
                  <a:lnTo>
                    <a:pt x="2416" y="2890"/>
                  </a:lnTo>
                  <a:lnTo>
                    <a:pt x="2429" y="2895"/>
                  </a:lnTo>
                  <a:lnTo>
                    <a:pt x="2441" y="2902"/>
                  </a:lnTo>
                  <a:lnTo>
                    <a:pt x="2455" y="2910"/>
                  </a:lnTo>
                  <a:lnTo>
                    <a:pt x="2469" y="2914"/>
                  </a:lnTo>
                  <a:lnTo>
                    <a:pt x="2483" y="2922"/>
                  </a:lnTo>
                  <a:lnTo>
                    <a:pt x="2496" y="2926"/>
                  </a:lnTo>
                  <a:lnTo>
                    <a:pt x="2510" y="2934"/>
                  </a:lnTo>
                  <a:lnTo>
                    <a:pt x="2525" y="2939"/>
                  </a:lnTo>
                  <a:lnTo>
                    <a:pt x="2539" y="2945"/>
                  </a:lnTo>
                  <a:lnTo>
                    <a:pt x="2553" y="2950"/>
                  </a:lnTo>
                  <a:lnTo>
                    <a:pt x="2568" y="2957"/>
                  </a:lnTo>
                  <a:lnTo>
                    <a:pt x="2582" y="2960"/>
                  </a:lnTo>
                  <a:lnTo>
                    <a:pt x="2597" y="2965"/>
                  </a:lnTo>
                  <a:lnTo>
                    <a:pt x="2613" y="2970"/>
                  </a:lnTo>
                  <a:lnTo>
                    <a:pt x="2628" y="2975"/>
                  </a:lnTo>
                  <a:lnTo>
                    <a:pt x="2642" y="2979"/>
                  </a:lnTo>
                  <a:lnTo>
                    <a:pt x="2657" y="2982"/>
                  </a:lnTo>
                  <a:lnTo>
                    <a:pt x="2673" y="2986"/>
                  </a:lnTo>
                  <a:lnTo>
                    <a:pt x="2688" y="2989"/>
                  </a:lnTo>
                  <a:lnTo>
                    <a:pt x="2704" y="2993"/>
                  </a:lnTo>
                  <a:lnTo>
                    <a:pt x="2719" y="2996"/>
                  </a:lnTo>
                  <a:lnTo>
                    <a:pt x="2735" y="2999"/>
                  </a:lnTo>
                  <a:lnTo>
                    <a:pt x="2752" y="3005"/>
                  </a:lnTo>
                  <a:lnTo>
                    <a:pt x="2767" y="3005"/>
                  </a:lnTo>
                  <a:lnTo>
                    <a:pt x="2784" y="3008"/>
                  </a:lnTo>
                  <a:lnTo>
                    <a:pt x="2800" y="3010"/>
                  </a:lnTo>
                  <a:lnTo>
                    <a:pt x="2817" y="3013"/>
                  </a:lnTo>
                  <a:lnTo>
                    <a:pt x="2832" y="3015"/>
                  </a:lnTo>
                  <a:lnTo>
                    <a:pt x="2849" y="3017"/>
                  </a:lnTo>
                  <a:lnTo>
                    <a:pt x="2865" y="3018"/>
                  </a:lnTo>
                  <a:lnTo>
                    <a:pt x="2882" y="3020"/>
                  </a:lnTo>
                  <a:lnTo>
                    <a:pt x="2897" y="3020"/>
                  </a:lnTo>
                  <a:lnTo>
                    <a:pt x="2915" y="3020"/>
                  </a:lnTo>
                  <a:lnTo>
                    <a:pt x="2930" y="3020"/>
                  </a:lnTo>
                  <a:lnTo>
                    <a:pt x="2945" y="3022"/>
                  </a:lnTo>
                  <a:lnTo>
                    <a:pt x="2961" y="3022"/>
                  </a:lnTo>
                  <a:lnTo>
                    <a:pt x="2978" y="3022"/>
                  </a:lnTo>
                  <a:lnTo>
                    <a:pt x="2993" y="3022"/>
                  </a:lnTo>
                  <a:lnTo>
                    <a:pt x="3011" y="3022"/>
                  </a:lnTo>
                  <a:lnTo>
                    <a:pt x="3026" y="3020"/>
                  </a:lnTo>
                  <a:lnTo>
                    <a:pt x="3043" y="3020"/>
                  </a:lnTo>
                  <a:lnTo>
                    <a:pt x="3059" y="3018"/>
                  </a:lnTo>
                  <a:lnTo>
                    <a:pt x="3076" y="3018"/>
                  </a:lnTo>
                  <a:lnTo>
                    <a:pt x="3091" y="3017"/>
                  </a:lnTo>
                  <a:lnTo>
                    <a:pt x="3108" y="3015"/>
                  </a:lnTo>
                  <a:lnTo>
                    <a:pt x="3125" y="3013"/>
                  </a:lnTo>
                  <a:lnTo>
                    <a:pt x="3143" y="3011"/>
                  </a:lnTo>
                  <a:lnTo>
                    <a:pt x="3158" y="3008"/>
                  </a:lnTo>
                  <a:lnTo>
                    <a:pt x="3173" y="3005"/>
                  </a:lnTo>
                  <a:lnTo>
                    <a:pt x="3189" y="3003"/>
                  </a:lnTo>
                  <a:lnTo>
                    <a:pt x="3206" y="2999"/>
                  </a:lnTo>
                  <a:lnTo>
                    <a:pt x="3221" y="2994"/>
                  </a:lnTo>
                  <a:lnTo>
                    <a:pt x="3237" y="2991"/>
                  </a:lnTo>
                  <a:lnTo>
                    <a:pt x="3252" y="2989"/>
                  </a:lnTo>
                  <a:lnTo>
                    <a:pt x="3269" y="2986"/>
                  </a:lnTo>
                  <a:lnTo>
                    <a:pt x="3283" y="2981"/>
                  </a:lnTo>
                  <a:lnTo>
                    <a:pt x="3300" y="2975"/>
                  </a:lnTo>
                  <a:lnTo>
                    <a:pt x="3314" y="2972"/>
                  </a:lnTo>
                  <a:lnTo>
                    <a:pt x="3331" y="2967"/>
                  </a:lnTo>
                  <a:lnTo>
                    <a:pt x="3345" y="2960"/>
                  </a:lnTo>
                  <a:lnTo>
                    <a:pt x="3362" y="2957"/>
                  </a:lnTo>
                  <a:lnTo>
                    <a:pt x="3376" y="2950"/>
                  </a:lnTo>
                  <a:lnTo>
                    <a:pt x="3393" y="2945"/>
                  </a:lnTo>
                  <a:lnTo>
                    <a:pt x="3407" y="2938"/>
                  </a:lnTo>
                  <a:lnTo>
                    <a:pt x="3420" y="2931"/>
                  </a:lnTo>
                  <a:lnTo>
                    <a:pt x="3434" y="2924"/>
                  </a:lnTo>
                  <a:lnTo>
                    <a:pt x="3449" y="2917"/>
                  </a:lnTo>
                  <a:lnTo>
                    <a:pt x="3463" y="2909"/>
                  </a:lnTo>
                  <a:lnTo>
                    <a:pt x="3477" y="2902"/>
                  </a:lnTo>
                  <a:lnTo>
                    <a:pt x="3491" y="2893"/>
                  </a:lnTo>
                  <a:lnTo>
                    <a:pt x="3506" y="2886"/>
                  </a:lnTo>
                  <a:lnTo>
                    <a:pt x="3518" y="2878"/>
                  </a:lnTo>
                  <a:lnTo>
                    <a:pt x="3532" y="2867"/>
                  </a:lnTo>
                  <a:lnTo>
                    <a:pt x="3544" y="2859"/>
                  </a:lnTo>
                  <a:lnTo>
                    <a:pt x="3557" y="2850"/>
                  </a:lnTo>
                  <a:lnTo>
                    <a:pt x="3569" y="2842"/>
                  </a:lnTo>
                  <a:lnTo>
                    <a:pt x="3583" y="2831"/>
                  </a:lnTo>
                  <a:lnTo>
                    <a:pt x="3595" y="2823"/>
                  </a:lnTo>
                  <a:lnTo>
                    <a:pt x="3609" y="2814"/>
                  </a:lnTo>
                  <a:lnTo>
                    <a:pt x="3619" y="2802"/>
                  </a:lnTo>
                  <a:lnTo>
                    <a:pt x="3631" y="2794"/>
                  </a:lnTo>
                  <a:lnTo>
                    <a:pt x="3643" y="2784"/>
                  </a:lnTo>
                  <a:lnTo>
                    <a:pt x="3655" y="2773"/>
                  </a:lnTo>
                  <a:lnTo>
                    <a:pt x="3665" y="2763"/>
                  </a:lnTo>
                  <a:lnTo>
                    <a:pt x="3677" y="2751"/>
                  </a:lnTo>
                  <a:lnTo>
                    <a:pt x="3688" y="2741"/>
                  </a:lnTo>
                  <a:lnTo>
                    <a:pt x="3700" y="2732"/>
                  </a:lnTo>
                  <a:lnTo>
                    <a:pt x="3708" y="2720"/>
                  </a:lnTo>
                  <a:lnTo>
                    <a:pt x="3719" y="2710"/>
                  </a:lnTo>
                  <a:lnTo>
                    <a:pt x="3727" y="2698"/>
                  </a:lnTo>
                  <a:lnTo>
                    <a:pt x="3739" y="2689"/>
                  </a:lnTo>
                  <a:lnTo>
                    <a:pt x="3748" y="2676"/>
                  </a:lnTo>
                  <a:lnTo>
                    <a:pt x="3756" y="2667"/>
                  </a:lnTo>
                  <a:lnTo>
                    <a:pt x="3767" y="2655"/>
                  </a:lnTo>
                  <a:lnTo>
                    <a:pt x="3775" y="2645"/>
                  </a:lnTo>
                  <a:lnTo>
                    <a:pt x="3782" y="2633"/>
                  </a:lnTo>
                  <a:lnTo>
                    <a:pt x="3791" y="2622"/>
                  </a:lnTo>
                  <a:lnTo>
                    <a:pt x="3797" y="2610"/>
                  </a:lnTo>
                  <a:lnTo>
                    <a:pt x="3806" y="2598"/>
                  </a:lnTo>
                  <a:lnTo>
                    <a:pt x="3813" y="2586"/>
                  </a:lnTo>
                  <a:lnTo>
                    <a:pt x="3818" y="2576"/>
                  </a:lnTo>
                  <a:lnTo>
                    <a:pt x="3825" y="2562"/>
                  </a:lnTo>
                  <a:lnTo>
                    <a:pt x="3833" y="2552"/>
                  </a:lnTo>
                  <a:lnTo>
                    <a:pt x="3837" y="2540"/>
                  </a:lnTo>
                  <a:lnTo>
                    <a:pt x="3842" y="2530"/>
                  </a:lnTo>
                  <a:lnTo>
                    <a:pt x="3847" y="2516"/>
                  </a:lnTo>
                  <a:lnTo>
                    <a:pt x="3852" y="2506"/>
                  </a:lnTo>
                  <a:lnTo>
                    <a:pt x="3856" y="2494"/>
                  </a:lnTo>
                  <a:lnTo>
                    <a:pt x="3861" y="2484"/>
                  </a:lnTo>
                  <a:lnTo>
                    <a:pt x="3864" y="2470"/>
                  </a:lnTo>
                  <a:lnTo>
                    <a:pt x="3869" y="2461"/>
                  </a:lnTo>
                  <a:lnTo>
                    <a:pt x="3871" y="2449"/>
                  </a:lnTo>
                  <a:lnTo>
                    <a:pt x="3873" y="2437"/>
                  </a:lnTo>
                  <a:lnTo>
                    <a:pt x="3875" y="2425"/>
                  </a:lnTo>
                  <a:lnTo>
                    <a:pt x="3878" y="2415"/>
                  </a:lnTo>
                  <a:lnTo>
                    <a:pt x="3880" y="2405"/>
                  </a:lnTo>
                  <a:lnTo>
                    <a:pt x="3881" y="2393"/>
                  </a:lnTo>
                  <a:lnTo>
                    <a:pt x="3881" y="2382"/>
                  </a:lnTo>
                  <a:lnTo>
                    <a:pt x="3881" y="2372"/>
                  </a:lnTo>
                  <a:lnTo>
                    <a:pt x="3881" y="2362"/>
                  </a:lnTo>
                  <a:lnTo>
                    <a:pt x="3881" y="2352"/>
                  </a:lnTo>
                  <a:lnTo>
                    <a:pt x="3880" y="2341"/>
                  </a:lnTo>
                  <a:lnTo>
                    <a:pt x="3880" y="2331"/>
                  </a:lnTo>
                  <a:lnTo>
                    <a:pt x="3876" y="2321"/>
                  </a:lnTo>
                  <a:lnTo>
                    <a:pt x="3875" y="2310"/>
                  </a:lnTo>
                  <a:lnTo>
                    <a:pt x="3873" y="2302"/>
                  </a:lnTo>
                  <a:lnTo>
                    <a:pt x="3871" y="2293"/>
                  </a:lnTo>
                  <a:lnTo>
                    <a:pt x="3866" y="2281"/>
                  </a:lnTo>
                  <a:lnTo>
                    <a:pt x="3863" y="2273"/>
                  </a:lnTo>
                  <a:lnTo>
                    <a:pt x="3857" y="2263"/>
                  </a:lnTo>
                  <a:lnTo>
                    <a:pt x="3852" y="2254"/>
                  </a:lnTo>
                  <a:lnTo>
                    <a:pt x="3847" y="2245"/>
                  </a:lnTo>
                  <a:lnTo>
                    <a:pt x="3842" y="2237"/>
                  </a:lnTo>
                  <a:lnTo>
                    <a:pt x="3835" y="2228"/>
                  </a:lnTo>
                  <a:lnTo>
                    <a:pt x="3830" y="2220"/>
                  </a:lnTo>
                  <a:lnTo>
                    <a:pt x="3821" y="2211"/>
                  </a:lnTo>
                  <a:lnTo>
                    <a:pt x="3816" y="2201"/>
                  </a:lnTo>
                  <a:lnTo>
                    <a:pt x="3808" y="2194"/>
                  </a:lnTo>
                  <a:lnTo>
                    <a:pt x="3803" y="2185"/>
                  </a:lnTo>
                  <a:lnTo>
                    <a:pt x="3785" y="2170"/>
                  </a:lnTo>
                  <a:lnTo>
                    <a:pt x="3772" y="2156"/>
                  </a:lnTo>
                  <a:lnTo>
                    <a:pt x="3761" y="2148"/>
                  </a:lnTo>
                  <a:lnTo>
                    <a:pt x="3753" y="2141"/>
                  </a:lnTo>
                  <a:lnTo>
                    <a:pt x="3743" y="2134"/>
                  </a:lnTo>
                  <a:lnTo>
                    <a:pt x="3734" y="2127"/>
                  </a:lnTo>
                  <a:lnTo>
                    <a:pt x="3724" y="2120"/>
                  </a:lnTo>
                  <a:lnTo>
                    <a:pt x="3715" y="2113"/>
                  </a:lnTo>
                  <a:lnTo>
                    <a:pt x="3707" y="2105"/>
                  </a:lnTo>
                  <a:lnTo>
                    <a:pt x="3696" y="2101"/>
                  </a:lnTo>
                  <a:lnTo>
                    <a:pt x="3686" y="2093"/>
                  </a:lnTo>
                  <a:lnTo>
                    <a:pt x="3677" y="2088"/>
                  </a:lnTo>
                  <a:lnTo>
                    <a:pt x="3667" y="2079"/>
                  </a:lnTo>
                  <a:lnTo>
                    <a:pt x="3659" y="2072"/>
                  </a:lnTo>
                  <a:lnTo>
                    <a:pt x="3648" y="2067"/>
                  </a:lnTo>
                  <a:lnTo>
                    <a:pt x="3640" y="2060"/>
                  </a:lnTo>
                  <a:lnTo>
                    <a:pt x="3631" y="2055"/>
                  </a:lnTo>
                  <a:lnTo>
                    <a:pt x="3621" y="2050"/>
                  </a:lnTo>
                  <a:lnTo>
                    <a:pt x="3611" y="2041"/>
                  </a:lnTo>
                  <a:lnTo>
                    <a:pt x="3600" y="2036"/>
                  </a:lnTo>
                  <a:lnTo>
                    <a:pt x="3592" y="2029"/>
                  </a:lnTo>
                  <a:lnTo>
                    <a:pt x="3583" y="2026"/>
                  </a:lnTo>
                  <a:lnTo>
                    <a:pt x="3573" y="2019"/>
                  </a:lnTo>
                  <a:lnTo>
                    <a:pt x="3564" y="2012"/>
                  </a:lnTo>
                  <a:lnTo>
                    <a:pt x="3556" y="2007"/>
                  </a:lnTo>
                  <a:lnTo>
                    <a:pt x="3549" y="2002"/>
                  </a:lnTo>
                  <a:lnTo>
                    <a:pt x="3539" y="1995"/>
                  </a:lnTo>
                  <a:lnTo>
                    <a:pt x="3530" y="1990"/>
                  </a:lnTo>
                  <a:lnTo>
                    <a:pt x="3521" y="1983"/>
                  </a:lnTo>
                  <a:lnTo>
                    <a:pt x="3516" y="1978"/>
                  </a:lnTo>
                  <a:lnTo>
                    <a:pt x="3501" y="1966"/>
                  </a:lnTo>
                  <a:lnTo>
                    <a:pt x="3491" y="1957"/>
                  </a:lnTo>
                  <a:lnTo>
                    <a:pt x="3475" y="1945"/>
                  </a:lnTo>
                  <a:lnTo>
                    <a:pt x="3467" y="1933"/>
                  </a:lnTo>
                  <a:lnTo>
                    <a:pt x="3456" y="1921"/>
                  </a:lnTo>
                  <a:lnTo>
                    <a:pt x="3449" y="1911"/>
                  </a:lnTo>
                  <a:lnTo>
                    <a:pt x="3444" y="1899"/>
                  </a:lnTo>
                  <a:lnTo>
                    <a:pt x="3441" y="1887"/>
                  </a:lnTo>
                  <a:lnTo>
                    <a:pt x="3441" y="1877"/>
                  </a:lnTo>
                  <a:lnTo>
                    <a:pt x="3443" y="1867"/>
                  </a:lnTo>
                  <a:lnTo>
                    <a:pt x="3444" y="1853"/>
                  </a:lnTo>
                  <a:lnTo>
                    <a:pt x="3449" y="1839"/>
                  </a:lnTo>
                  <a:lnTo>
                    <a:pt x="3456" y="1827"/>
                  </a:lnTo>
                  <a:lnTo>
                    <a:pt x="3467" y="1815"/>
                  </a:lnTo>
                  <a:lnTo>
                    <a:pt x="3477" y="1801"/>
                  </a:lnTo>
                  <a:lnTo>
                    <a:pt x="3491" y="1789"/>
                  </a:lnTo>
                  <a:lnTo>
                    <a:pt x="3497" y="1781"/>
                  </a:lnTo>
                  <a:lnTo>
                    <a:pt x="3506" y="1774"/>
                  </a:lnTo>
                  <a:lnTo>
                    <a:pt x="3515" y="1767"/>
                  </a:lnTo>
                  <a:lnTo>
                    <a:pt x="3523" y="1762"/>
                  </a:lnTo>
                  <a:lnTo>
                    <a:pt x="3532" y="1755"/>
                  </a:lnTo>
                  <a:lnTo>
                    <a:pt x="3540" y="1748"/>
                  </a:lnTo>
                  <a:lnTo>
                    <a:pt x="3551" y="1742"/>
                  </a:lnTo>
                  <a:lnTo>
                    <a:pt x="3561" y="1735"/>
                  </a:lnTo>
                  <a:lnTo>
                    <a:pt x="3569" y="1726"/>
                  </a:lnTo>
                  <a:lnTo>
                    <a:pt x="3581" y="1721"/>
                  </a:lnTo>
                  <a:lnTo>
                    <a:pt x="3592" y="1712"/>
                  </a:lnTo>
                  <a:lnTo>
                    <a:pt x="3604" y="1707"/>
                  </a:lnTo>
                  <a:lnTo>
                    <a:pt x="3616" y="1699"/>
                  </a:lnTo>
                  <a:lnTo>
                    <a:pt x="3628" y="1694"/>
                  </a:lnTo>
                  <a:lnTo>
                    <a:pt x="3638" y="1685"/>
                  </a:lnTo>
                  <a:lnTo>
                    <a:pt x="3652" y="1678"/>
                  </a:lnTo>
                  <a:lnTo>
                    <a:pt x="3664" y="1671"/>
                  </a:lnTo>
                  <a:lnTo>
                    <a:pt x="3677" y="1664"/>
                  </a:lnTo>
                  <a:lnTo>
                    <a:pt x="3691" y="1658"/>
                  </a:lnTo>
                  <a:lnTo>
                    <a:pt x="3705" y="1651"/>
                  </a:lnTo>
                  <a:lnTo>
                    <a:pt x="3717" y="1642"/>
                  </a:lnTo>
                  <a:lnTo>
                    <a:pt x="3731" y="1635"/>
                  </a:lnTo>
                  <a:lnTo>
                    <a:pt x="3744" y="1627"/>
                  </a:lnTo>
                  <a:lnTo>
                    <a:pt x="3758" y="1620"/>
                  </a:lnTo>
                  <a:lnTo>
                    <a:pt x="3772" y="1613"/>
                  </a:lnTo>
                  <a:lnTo>
                    <a:pt x="3785" y="1604"/>
                  </a:lnTo>
                  <a:lnTo>
                    <a:pt x="3801" y="1598"/>
                  </a:lnTo>
                  <a:lnTo>
                    <a:pt x="3815" y="1591"/>
                  </a:lnTo>
                  <a:lnTo>
                    <a:pt x="3828" y="1582"/>
                  </a:lnTo>
                  <a:lnTo>
                    <a:pt x="3842" y="1575"/>
                  </a:lnTo>
                  <a:lnTo>
                    <a:pt x="3856" y="1567"/>
                  </a:lnTo>
                  <a:lnTo>
                    <a:pt x="3871" y="1560"/>
                  </a:lnTo>
                  <a:lnTo>
                    <a:pt x="3885" y="1553"/>
                  </a:lnTo>
                  <a:lnTo>
                    <a:pt x="3900" y="1544"/>
                  </a:lnTo>
                  <a:lnTo>
                    <a:pt x="3914" y="1536"/>
                  </a:lnTo>
                  <a:lnTo>
                    <a:pt x="3929" y="1531"/>
                  </a:lnTo>
                  <a:lnTo>
                    <a:pt x="3943" y="1520"/>
                  </a:lnTo>
                  <a:lnTo>
                    <a:pt x="3959" y="1514"/>
                  </a:lnTo>
                  <a:lnTo>
                    <a:pt x="3972" y="1505"/>
                  </a:lnTo>
                  <a:lnTo>
                    <a:pt x="3988" y="1498"/>
                  </a:lnTo>
                  <a:lnTo>
                    <a:pt x="4001" y="1490"/>
                  </a:lnTo>
                  <a:lnTo>
                    <a:pt x="4015" y="1483"/>
                  </a:lnTo>
                  <a:lnTo>
                    <a:pt x="4029" y="1474"/>
                  </a:lnTo>
                  <a:lnTo>
                    <a:pt x="4044" y="1467"/>
                  </a:lnTo>
                  <a:lnTo>
                    <a:pt x="4056" y="1457"/>
                  </a:lnTo>
                  <a:lnTo>
                    <a:pt x="4070" y="1450"/>
                  </a:lnTo>
                  <a:lnTo>
                    <a:pt x="4084" y="1442"/>
                  </a:lnTo>
                  <a:lnTo>
                    <a:pt x="4099" y="1436"/>
                  </a:lnTo>
                  <a:lnTo>
                    <a:pt x="4111" y="1426"/>
                  </a:lnTo>
                  <a:lnTo>
                    <a:pt x="4125" y="1419"/>
                  </a:lnTo>
                  <a:lnTo>
                    <a:pt x="4139" y="1411"/>
                  </a:lnTo>
                  <a:lnTo>
                    <a:pt x="4152" y="1406"/>
                  </a:lnTo>
                  <a:lnTo>
                    <a:pt x="4163" y="1395"/>
                  </a:lnTo>
                  <a:lnTo>
                    <a:pt x="4176" y="1388"/>
                  </a:lnTo>
                  <a:lnTo>
                    <a:pt x="4187" y="1378"/>
                  </a:lnTo>
                  <a:lnTo>
                    <a:pt x="4199" y="1371"/>
                  </a:lnTo>
                  <a:lnTo>
                    <a:pt x="4209" y="1363"/>
                  </a:lnTo>
                  <a:lnTo>
                    <a:pt x="4221" y="1354"/>
                  </a:lnTo>
                  <a:lnTo>
                    <a:pt x="4231" y="1347"/>
                  </a:lnTo>
                  <a:lnTo>
                    <a:pt x="4243" y="1339"/>
                  </a:lnTo>
                  <a:lnTo>
                    <a:pt x="4253" y="1330"/>
                  </a:lnTo>
                  <a:lnTo>
                    <a:pt x="4262" y="1320"/>
                  </a:lnTo>
                  <a:lnTo>
                    <a:pt x="4271" y="1313"/>
                  </a:lnTo>
                  <a:lnTo>
                    <a:pt x="4283" y="1304"/>
                  </a:lnTo>
                  <a:lnTo>
                    <a:pt x="4291" y="1296"/>
                  </a:lnTo>
                  <a:lnTo>
                    <a:pt x="4301" y="1286"/>
                  </a:lnTo>
                  <a:lnTo>
                    <a:pt x="4310" y="1279"/>
                  </a:lnTo>
                  <a:lnTo>
                    <a:pt x="4319" y="1270"/>
                  </a:lnTo>
                  <a:lnTo>
                    <a:pt x="4325" y="1262"/>
                  </a:lnTo>
                  <a:lnTo>
                    <a:pt x="4334" y="1253"/>
                  </a:lnTo>
                  <a:lnTo>
                    <a:pt x="4341" y="1243"/>
                  </a:lnTo>
                  <a:lnTo>
                    <a:pt x="4349" y="1236"/>
                  </a:lnTo>
                  <a:lnTo>
                    <a:pt x="4356" y="1226"/>
                  </a:lnTo>
                  <a:lnTo>
                    <a:pt x="4363" y="1219"/>
                  </a:lnTo>
                  <a:lnTo>
                    <a:pt x="4370" y="1209"/>
                  </a:lnTo>
                  <a:lnTo>
                    <a:pt x="4379" y="1202"/>
                  </a:lnTo>
                  <a:lnTo>
                    <a:pt x="4382" y="1191"/>
                  </a:lnTo>
                  <a:lnTo>
                    <a:pt x="4389" y="1183"/>
                  </a:lnTo>
                  <a:lnTo>
                    <a:pt x="4396" y="1174"/>
                  </a:lnTo>
                  <a:lnTo>
                    <a:pt x="4401" y="1164"/>
                  </a:lnTo>
                  <a:lnTo>
                    <a:pt x="4406" y="1155"/>
                  </a:lnTo>
                  <a:lnTo>
                    <a:pt x="4411" y="1145"/>
                  </a:lnTo>
                  <a:lnTo>
                    <a:pt x="4415" y="1137"/>
                  </a:lnTo>
                  <a:lnTo>
                    <a:pt x="4420" y="1126"/>
                  </a:lnTo>
                  <a:lnTo>
                    <a:pt x="4423" y="1116"/>
                  </a:lnTo>
                  <a:lnTo>
                    <a:pt x="4425" y="1107"/>
                  </a:lnTo>
                  <a:lnTo>
                    <a:pt x="4428" y="1095"/>
                  </a:lnTo>
                  <a:lnTo>
                    <a:pt x="4432" y="1087"/>
                  </a:lnTo>
                  <a:lnTo>
                    <a:pt x="4433" y="1077"/>
                  </a:lnTo>
                  <a:lnTo>
                    <a:pt x="4437" y="1066"/>
                  </a:lnTo>
                  <a:lnTo>
                    <a:pt x="4439" y="1056"/>
                  </a:lnTo>
                  <a:lnTo>
                    <a:pt x="4440" y="1047"/>
                  </a:lnTo>
                  <a:lnTo>
                    <a:pt x="4440" y="1035"/>
                  </a:lnTo>
                  <a:lnTo>
                    <a:pt x="4442" y="1025"/>
                  </a:lnTo>
                  <a:lnTo>
                    <a:pt x="4442" y="1015"/>
                  </a:lnTo>
                  <a:lnTo>
                    <a:pt x="4444" y="1005"/>
                  </a:lnTo>
                  <a:lnTo>
                    <a:pt x="4442" y="994"/>
                  </a:lnTo>
                  <a:lnTo>
                    <a:pt x="4442" y="984"/>
                  </a:lnTo>
                  <a:lnTo>
                    <a:pt x="4442" y="972"/>
                  </a:lnTo>
                  <a:lnTo>
                    <a:pt x="4442" y="963"/>
                  </a:lnTo>
                  <a:lnTo>
                    <a:pt x="4440" y="951"/>
                  </a:lnTo>
                  <a:lnTo>
                    <a:pt x="4439" y="939"/>
                  </a:lnTo>
                  <a:lnTo>
                    <a:pt x="4437" y="927"/>
                  </a:lnTo>
                  <a:lnTo>
                    <a:pt x="4435" y="917"/>
                  </a:lnTo>
                  <a:lnTo>
                    <a:pt x="4430" y="905"/>
                  </a:lnTo>
                  <a:lnTo>
                    <a:pt x="4428" y="893"/>
                  </a:lnTo>
                  <a:lnTo>
                    <a:pt x="4425" y="883"/>
                  </a:lnTo>
                  <a:lnTo>
                    <a:pt x="4423" y="873"/>
                  </a:lnTo>
                  <a:lnTo>
                    <a:pt x="4418" y="859"/>
                  </a:lnTo>
                  <a:lnTo>
                    <a:pt x="4413" y="847"/>
                  </a:lnTo>
                  <a:lnTo>
                    <a:pt x="4409" y="835"/>
                  </a:lnTo>
                  <a:lnTo>
                    <a:pt x="4404" y="825"/>
                  </a:lnTo>
                  <a:lnTo>
                    <a:pt x="4397" y="811"/>
                  </a:lnTo>
                  <a:lnTo>
                    <a:pt x="4392" y="799"/>
                  </a:lnTo>
                  <a:lnTo>
                    <a:pt x="4385" y="785"/>
                  </a:lnTo>
                  <a:lnTo>
                    <a:pt x="4380" y="775"/>
                  </a:lnTo>
                  <a:lnTo>
                    <a:pt x="4373" y="761"/>
                  </a:lnTo>
                  <a:lnTo>
                    <a:pt x="4365" y="747"/>
                  </a:lnTo>
                  <a:lnTo>
                    <a:pt x="4356" y="734"/>
                  </a:lnTo>
                  <a:lnTo>
                    <a:pt x="4348" y="722"/>
                  </a:lnTo>
                  <a:lnTo>
                    <a:pt x="4339" y="708"/>
                  </a:lnTo>
                  <a:lnTo>
                    <a:pt x="4331" y="694"/>
                  </a:lnTo>
                  <a:lnTo>
                    <a:pt x="4320" y="681"/>
                  </a:lnTo>
                  <a:lnTo>
                    <a:pt x="4313" y="669"/>
                  </a:lnTo>
                  <a:lnTo>
                    <a:pt x="4301" y="653"/>
                  </a:lnTo>
                  <a:lnTo>
                    <a:pt x="4293" y="640"/>
                  </a:lnTo>
                  <a:lnTo>
                    <a:pt x="4283" y="626"/>
                  </a:lnTo>
                  <a:lnTo>
                    <a:pt x="4272" y="612"/>
                  </a:lnTo>
                  <a:lnTo>
                    <a:pt x="4260" y="598"/>
                  </a:lnTo>
                  <a:lnTo>
                    <a:pt x="4250" y="585"/>
                  </a:lnTo>
                  <a:lnTo>
                    <a:pt x="4238" y="571"/>
                  </a:lnTo>
                  <a:lnTo>
                    <a:pt x="4228" y="557"/>
                  </a:lnTo>
                  <a:lnTo>
                    <a:pt x="4214" y="544"/>
                  </a:lnTo>
                  <a:lnTo>
                    <a:pt x="4202" y="530"/>
                  </a:lnTo>
                  <a:lnTo>
                    <a:pt x="4190" y="516"/>
                  </a:lnTo>
                  <a:lnTo>
                    <a:pt x="4176" y="502"/>
                  </a:lnTo>
                  <a:lnTo>
                    <a:pt x="4163" y="489"/>
                  </a:lnTo>
                  <a:lnTo>
                    <a:pt x="4149" y="475"/>
                  </a:lnTo>
                  <a:lnTo>
                    <a:pt x="4135" y="461"/>
                  </a:lnTo>
                  <a:lnTo>
                    <a:pt x="4121" y="448"/>
                  </a:lnTo>
                  <a:lnTo>
                    <a:pt x="4106" y="434"/>
                  </a:lnTo>
                  <a:lnTo>
                    <a:pt x="4091" y="418"/>
                  </a:lnTo>
                  <a:lnTo>
                    <a:pt x="4075" y="405"/>
                  </a:lnTo>
                  <a:lnTo>
                    <a:pt x="4061" y="393"/>
                  </a:lnTo>
                  <a:lnTo>
                    <a:pt x="4046" y="379"/>
                  </a:lnTo>
                  <a:lnTo>
                    <a:pt x="4031" y="367"/>
                  </a:lnTo>
                  <a:lnTo>
                    <a:pt x="4015" y="355"/>
                  </a:lnTo>
                  <a:lnTo>
                    <a:pt x="4001" y="341"/>
                  </a:lnTo>
                  <a:lnTo>
                    <a:pt x="3984" y="328"/>
                  </a:lnTo>
                  <a:lnTo>
                    <a:pt x="3967" y="314"/>
                  </a:lnTo>
                  <a:lnTo>
                    <a:pt x="3950" y="302"/>
                  </a:lnTo>
                  <a:lnTo>
                    <a:pt x="3933" y="290"/>
                  </a:lnTo>
                  <a:lnTo>
                    <a:pt x="3916" y="276"/>
                  </a:lnTo>
                  <a:lnTo>
                    <a:pt x="3899" y="264"/>
                  </a:lnTo>
                  <a:lnTo>
                    <a:pt x="3881" y="252"/>
                  </a:lnTo>
                  <a:lnTo>
                    <a:pt x="3864" y="242"/>
                  </a:lnTo>
                  <a:lnTo>
                    <a:pt x="3847" y="228"/>
                  </a:lnTo>
                  <a:lnTo>
                    <a:pt x="3830" y="218"/>
                  </a:lnTo>
                  <a:lnTo>
                    <a:pt x="3811" y="206"/>
                  </a:lnTo>
                  <a:lnTo>
                    <a:pt x="3794" y="196"/>
                  </a:lnTo>
                  <a:lnTo>
                    <a:pt x="3775" y="185"/>
                  </a:lnTo>
                  <a:lnTo>
                    <a:pt x="3756" y="175"/>
                  </a:lnTo>
                  <a:lnTo>
                    <a:pt x="3739" y="165"/>
                  </a:lnTo>
                  <a:lnTo>
                    <a:pt x="3722" y="156"/>
                  </a:lnTo>
                  <a:lnTo>
                    <a:pt x="3701" y="146"/>
                  </a:lnTo>
                  <a:lnTo>
                    <a:pt x="3683" y="134"/>
                  </a:lnTo>
                  <a:lnTo>
                    <a:pt x="3664" y="125"/>
                  </a:lnTo>
                  <a:lnTo>
                    <a:pt x="3647" y="117"/>
                  </a:lnTo>
                  <a:lnTo>
                    <a:pt x="3626" y="108"/>
                  </a:lnTo>
                  <a:lnTo>
                    <a:pt x="3607" y="100"/>
                  </a:lnTo>
                  <a:lnTo>
                    <a:pt x="3587" y="91"/>
                  </a:lnTo>
                  <a:lnTo>
                    <a:pt x="3569" y="84"/>
                  </a:lnTo>
                  <a:lnTo>
                    <a:pt x="3549" y="74"/>
                  </a:lnTo>
                  <a:lnTo>
                    <a:pt x="3528" y="69"/>
                  </a:lnTo>
                  <a:lnTo>
                    <a:pt x="3508" y="60"/>
                  </a:lnTo>
                  <a:lnTo>
                    <a:pt x="3491" y="55"/>
                  </a:lnTo>
                  <a:lnTo>
                    <a:pt x="3470" y="50"/>
                  </a:lnTo>
                  <a:lnTo>
                    <a:pt x="3451" y="45"/>
                  </a:lnTo>
                  <a:lnTo>
                    <a:pt x="3431" y="40"/>
                  </a:lnTo>
                  <a:lnTo>
                    <a:pt x="3413" y="36"/>
                  </a:lnTo>
                  <a:lnTo>
                    <a:pt x="3391" y="29"/>
                  </a:lnTo>
                  <a:lnTo>
                    <a:pt x="3371" y="24"/>
                  </a:lnTo>
                  <a:lnTo>
                    <a:pt x="3350" y="21"/>
                  </a:lnTo>
                  <a:lnTo>
                    <a:pt x="3333" y="17"/>
                  </a:lnTo>
                  <a:lnTo>
                    <a:pt x="3311" y="12"/>
                  </a:lnTo>
                  <a:lnTo>
                    <a:pt x="3290" y="11"/>
                  </a:lnTo>
                  <a:lnTo>
                    <a:pt x="3271" y="7"/>
                  </a:lnTo>
                  <a:lnTo>
                    <a:pt x="3252" y="7"/>
                  </a:lnTo>
                  <a:lnTo>
                    <a:pt x="3230" y="4"/>
                  </a:lnTo>
                  <a:lnTo>
                    <a:pt x="3211" y="2"/>
                  </a:lnTo>
                  <a:lnTo>
                    <a:pt x="3191" y="2"/>
                  </a:lnTo>
                  <a:lnTo>
                    <a:pt x="3172" y="2"/>
                  </a:lnTo>
                  <a:lnTo>
                    <a:pt x="3151" y="0"/>
                  </a:lnTo>
                  <a:lnTo>
                    <a:pt x="3132" y="0"/>
                  </a:lnTo>
                  <a:lnTo>
                    <a:pt x="3112" y="0"/>
                  </a:lnTo>
                  <a:lnTo>
                    <a:pt x="3093" y="2"/>
                  </a:lnTo>
                  <a:lnTo>
                    <a:pt x="3071" y="2"/>
                  </a:lnTo>
                  <a:lnTo>
                    <a:pt x="3052" y="2"/>
                  </a:lnTo>
                  <a:lnTo>
                    <a:pt x="3031" y="4"/>
                  </a:lnTo>
                  <a:lnTo>
                    <a:pt x="3012" y="7"/>
                  </a:lnTo>
                  <a:lnTo>
                    <a:pt x="2992" y="7"/>
                  </a:lnTo>
                  <a:lnTo>
                    <a:pt x="2973" y="9"/>
                  </a:lnTo>
                  <a:lnTo>
                    <a:pt x="2952" y="11"/>
                  </a:lnTo>
                  <a:lnTo>
                    <a:pt x="2933" y="16"/>
                  </a:lnTo>
                  <a:lnTo>
                    <a:pt x="2915" y="17"/>
                  </a:lnTo>
                  <a:lnTo>
                    <a:pt x="2894" y="21"/>
                  </a:lnTo>
                  <a:lnTo>
                    <a:pt x="2873" y="23"/>
                  </a:lnTo>
                  <a:lnTo>
                    <a:pt x="2855" y="28"/>
                  </a:lnTo>
                  <a:lnTo>
                    <a:pt x="2837" y="33"/>
                  </a:lnTo>
                  <a:lnTo>
                    <a:pt x="2819" y="38"/>
                  </a:lnTo>
                  <a:lnTo>
                    <a:pt x="2800" y="41"/>
                  </a:lnTo>
                  <a:lnTo>
                    <a:pt x="2781" y="47"/>
                  </a:lnTo>
                  <a:lnTo>
                    <a:pt x="2760" y="52"/>
                  </a:lnTo>
                  <a:lnTo>
                    <a:pt x="2741" y="55"/>
                  </a:lnTo>
                  <a:lnTo>
                    <a:pt x="2723" y="60"/>
                  </a:lnTo>
                  <a:lnTo>
                    <a:pt x="2704" y="65"/>
                  </a:lnTo>
                  <a:lnTo>
                    <a:pt x="2685" y="71"/>
                  </a:lnTo>
                  <a:lnTo>
                    <a:pt x="2666" y="76"/>
                  </a:lnTo>
                  <a:lnTo>
                    <a:pt x="2649" y="83"/>
                  </a:lnTo>
                  <a:lnTo>
                    <a:pt x="2630" y="89"/>
                  </a:lnTo>
                  <a:lnTo>
                    <a:pt x="2611" y="95"/>
                  </a:lnTo>
                  <a:lnTo>
                    <a:pt x="2592" y="101"/>
                  </a:lnTo>
                  <a:lnTo>
                    <a:pt x="2573" y="108"/>
                  </a:lnTo>
                  <a:lnTo>
                    <a:pt x="2556" y="117"/>
                  </a:lnTo>
                  <a:lnTo>
                    <a:pt x="2539" y="122"/>
                  </a:lnTo>
                  <a:lnTo>
                    <a:pt x="2522" y="132"/>
                  </a:lnTo>
                  <a:lnTo>
                    <a:pt x="2505" y="137"/>
                  </a:lnTo>
                  <a:lnTo>
                    <a:pt x="2489" y="148"/>
                  </a:lnTo>
                  <a:lnTo>
                    <a:pt x="2471" y="153"/>
                  </a:lnTo>
                  <a:lnTo>
                    <a:pt x="2453" y="161"/>
                  </a:lnTo>
                  <a:lnTo>
                    <a:pt x="2436" y="168"/>
                  </a:lnTo>
                  <a:lnTo>
                    <a:pt x="2419" y="179"/>
                  </a:lnTo>
                  <a:lnTo>
                    <a:pt x="2402" y="185"/>
                  </a:lnTo>
                  <a:lnTo>
                    <a:pt x="2387" y="196"/>
                  </a:lnTo>
                  <a:lnTo>
                    <a:pt x="2369" y="204"/>
                  </a:lnTo>
                  <a:lnTo>
                    <a:pt x="2354" y="213"/>
                  </a:lnTo>
                  <a:lnTo>
                    <a:pt x="2337" y="221"/>
                  </a:lnTo>
                  <a:lnTo>
                    <a:pt x="2323" y="230"/>
                  </a:lnTo>
                  <a:lnTo>
                    <a:pt x="2306" y="240"/>
                  </a:lnTo>
                  <a:lnTo>
                    <a:pt x="2292" y="249"/>
                  </a:lnTo>
                  <a:lnTo>
                    <a:pt x="2277" y="259"/>
                  </a:lnTo>
                  <a:lnTo>
                    <a:pt x="2261" y="268"/>
                  </a:lnTo>
                  <a:lnTo>
                    <a:pt x="2248" y="276"/>
                  </a:lnTo>
                  <a:lnTo>
                    <a:pt x="2234" y="286"/>
                  </a:lnTo>
                  <a:lnTo>
                    <a:pt x="2219" y="295"/>
                  </a:lnTo>
                  <a:lnTo>
                    <a:pt x="2205" y="305"/>
                  </a:lnTo>
                  <a:lnTo>
                    <a:pt x="2191" y="314"/>
                  </a:lnTo>
                  <a:lnTo>
                    <a:pt x="2177" y="322"/>
                  </a:lnTo>
                  <a:lnTo>
                    <a:pt x="2164" y="333"/>
                  </a:lnTo>
                  <a:lnTo>
                    <a:pt x="2150" y="341"/>
                  </a:lnTo>
                  <a:lnTo>
                    <a:pt x="2135" y="352"/>
                  </a:lnTo>
                  <a:lnTo>
                    <a:pt x="2123" y="360"/>
                  </a:lnTo>
                  <a:lnTo>
                    <a:pt x="2109" y="369"/>
                  </a:lnTo>
                  <a:lnTo>
                    <a:pt x="2097" y="379"/>
                  </a:lnTo>
                  <a:lnTo>
                    <a:pt x="2085" y="388"/>
                  </a:lnTo>
                  <a:lnTo>
                    <a:pt x="2073" y="400"/>
                  </a:lnTo>
                  <a:lnTo>
                    <a:pt x="2059" y="408"/>
                  </a:lnTo>
                  <a:lnTo>
                    <a:pt x="2049" y="417"/>
                  </a:lnTo>
                  <a:lnTo>
                    <a:pt x="2037" y="427"/>
                  </a:lnTo>
                  <a:lnTo>
                    <a:pt x="2025" y="437"/>
                  </a:lnTo>
                  <a:lnTo>
                    <a:pt x="2013" y="448"/>
                  </a:lnTo>
                  <a:lnTo>
                    <a:pt x="2003" y="456"/>
                  </a:lnTo>
                  <a:lnTo>
                    <a:pt x="1991" y="465"/>
                  </a:lnTo>
                  <a:lnTo>
                    <a:pt x="1979" y="475"/>
                  </a:lnTo>
                  <a:lnTo>
                    <a:pt x="1968" y="484"/>
                  </a:lnTo>
                  <a:lnTo>
                    <a:pt x="1958" y="494"/>
                  </a:lnTo>
                  <a:lnTo>
                    <a:pt x="1948" y="502"/>
                  </a:lnTo>
                  <a:lnTo>
                    <a:pt x="1937" y="511"/>
                  </a:lnTo>
                  <a:lnTo>
                    <a:pt x="1927" y="520"/>
                  </a:lnTo>
                  <a:lnTo>
                    <a:pt x="1915" y="528"/>
                  </a:lnTo>
                  <a:lnTo>
                    <a:pt x="1905" y="538"/>
                  </a:lnTo>
                  <a:lnTo>
                    <a:pt x="1896" y="547"/>
                  </a:lnTo>
                  <a:lnTo>
                    <a:pt x="1886" y="556"/>
                  </a:lnTo>
                  <a:lnTo>
                    <a:pt x="1877" y="564"/>
                  </a:lnTo>
                  <a:lnTo>
                    <a:pt x="1869" y="573"/>
                  </a:lnTo>
                  <a:lnTo>
                    <a:pt x="1859" y="581"/>
                  </a:lnTo>
                  <a:lnTo>
                    <a:pt x="1848" y="588"/>
                  </a:lnTo>
                  <a:lnTo>
                    <a:pt x="1838" y="597"/>
                  </a:lnTo>
                  <a:lnTo>
                    <a:pt x="1829" y="604"/>
                  </a:lnTo>
                  <a:lnTo>
                    <a:pt x="1821" y="612"/>
                  </a:lnTo>
                  <a:lnTo>
                    <a:pt x="1811" y="619"/>
                  </a:lnTo>
                  <a:lnTo>
                    <a:pt x="1802" y="626"/>
                  </a:lnTo>
                  <a:lnTo>
                    <a:pt x="1792" y="633"/>
                  </a:lnTo>
                  <a:lnTo>
                    <a:pt x="1785" y="640"/>
                  </a:lnTo>
                  <a:lnTo>
                    <a:pt x="1776" y="646"/>
                  </a:lnTo>
                  <a:lnTo>
                    <a:pt x="1766" y="653"/>
                  </a:lnTo>
                  <a:lnTo>
                    <a:pt x="1759" y="658"/>
                  </a:lnTo>
                  <a:lnTo>
                    <a:pt x="1751" y="665"/>
                  </a:lnTo>
                  <a:lnTo>
                    <a:pt x="1733" y="676"/>
                  </a:lnTo>
                  <a:lnTo>
                    <a:pt x="1718" y="688"/>
                  </a:lnTo>
                  <a:lnTo>
                    <a:pt x="1701" y="698"/>
                  </a:lnTo>
                  <a:lnTo>
                    <a:pt x="1685" y="706"/>
                  </a:lnTo>
                  <a:lnTo>
                    <a:pt x="1668" y="713"/>
                  </a:lnTo>
                  <a:lnTo>
                    <a:pt x="1655" y="720"/>
                  </a:lnTo>
                  <a:lnTo>
                    <a:pt x="1639" y="725"/>
                  </a:lnTo>
                  <a:lnTo>
                    <a:pt x="1624" y="730"/>
                  </a:lnTo>
                  <a:lnTo>
                    <a:pt x="1610" y="732"/>
                  </a:lnTo>
                  <a:lnTo>
                    <a:pt x="1596" y="734"/>
                  </a:lnTo>
                  <a:lnTo>
                    <a:pt x="1579" y="732"/>
                  </a:lnTo>
                  <a:lnTo>
                    <a:pt x="1564" y="732"/>
                  </a:lnTo>
                  <a:lnTo>
                    <a:pt x="1548" y="729"/>
                  </a:lnTo>
                  <a:lnTo>
                    <a:pt x="1533" y="727"/>
                  </a:lnTo>
                  <a:lnTo>
                    <a:pt x="1516" y="720"/>
                  </a:lnTo>
                  <a:lnTo>
                    <a:pt x="1500" y="717"/>
                  </a:lnTo>
                  <a:lnTo>
                    <a:pt x="1483" y="710"/>
                  </a:lnTo>
                  <a:lnTo>
                    <a:pt x="1468" y="703"/>
                  </a:lnTo>
                  <a:lnTo>
                    <a:pt x="1451" y="694"/>
                  </a:lnTo>
                  <a:lnTo>
                    <a:pt x="1435" y="684"/>
                  </a:lnTo>
                  <a:lnTo>
                    <a:pt x="1418" y="676"/>
                  </a:lnTo>
                  <a:lnTo>
                    <a:pt x="1404" y="669"/>
                  </a:lnTo>
                  <a:lnTo>
                    <a:pt x="1389" y="657"/>
                  </a:lnTo>
                  <a:lnTo>
                    <a:pt x="1373" y="648"/>
                  </a:lnTo>
                  <a:lnTo>
                    <a:pt x="1360" y="638"/>
                  </a:lnTo>
                  <a:lnTo>
                    <a:pt x="1346" y="628"/>
                  </a:lnTo>
                  <a:lnTo>
                    <a:pt x="1332" y="616"/>
                  </a:lnTo>
                  <a:lnTo>
                    <a:pt x="1319" y="605"/>
                  </a:lnTo>
                  <a:lnTo>
                    <a:pt x="1305" y="595"/>
                  </a:lnTo>
                  <a:lnTo>
                    <a:pt x="1293" y="586"/>
                  </a:lnTo>
                  <a:lnTo>
                    <a:pt x="1281" y="574"/>
                  </a:lnTo>
                  <a:lnTo>
                    <a:pt x="1271" y="566"/>
                  </a:lnTo>
                  <a:lnTo>
                    <a:pt x="1262" y="557"/>
                  </a:lnTo>
                  <a:lnTo>
                    <a:pt x="1253" y="550"/>
                  </a:lnTo>
                  <a:lnTo>
                    <a:pt x="1245" y="542"/>
                  </a:lnTo>
                  <a:lnTo>
                    <a:pt x="1236" y="535"/>
                  </a:lnTo>
                  <a:lnTo>
                    <a:pt x="1231" y="528"/>
                  </a:lnTo>
                  <a:lnTo>
                    <a:pt x="1226" y="525"/>
                  </a:lnTo>
                  <a:lnTo>
                    <a:pt x="1219" y="516"/>
                  </a:lnTo>
                  <a:lnTo>
                    <a:pt x="1217" y="514"/>
                  </a:lnTo>
                  <a:lnTo>
                    <a:pt x="1217" y="514"/>
                  </a:lnTo>
                  <a:close/>
                </a:path>
              </a:pathLst>
            </a:custGeom>
            <a:solidFill>
              <a:srgbClr val="FFFFFF"/>
            </a:solidFill>
            <a:ln w="9525">
              <a:noFill/>
              <a:round/>
              <a:headEnd/>
              <a:tailEnd/>
            </a:ln>
          </p:spPr>
          <p:txBody>
            <a:bodyPr/>
            <a:lstStyle/>
            <a:p>
              <a:endParaRPr lang="en-US"/>
            </a:p>
          </p:txBody>
        </p:sp>
        <p:sp>
          <p:nvSpPr>
            <p:cNvPr id="136209" name="Freeform 17"/>
            <p:cNvSpPr>
              <a:spLocks/>
            </p:cNvSpPr>
            <p:nvPr/>
          </p:nvSpPr>
          <p:spPr bwMode="auto">
            <a:xfrm>
              <a:off x="3507" y="1197"/>
              <a:ext cx="1906" cy="789"/>
            </a:xfrm>
            <a:custGeom>
              <a:avLst/>
              <a:gdLst/>
              <a:ahLst/>
              <a:cxnLst>
                <a:cxn ang="0">
                  <a:pos x="660" y="161"/>
                </a:cxn>
                <a:cxn ang="0">
                  <a:pos x="312" y="277"/>
                </a:cxn>
                <a:cxn ang="0">
                  <a:pos x="94" y="425"/>
                </a:cxn>
                <a:cxn ang="0">
                  <a:pos x="0" y="653"/>
                </a:cxn>
                <a:cxn ang="0">
                  <a:pos x="27" y="819"/>
                </a:cxn>
                <a:cxn ang="0">
                  <a:pos x="284" y="1069"/>
                </a:cxn>
                <a:cxn ang="0">
                  <a:pos x="679" y="1258"/>
                </a:cxn>
                <a:cxn ang="0">
                  <a:pos x="1104" y="1408"/>
                </a:cxn>
                <a:cxn ang="0">
                  <a:pos x="1546" y="1509"/>
                </a:cxn>
                <a:cxn ang="0">
                  <a:pos x="2043" y="1552"/>
                </a:cxn>
                <a:cxn ang="0">
                  <a:pos x="2547" y="1578"/>
                </a:cxn>
                <a:cxn ang="0">
                  <a:pos x="2974" y="1513"/>
                </a:cxn>
                <a:cxn ang="0">
                  <a:pos x="3367" y="1396"/>
                </a:cxn>
                <a:cxn ang="0">
                  <a:pos x="3691" y="1180"/>
                </a:cxn>
                <a:cxn ang="0">
                  <a:pos x="3811" y="944"/>
                </a:cxn>
                <a:cxn ang="0">
                  <a:pos x="3722" y="611"/>
                </a:cxn>
                <a:cxn ang="0">
                  <a:pos x="3358" y="296"/>
                </a:cxn>
                <a:cxn ang="0">
                  <a:pos x="2921" y="92"/>
                </a:cxn>
                <a:cxn ang="0">
                  <a:pos x="2467" y="25"/>
                </a:cxn>
                <a:cxn ang="0">
                  <a:pos x="2187" y="13"/>
                </a:cxn>
                <a:cxn ang="0">
                  <a:pos x="1733" y="0"/>
                </a:cxn>
                <a:cxn ang="0">
                  <a:pos x="1104" y="61"/>
                </a:cxn>
                <a:cxn ang="0">
                  <a:pos x="660" y="161"/>
                </a:cxn>
                <a:cxn ang="0">
                  <a:pos x="660" y="161"/>
                </a:cxn>
              </a:cxnLst>
              <a:rect l="0" t="0" r="r" b="b"/>
              <a:pathLst>
                <a:path w="3811" h="1578">
                  <a:moveTo>
                    <a:pt x="660" y="161"/>
                  </a:moveTo>
                  <a:lnTo>
                    <a:pt x="312" y="277"/>
                  </a:lnTo>
                  <a:lnTo>
                    <a:pt x="94" y="425"/>
                  </a:lnTo>
                  <a:lnTo>
                    <a:pt x="0" y="653"/>
                  </a:lnTo>
                  <a:lnTo>
                    <a:pt x="27" y="819"/>
                  </a:lnTo>
                  <a:lnTo>
                    <a:pt x="284" y="1069"/>
                  </a:lnTo>
                  <a:lnTo>
                    <a:pt x="679" y="1258"/>
                  </a:lnTo>
                  <a:lnTo>
                    <a:pt x="1104" y="1408"/>
                  </a:lnTo>
                  <a:lnTo>
                    <a:pt x="1546" y="1509"/>
                  </a:lnTo>
                  <a:lnTo>
                    <a:pt x="2043" y="1552"/>
                  </a:lnTo>
                  <a:lnTo>
                    <a:pt x="2547" y="1578"/>
                  </a:lnTo>
                  <a:lnTo>
                    <a:pt x="2974" y="1513"/>
                  </a:lnTo>
                  <a:lnTo>
                    <a:pt x="3367" y="1396"/>
                  </a:lnTo>
                  <a:lnTo>
                    <a:pt x="3691" y="1180"/>
                  </a:lnTo>
                  <a:lnTo>
                    <a:pt x="3811" y="944"/>
                  </a:lnTo>
                  <a:lnTo>
                    <a:pt x="3722" y="611"/>
                  </a:lnTo>
                  <a:lnTo>
                    <a:pt x="3358" y="296"/>
                  </a:lnTo>
                  <a:lnTo>
                    <a:pt x="2921" y="92"/>
                  </a:lnTo>
                  <a:lnTo>
                    <a:pt x="2467" y="25"/>
                  </a:lnTo>
                  <a:lnTo>
                    <a:pt x="2187" y="13"/>
                  </a:lnTo>
                  <a:lnTo>
                    <a:pt x="1733" y="0"/>
                  </a:lnTo>
                  <a:lnTo>
                    <a:pt x="1104" y="61"/>
                  </a:lnTo>
                  <a:lnTo>
                    <a:pt x="660" y="161"/>
                  </a:lnTo>
                  <a:lnTo>
                    <a:pt x="660" y="161"/>
                  </a:lnTo>
                  <a:close/>
                </a:path>
              </a:pathLst>
            </a:custGeom>
            <a:solidFill>
              <a:srgbClr val="CCCCCC"/>
            </a:solidFill>
            <a:ln w="9525">
              <a:noFill/>
              <a:round/>
              <a:headEnd/>
              <a:tailEnd/>
            </a:ln>
          </p:spPr>
          <p:txBody>
            <a:bodyPr/>
            <a:lstStyle/>
            <a:p>
              <a:endParaRPr lang="en-US"/>
            </a:p>
          </p:txBody>
        </p:sp>
        <p:sp>
          <p:nvSpPr>
            <p:cNvPr id="136210" name="Freeform 18"/>
            <p:cNvSpPr>
              <a:spLocks/>
            </p:cNvSpPr>
            <p:nvPr/>
          </p:nvSpPr>
          <p:spPr bwMode="auto">
            <a:xfrm>
              <a:off x="4649" y="1213"/>
              <a:ext cx="756" cy="745"/>
            </a:xfrm>
            <a:custGeom>
              <a:avLst/>
              <a:gdLst/>
              <a:ahLst/>
              <a:cxnLst>
                <a:cxn ang="0">
                  <a:pos x="29" y="21"/>
                </a:cxn>
                <a:cxn ang="0">
                  <a:pos x="88" y="26"/>
                </a:cxn>
                <a:cxn ang="0">
                  <a:pos x="137" y="31"/>
                </a:cxn>
                <a:cxn ang="0">
                  <a:pos x="184" y="35"/>
                </a:cxn>
                <a:cxn ang="0">
                  <a:pos x="233" y="45"/>
                </a:cxn>
                <a:cxn ang="0">
                  <a:pos x="218" y="64"/>
                </a:cxn>
                <a:cxn ang="0">
                  <a:pos x="237" y="79"/>
                </a:cxn>
                <a:cxn ang="0">
                  <a:pos x="290" y="86"/>
                </a:cxn>
                <a:cxn ang="0">
                  <a:pos x="343" y="93"/>
                </a:cxn>
                <a:cxn ang="0">
                  <a:pos x="396" y="95"/>
                </a:cxn>
                <a:cxn ang="0">
                  <a:pos x="449" y="102"/>
                </a:cxn>
                <a:cxn ang="0">
                  <a:pos x="499" y="108"/>
                </a:cxn>
                <a:cxn ang="0">
                  <a:pos x="561" y="122"/>
                </a:cxn>
                <a:cxn ang="0">
                  <a:pos x="611" y="141"/>
                </a:cxn>
                <a:cxn ang="0">
                  <a:pos x="659" y="160"/>
                </a:cxn>
                <a:cxn ang="0">
                  <a:pos x="713" y="172"/>
                </a:cxn>
                <a:cxn ang="0">
                  <a:pos x="773" y="186"/>
                </a:cxn>
                <a:cxn ang="0">
                  <a:pos x="815" y="201"/>
                </a:cxn>
                <a:cxn ang="0">
                  <a:pos x="791" y="239"/>
                </a:cxn>
                <a:cxn ang="0">
                  <a:pos x="773" y="269"/>
                </a:cxn>
                <a:cxn ang="0">
                  <a:pos x="820" y="278"/>
                </a:cxn>
                <a:cxn ang="0">
                  <a:pos x="887" y="285"/>
                </a:cxn>
                <a:cxn ang="0">
                  <a:pos x="950" y="295"/>
                </a:cxn>
                <a:cxn ang="0">
                  <a:pos x="984" y="316"/>
                </a:cxn>
                <a:cxn ang="0">
                  <a:pos x="1012" y="359"/>
                </a:cxn>
                <a:cxn ang="0">
                  <a:pos x="1073" y="367"/>
                </a:cxn>
                <a:cxn ang="0">
                  <a:pos x="1125" y="401"/>
                </a:cxn>
                <a:cxn ang="0">
                  <a:pos x="1147" y="456"/>
                </a:cxn>
                <a:cxn ang="0">
                  <a:pos x="1199" y="473"/>
                </a:cxn>
                <a:cxn ang="0">
                  <a:pos x="1272" y="489"/>
                </a:cxn>
                <a:cxn ang="0">
                  <a:pos x="1331" y="549"/>
                </a:cxn>
                <a:cxn ang="0">
                  <a:pos x="1334" y="605"/>
                </a:cxn>
                <a:cxn ang="0">
                  <a:pos x="1339" y="653"/>
                </a:cxn>
                <a:cxn ang="0">
                  <a:pos x="1403" y="705"/>
                </a:cxn>
                <a:cxn ang="0">
                  <a:pos x="1420" y="772"/>
                </a:cxn>
                <a:cxn ang="0">
                  <a:pos x="1379" y="840"/>
                </a:cxn>
                <a:cxn ang="0">
                  <a:pos x="1420" y="893"/>
                </a:cxn>
                <a:cxn ang="0">
                  <a:pos x="1439" y="929"/>
                </a:cxn>
                <a:cxn ang="0">
                  <a:pos x="1385" y="952"/>
                </a:cxn>
                <a:cxn ang="0">
                  <a:pos x="1334" y="974"/>
                </a:cxn>
                <a:cxn ang="0">
                  <a:pos x="1317" y="1012"/>
                </a:cxn>
                <a:cxn ang="0">
                  <a:pos x="1327" y="1080"/>
                </a:cxn>
                <a:cxn ang="0">
                  <a:pos x="1267" y="1123"/>
                </a:cxn>
                <a:cxn ang="0">
                  <a:pos x="1224" y="1140"/>
                </a:cxn>
                <a:cxn ang="0">
                  <a:pos x="1178" y="1157"/>
                </a:cxn>
                <a:cxn ang="0">
                  <a:pos x="1132" y="1174"/>
                </a:cxn>
                <a:cxn ang="0">
                  <a:pos x="1072" y="1209"/>
                </a:cxn>
                <a:cxn ang="0">
                  <a:pos x="1043" y="1246"/>
                </a:cxn>
                <a:cxn ang="0">
                  <a:pos x="1027" y="1291"/>
                </a:cxn>
                <a:cxn ang="0">
                  <a:pos x="976" y="1308"/>
                </a:cxn>
                <a:cxn ang="0">
                  <a:pos x="924" y="1315"/>
                </a:cxn>
                <a:cxn ang="0">
                  <a:pos x="876" y="1322"/>
                </a:cxn>
                <a:cxn ang="0">
                  <a:pos x="823" y="1330"/>
                </a:cxn>
                <a:cxn ang="0">
                  <a:pos x="773" y="1342"/>
                </a:cxn>
                <a:cxn ang="0">
                  <a:pos x="727" y="1361"/>
                </a:cxn>
                <a:cxn ang="0">
                  <a:pos x="679" y="1389"/>
                </a:cxn>
                <a:cxn ang="0">
                  <a:pos x="624" y="1442"/>
                </a:cxn>
                <a:cxn ang="0">
                  <a:pos x="592" y="1486"/>
                </a:cxn>
                <a:cxn ang="0">
                  <a:pos x="1512" y="928"/>
                </a:cxn>
                <a:cxn ang="0">
                  <a:pos x="499" y="14"/>
                </a:cxn>
              </a:cxnLst>
              <a:rect l="0" t="0" r="r" b="b"/>
              <a:pathLst>
                <a:path w="1512" h="1491">
                  <a:moveTo>
                    <a:pt x="0" y="21"/>
                  </a:moveTo>
                  <a:lnTo>
                    <a:pt x="2" y="21"/>
                  </a:lnTo>
                  <a:lnTo>
                    <a:pt x="9" y="21"/>
                  </a:lnTo>
                  <a:lnTo>
                    <a:pt x="16" y="21"/>
                  </a:lnTo>
                  <a:lnTo>
                    <a:pt x="29" y="21"/>
                  </a:lnTo>
                  <a:lnTo>
                    <a:pt x="43" y="21"/>
                  </a:lnTo>
                  <a:lnTo>
                    <a:pt x="60" y="23"/>
                  </a:lnTo>
                  <a:lnTo>
                    <a:pt x="71" y="23"/>
                  </a:lnTo>
                  <a:lnTo>
                    <a:pt x="79" y="24"/>
                  </a:lnTo>
                  <a:lnTo>
                    <a:pt x="88" y="26"/>
                  </a:lnTo>
                  <a:lnTo>
                    <a:pt x="100" y="28"/>
                  </a:lnTo>
                  <a:lnTo>
                    <a:pt x="108" y="28"/>
                  </a:lnTo>
                  <a:lnTo>
                    <a:pt x="117" y="28"/>
                  </a:lnTo>
                  <a:lnTo>
                    <a:pt x="127" y="30"/>
                  </a:lnTo>
                  <a:lnTo>
                    <a:pt x="137" y="31"/>
                  </a:lnTo>
                  <a:lnTo>
                    <a:pt x="148" y="31"/>
                  </a:lnTo>
                  <a:lnTo>
                    <a:pt x="156" y="31"/>
                  </a:lnTo>
                  <a:lnTo>
                    <a:pt x="165" y="33"/>
                  </a:lnTo>
                  <a:lnTo>
                    <a:pt x="177" y="35"/>
                  </a:lnTo>
                  <a:lnTo>
                    <a:pt x="184" y="35"/>
                  </a:lnTo>
                  <a:lnTo>
                    <a:pt x="194" y="36"/>
                  </a:lnTo>
                  <a:lnTo>
                    <a:pt x="201" y="38"/>
                  </a:lnTo>
                  <a:lnTo>
                    <a:pt x="209" y="40"/>
                  </a:lnTo>
                  <a:lnTo>
                    <a:pt x="221" y="42"/>
                  </a:lnTo>
                  <a:lnTo>
                    <a:pt x="233" y="45"/>
                  </a:lnTo>
                  <a:lnTo>
                    <a:pt x="244" y="48"/>
                  </a:lnTo>
                  <a:lnTo>
                    <a:pt x="245" y="52"/>
                  </a:lnTo>
                  <a:lnTo>
                    <a:pt x="239" y="55"/>
                  </a:lnTo>
                  <a:lnTo>
                    <a:pt x="230" y="60"/>
                  </a:lnTo>
                  <a:lnTo>
                    <a:pt x="218" y="64"/>
                  </a:lnTo>
                  <a:lnTo>
                    <a:pt x="211" y="67"/>
                  </a:lnTo>
                  <a:lnTo>
                    <a:pt x="211" y="72"/>
                  </a:lnTo>
                  <a:lnTo>
                    <a:pt x="220" y="78"/>
                  </a:lnTo>
                  <a:lnTo>
                    <a:pt x="227" y="79"/>
                  </a:lnTo>
                  <a:lnTo>
                    <a:pt x="237" y="79"/>
                  </a:lnTo>
                  <a:lnTo>
                    <a:pt x="249" y="81"/>
                  </a:lnTo>
                  <a:lnTo>
                    <a:pt x="266" y="84"/>
                  </a:lnTo>
                  <a:lnTo>
                    <a:pt x="275" y="84"/>
                  </a:lnTo>
                  <a:lnTo>
                    <a:pt x="281" y="86"/>
                  </a:lnTo>
                  <a:lnTo>
                    <a:pt x="290" y="86"/>
                  </a:lnTo>
                  <a:lnTo>
                    <a:pt x="302" y="88"/>
                  </a:lnTo>
                  <a:lnTo>
                    <a:pt x="311" y="88"/>
                  </a:lnTo>
                  <a:lnTo>
                    <a:pt x="321" y="90"/>
                  </a:lnTo>
                  <a:lnTo>
                    <a:pt x="331" y="91"/>
                  </a:lnTo>
                  <a:lnTo>
                    <a:pt x="343" y="93"/>
                  </a:lnTo>
                  <a:lnTo>
                    <a:pt x="352" y="93"/>
                  </a:lnTo>
                  <a:lnTo>
                    <a:pt x="364" y="93"/>
                  </a:lnTo>
                  <a:lnTo>
                    <a:pt x="374" y="95"/>
                  </a:lnTo>
                  <a:lnTo>
                    <a:pt x="386" y="95"/>
                  </a:lnTo>
                  <a:lnTo>
                    <a:pt x="396" y="95"/>
                  </a:lnTo>
                  <a:lnTo>
                    <a:pt x="408" y="96"/>
                  </a:lnTo>
                  <a:lnTo>
                    <a:pt x="417" y="98"/>
                  </a:lnTo>
                  <a:lnTo>
                    <a:pt x="429" y="100"/>
                  </a:lnTo>
                  <a:lnTo>
                    <a:pt x="439" y="100"/>
                  </a:lnTo>
                  <a:lnTo>
                    <a:pt x="449" y="102"/>
                  </a:lnTo>
                  <a:lnTo>
                    <a:pt x="461" y="103"/>
                  </a:lnTo>
                  <a:lnTo>
                    <a:pt x="472" y="105"/>
                  </a:lnTo>
                  <a:lnTo>
                    <a:pt x="480" y="105"/>
                  </a:lnTo>
                  <a:lnTo>
                    <a:pt x="491" y="107"/>
                  </a:lnTo>
                  <a:lnTo>
                    <a:pt x="499" y="108"/>
                  </a:lnTo>
                  <a:lnTo>
                    <a:pt x="508" y="110"/>
                  </a:lnTo>
                  <a:lnTo>
                    <a:pt x="523" y="112"/>
                  </a:lnTo>
                  <a:lnTo>
                    <a:pt x="537" y="115"/>
                  </a:lnTo>
                  <a:lnTo>
                    <a:pt x="549" y="117"/>
                  </a:lnTo>
                  <a:lnTo>
                    <a:pt x="561" y="122"/>
                  </a:lnTo>
                  <a:lnTo>
                    <a:pt x="569" y="126"/>
                  </a:lnTo>
                  <a:lnTo>
                    <a:pt x="580" y="127"/>
                  </a:lnTo>
                  <a:lnTo>
                    <a:pt x="587" y="131"/>
                  </a:lnTo>
                  <a:lnTo>
                    <a:pt x="597" y="136"/>
                  </a:lnTo>
                  <a:lnTo>
                    <a:pt x="611" y="141"/>
                  </a:lnTo>
                  <a:lnTo>
                    <a:pt x="624" y="148"/>
                  </a:lnTo>
                  <a:lnTo>
                    <a:pt x="631" y="150"/>
                  </a:lnTo>
                  <a:lnTo>
                    <a:pt x="638" y="153"/>
                  </a:lnTo>
                  <a:lnTo>
                    <a:pt x="648" y="156"/>
                  </a:lnTo>
                  <a:lnTo>
                    <a:pt x="659" y="160"/>
                  </a:lnTo>
                  <a:lnTo>
                    <a:pt x="667" y="162"/>
                  </a:lnTo>
                  <a:lnTo>
                    <a:pt x="679" y="165"/>
                  </a:lnTo>
                  <a:lnTo>
                    <a:pt x="689" y="167"/>
                  </a:lnTo>
                  <a:lnTo>
                    <a:pt x="701" y="170"/>
                  </a:lnTo>
                  <a:lnTo>
                    <a:pt x="713" y="172"/>
                  </a:lnTo>
                  <a:lnTo>
                    <a:pt x="727" y="174"/>
                  </a:lnTo>
                  <a:lnTo>
                    <a:pt x="739" y="177"/>
                  </a:lnTo>
                  <a:lnTo>
                    <a:pt x="753" y="180"/>
                  </a:lnTo>
                  <a:lnTo>
                    <a:pt x="763" y="182"/>
                  </a:lnTo>
                  <a:lnTo>
                    <a:pt x="773" y="186"/>
                  </a:lnTo>
                  <a:lnTo>
                    <a:pt x="784" y="187"/>
                  </a:lnTo>
                  <a:lnTo>
                    <a:pt x="794" y="189"/>
                  </a:lnTo>
                  <a:lnTo>
                    <a:pt x="803" y="192"/>
                  </a:lnTo>
                  <a:lnTo>
                    <a:pt x="809" y="196"/>
                  </a:lnTo>
                  <a:lnTo>
                    <a:pt x="815" y="201"/>
                  </a:lnTo>
                  <a:lnTo>
                    <a:pt x="820" y="206"/>
                  </a:lnTo>
                  <a:lnTo>
                    <a:pt x="818" y="211"/>
                  </a:lnTo>
                  <a:lnTo>
                    <a:pt x="811" y="221"/>
                  </a:lnTo>
                  <a:lnTo>
                    <a:pt x="803" y="230"/>
                  </a:lnTo>
                  <a:lnTo>
                    <a:pt x="791" y="239"/>
                  </a:lnTo>
                  <a:lnTo>
                    <a:pt x="779" y="247"/>
                  </a:lnTo>
                  <a:lnTo>
                    <a:pt x="772" y="254"/>
                  </a:lnTo>
                  <a:lnTo>
                    <a:pt x="767" y="261"/>
                  </a:lnTo>
                  <a:lnTo>
                    <a:pt x="772" y="268"/>
                  </a:lnTo>
                  <a:lnTo>
                    <a:pt x="773" y="269"/>
                  </a:lnTo>
                  <a:lnTo>
                    <a:pt x="780" y="271"/>
                  </a:lnTo>
                  <a:lnTo>
                    <a:pt x="789" y="273"/>
                  </a:lnTo>
                  <a:lnTo>
                    <a:pt x="797" y="275"/>
                  </a:lnTo>
                  <a:lnTo>
                    <a:pt x="806" y="276"/>
                  </a:lnTo>
                  <a:lnTo>
                    <a:pt x="820" y="278"/>
                  </a:lnTo>
                  <a:lnTo>
                    <a:pt x="833" y="280"/>
                  </a:lnTo>
                  <a:lnTo>
                    <a:pt x="847" y="281"/>
                  </a:lnTo>
                  <a:lnTo>
                    <a:pt x="859" y="281"/>
                  </a:lnTo>
                  <a:lnTo>
                    <a:pt x="873" y="283"/>
                  </a:lnTo>
                  <a:lnTo>
                    <a:pt x="887" y="285"/>
                  </a:lnTo>
                  <a:lnTo>
                    <a:pt x="900" y="285"/>
                  </a:lnTo>
                  <a:lnTo>
                    <a:pt x="914" y="285"/>
                  </a:lnTo>
                  <a:lnTo>
                    <a:pt x="928" y="288"/>
                  </a:lnTo>
                  <a:lnTo>
                    <a:pt x="938" y="290"/>
                  </a:lnTo>
                  <a:lnTo>
                    <a:pt x="950" y="295"/>
                  </a:lnTo>
                  <a:lnTo>
                    <a:pt x="959" y="297"/>
                  </a:lnTo>
                  <a:lnTo>
                    <a:pt x="965" y="300"/>
                  </a:lnTo>
                  <a:lnTo>
                    <a:pt x="971" y="304"/>
                  </a:lnTo>
                  <a:lnTo>
                    <a:pt x="976" y="309"/>
                  </a:lnTo>
                  <a:lnTo>
                    <a:pt x="984" y="316"/>
                  </a:lnTo>
                  <a:lnTo>
                    <a:pt x="991" y="326"/>
                  </a:lnTo>
                  <a:lnTo>
                    <a:pt x="995" y="333"/>
                  </a:lnTo>
                  <a:lnTo>
                    <a:pt x="1000" y="343"/>
                  </a:lnTo>
                  <a:lnTo>
                    <a:pt x="1005" y="350"/>
                  </a:lnTo>
                  <a:lnTo>
                    <a:pt x="1012" y="359"/>
                  </a:lnTo>
                  <a:lnTo>
                    <a:pt x="1020" y="362"/>
                  </a:lnTo>
                  <a:lnTo>
                    <a:pt x="1031" y="364"/>
                  </a:lnTo>
                  <a:lnTo>
                    <a:pt x="1044" y="364"/>
                  </a:lnTo>
                  <a:lnTo>
                    <a:pt x="1060" y="367"/>
                  </a:lnTo>
                  <a:lnTo>
                    <a:pt x="1073" y="367"/>
                  </a:lnTo>
                  <a:lnTo>
                    <a:pt x="1087" y="372"/>
                  </a:lnTo>
                  <a:lnTo>
                    <a:pt x="1101" y="377"/>
                  </a:lnTo>
                  <a:lnTo>
                    <a:pt x="1113" y="384"/>
                  </a:lnTo>
                  <a:lnTo>
                    <a:pt x="1118" y="393"/>
                  </a:lnTo>
                  <a:lnTo>
                    <a:pt x="1125" y="401"/>
                  </a:lnTo>
                  <a:lnTo>
                    <a:pt x="1130" y="412"/>
                  </a:lnTo>
                  <a:lnTo>
                    <a:pt x="1133" y="427"/>
                  </a:lnTo>
                  <a:lnTo>
                    <a:pt x="1137" y="437"/>
                  </a:lnTo>
                  <a:lnTo>
                    <a:pt x="1142" y="448"/>
                  </a:lnTo>
                  <a:lnTo>
                    <a:pt x="1147" y="456"/>
                  </a:lnTo>
                  <a:lnTo>
                    <a:pt x="1156" y="465"/>
                  </a:lnTo>
                  <a:lnTo>
                    <a:pt x="1163" y="468"/>
                  </a:lnTo>
                  <a:lnTo>
                    <a:pt x="1173" y="472"/>
                  </a:lnTo>
                  <a:lnTo>
                    <a:pt x="1185" y="472"/>
                  </a:lnTo>
                  <a:lnTo>
                    <a:pt x="1199" y="473"/>
                  </a:lnTo>
                  <a:lnTo>
                    <a:pt x="1212" y="473"/>
                  </a:lnTo>
                  <a:lnTo>
                    <a:pt x="1228" y="473"/>
                  </a:lnTo>
                  <a:lnTo>
                    <a:pt x="1241" y="477"/>
                  </a:lnTo>
                  <a:lnTo>
                    <a:pt x="1259" y="484"/>
                  </a:lnTo>
                  <a:lnTo>
                    <a:pt x="1272" y="489"/>
                  </a:lnTo>
                  <a:lnTo>
                    <a:pt x="1286" y="497"/>
                  </a:lnTo>
                  <a:lnTo>
                    <a:pt x="1300" y="508"/>
                  </a:lnTo>
                  <a:lnTo>
                    <a:pt x="1312" y="521"/>
                  </a:lnTo>
                  <a:lnTo>
                    <a:pt x="1320" y="535"/>
                  </a:lnTo>
                  <a:lnTo>
                    <a:pt x="1331" y="549"/>
                  </a:lnTo>
                  <a:lnTo>
                    <a:pt x="1334" y="563"/>
                  </a:lnTo>
                  <a:lnTo>
                    <a:pt x="1339" y="576"/>
                  </a:lnTo>
                  <a:lnTo>
                    <a:pt x="1337" y="585"/>
                  </a:lnTo>
                  <a:lnTo>
                    <a:pt x="1337" y="597"/>
                  </a:lnTo>
                  <a:lnTo>
                    <a:pt x="1334" y="605"/>
                  </a:lnTo>
                  <a:lnTo>
                    <a:pt x="1332" y="616"/>
                  </a:lnTo>
                  <a:lnTo>
                    <a:pt x="1329" y="624"/>
                  </a:lnTo>
                  <a:lnTo>
                    <a:pt x="1331" y="633"/>
                  </a:lnTo>
                  <a:lnTo>
                    <a:pt x="1332" y="643"/>
                  </a:lnTo>
                  <a:lnTo>
                    <a:pt x="1339" y="653"/>
                  </a:lnTo>
                  <a:lnTo>
                    <a:pt x="1348" y="662"/>
                  </a:lnTo>
                  <a:lnTo>
                    <a:pt x="1361" y="671"/>
                  </a:lnTo>
                  <a:lnTo>
                    <a:pt x="1375" y="681"/>
                  </a:lnTo>
                  <a:lnTo>
                    <a:pt x="1391" y="695"/>
                  </a:lnTo>
                  <a:lnTo>
                    <a:pt x="1403" y="705"/>
                  </a:lnTo>
                  <a:lnTo>
                    <a:pt x="1416" y="717"/>
                  </a:lnTo>
                  <a:lnTo>
                    <a:pt x="1425" y="730"/>
                  </a:lnTo>
                  <a:lnTo>
                    <a:pt x="1428" y="744"/>
                  </a:lnTo>
                  <a:lnTo>
                    <a:pt x="1427" y="758"/>
                  </a:lnTo>
                  <a:lnTo>
                    <a:pt x="1420" y="772"/>
                  </a:lnTo>
                  <a:lnTo>
                    <a:pt x="1411" y="787"/>
                  </a:lnTo>
                  <a:lnTo>
                    <a:pt x="1401" y="802"/>
                  </a:lnTo>
                  <a:lnTo>
                    <a:pt x="1391" y="814"/>
                  </a:lnTo>
                  <a:lnTo>
                    <a:pt x="1382" y="828"/>
                  </a:lnTo>
                  <a:lnTo>
                    <a:pt x="1379" y="840"/>
                  </a:lnTo>
                  <a:lnTo>
                    <a:pt x="1380" y="854"/>
                  </a:lnTo>
                  <a:lnTo>
                    <a:pt x="1384" y="864"/>
                  </a:lnTo>
                  <a:lnTo>
                    <a:pt x="1394" y="874"/>
                  </a:lnTo>
                  <a:lnTo>
                    <a:pt x="1406" y="885"/>
                  </a:lnTo>
                  <a:lnTo>
                    <a:pt x="1420" y="893"/>
                  </a:lnTo>
                  <a:lnTo>
                    <a:pt x="1432" y="900"/>
                  </a:lnTo>
                  <a:lnTo>
                    <a:pt x="1444" y="907"/>
                  </a:lnTo>
                  <a:lnTo>
                    <a:pt x="1447" y="916"/>
                  </a:lnTo>
                  <a:lnTo>
                    <a:pt x="1447" y="922"/>
                  </a:lnTo>
                  <a:lnTo>
                    <a:pt x="1439" y="929"/>
                  </a:lnTo>
                  <a:lnTo>
                    <a:pt x="1425" y="936"/>
                  </a:lnTo>
                  <a:lnTo>
                    <a:pt x="1415" y="940"/>
                  </a:lnTo>
                  <a:lnTo>
                    <a:pt x="1406" y="943"/>
                  </a:lnTo>
                  <a:lnTo>
                    <a:pt x="1396" y="946"/>
                  </a:lnTo>
                  <a:lnTo>
                    <a:pt x="1385" y="952"/>
                  </a:lnTo>
                  <a:lnTo>
                    <a:pt x="1373" y="955"/>
                  </a:lnTo>
                  <a:lnTo>
                    <a:pt x="1363" y="960"/>
                  </a:lnTo>
                  <a:lnTo>
                    <a:pt x="1353" y="964"/>
                  </a:lnTo>
                  <a:lnTo>
                    <a:pt x="1344" y="969"/>
                  </a:lnTo>
                  <a:lnTo>
                    <a:pt x="1334" y="974"/>
                  </a:lnTo>
                  <a:lnTo>
                    <a:pt x="1327" y="979"/>
                  </a:lnTo>
                  <a:lnTo>
                    <a:pt x="1320" y="984"/>
                  </a:lnTo>
                  <a:lnTo>
                    <a:pt x="1319" y="991"/>
                  </a:lnTo>
                  <a:lnTo>
                    <a:pt x="1315" y="1000"/>
                  </a:lnTo>
                  <a:lnTo>
                    <a:pt x="1317" y="1012"/>
                  </a:lnTo>
                  <a:lnTo>
                    <a:pt x="1320" y="1025"/>
                  </a:lnTo>
                  <a:lnTo>
                    <a:pt x="1327" y="1039"/>
                  </a:lnTo>
                  <a:lnTo>
                    <a:pt x="1331" y="1053"/>
                  </a:lnTo>
                  <a:lnTo>
                    <a:pt x="1332" y="1066"/>
                  </a:lnTo>
                  <a:lnTo>
                    <a:pt x="1327" y="1080"/>
                  </a:lnTo>
                  <a:lnTo>
                    <a:pt x="1317" y="1096"/>
                  </a:lnTo>
                  <a:lnTo>
                    <a:pt x="1305" y="1102"/>
                  </a:lnTo>
                  <a:lnTo>
                    <a:pt x="1295" y="1109"/>
                  </a:lnTo>
                  <a:lnTo>
                    <a:pt x="1281" y="1116"/>
                  </a:lnTo>
                  <a:lnTo>
                    <a:pt x="1267" y="1123"/>
                  </a:lnTo>
                  <a:lnTo>
                    <a:pt x="1257" y="1126"/>
                  </a:lnTo>
                  <a:lnTo>
                    <a:pt x="1250" y="1130"/>
                  </a:lnTo>
                  <a:lnTo>
                    <a:pt x="1241" y="1133"/>
                  </a:lnTo>
                  <a:lnTo>
                    <a:pt x="1233" y="1137"/>
                  </a:lnTo>
                  <a:lnTo>
                    <a:pt x="1224" y="1140"/>
                  </a:lnTo>
                  <a:lnTo>
                    <a:pt x="1214" y="1144"/>
                  </a:lnTo>
                  <a:lnTo>
                    <a:pt x="1205" y="1147"/>
                  </a:lnTo>
                  <a:lnTo>
                    <a:pt x="1197" y="1152"/>
                  </a:lnTo>
                  <a:lnTo>
                    <a:pt x="1188" y="1154"/>
                  </a:lnTo>
                  <a:lnTo>
                    <a:pt x="1178" y="1157"/>
                  </a:lnTo>
                  <a:lnTo>
                    <a:pt x="1169" y="1161"/>
                  </a:lnTo>
                  <a:lnTo>
                    <a:pt x="1161" y="1166"/>
                  </a:lnTo>
                  <a:lnTo>
                    <a:pt x="1151" y="1168"/>
                  </a:lnTo>
                  <a:lnTo>
                    <a:pt x="1142" y="1171"/>
                  </a:lnTo>
                  <a:lnTo>
                    <a:pt x="1132" y="1174"/>
                  </a:lnTo>
                  <a:lnTo>
                    <a:pt x="1125" y="1180"/>
                  </a:lnTo>
                  <a:lnTo>
                    <a:pt x="1108" y="1185"/>
                  </a:lnTo>
                  <a:lnTo>
                    <a:pt x="1094" y="1193"/>
                  </a:lnTo>
                  <a:lnTo>
                    <a:pt x="1082" y="1200"/>
                  </a:lnTo>
                  <a:lnTo>
                    <a:pt x="1072" y="1209"/>
                  </a:lnTo>
                  <a:lnTo>
                    <a:pt x="1061" y="1214"/>
                  </a:lnTo>
                  <a:lnTo>
                    <a:pt x="1055" y="1221"/>
                  </a:lnTo>
                  <a:lnTo>
                    <a:pt x="1051" y="1226"/>
                  </a:lnTo>
                  <a:lnTo>
                    <a:pt x="1048" y="1233"/>
                  </a:lnTo>
                  <a:lnTo>
                    <a:pt x="1043" y="1246"/>
                  </a:lnTo>
                  <a:lnTo>
                    <a:pt x="1041" y="1260"/>
                  </a:lnTo>
                  <a:lnTo>
                    <a:pt x="1039" y="1270"/>
                  </a:lnTo>
                  <a:lnTo>
                    <a:pt x="1036" y="1281"/>
                  </a:lnTo>
                  <a:lnTo>
                    <a:pt x="1031" y="1286"/>
                  </a:lnTo>
                  <a:lnTo>
                    <a:pt x="1027" y="1291"/>
                  </a:lnTo>
                  <a:lnTo>
                    <a:pt x="1022" y="1294"/>
                  </a:lnTo>
                  <a:lnTo>
                    <a:pt x="1013" y="1299"/>
                  </a:lnTo>
                  <a:lnTo>
                    <a:pt x="1003" y="1301"/>
                  </a:lnTo>
                  <a:lnTo>
                    <a:pt x="991" y="1305"/>
                  </a:lnTo>
                  <a:lnTo>
                    <a:pt x="976" y="1308"/>
                  </a:lnTo>
                  <a:lnTo>
                    <a:pt x="959" y="1310"/>
                  </a:lnTo>
                  <a:lnTo>
                    <a:pt x="950" y="1310"/>
                  </a:lnTo>
                  <a:lnTo>
                    <a:pt x="941" y="1311"/>
                  </a:lnTo>
                  <a:lnTo>
                    <a:pt x="931" y="1313"/>
                  </a:lnTo>
                  <a:lnTo>
                    <a:pt x="924" y="1315"/>
                  </a:lnTo>
                  <a:lnTo>
                    <a:pt x="914" y="1315"/>
                  </a:lnTo>
                  <a:lnTo>
                    <a:pt x="905" y="1317"/>
                  </a:lnTo>
                  <a:lnTo>
                    <a:pt x="897" y="1318"/>
                  </a:lnTo>
                  <a:lnTo>
                    <a:pt x="887" y="1322"/>
                  </a:lnTo>
                  <a:lnTo>
                    <a:pt x="876" y="1322"/>
                  </a:lnTo>
                  <a:lnTo>
                    <a:pt x="866" y="1323"/>
                  </a:lnTo>
                  <a:lnTo>
                    <a:pt x="854" y="1325"/>
                  </a:lnTo>
                  <a:lnTo>
                    <a:pt x="845" y="1325"/>
                  </a:lnTo>
                  <a:lnTo>
                    <a:pt x="835" y="1327"/>
                  </a:lnTo>
                  <a:lnTo>
                    <a:pt x="823" y="1330"/>
                  </a:lnTo>
                  <a:lnTo>
                    <a:pt x="813" y="1332"/>
                  </a:lnTo>
                  <a:lnTo>
                    <a:pt x="804" y="1335"/>
                  </a:lnTo>
                  <a:lnTo>
                    <a:pt x="792" y="1337"/>
                  </a:lnTo>
                  <a:lnTo>
                    <a:pt x="784" y="1341"/>
                  </a:lnTo>
                  <a:lnTo>
                    <a:pt x="773" y="1342"/>
                  </a:lnTo>
                  <a:lnTo>
                    <a:pt x="763" y="1346"/>
                  </a:lnTo>
                  <a:lnTo>
                    <a:pt x="755" y="1349"/>
                  </a:lnTo>
                  <a:lnTo>
                    <a:pt x="744" y="1353"/>
                  </a:lnTo>
                  <a:lnTo>
                    <a:pt x="736" y="1358"/>
                  </a:lnTo>
                  <a:lnTo>
                    <a:pt x="727" y="1361"/>
                  </a:lnTo>
                  <a:lnTo>
                    <a:pt x="719" y="1365"/>
                  </a:lnTo>
                  <a:lnTo>
                    <a:pt x="710" y="1370"/>
                  </a:lnTo>
                  <a:lnTo>
                    <a:pt x="700" y="1373"/>
                  </a:lnTo>
                  <a:lnTo>
                    <a:pt x="695" y="1378"/>
                  </a:lnTo>
                  <a:lnTo>
                    <a:pt x="679" y="1389"/>
                  </a:lnTo>
                  <a:lnTo>
                    <a:pt x="665" y="1399"/>
                  </a:lnTo>
                  <a:lnTo>
                    <a:pt x="652" y="1409"/>
                  </a:lnTo>
                  <a:lnTo>
                    <a:pt x="643" y="1421"/>
                  </a:lnTo>
                  <a:lnTo>
                    <a:pt x="631" y="1431"/>
                  </a:lnTo>
                  <a:lnTo>
                    <a:pt x="624" y="1442"/>
                  </a:lnTo>
                  <a:lnTo>
                    <a:pt x="616" y="1452"/>
                  </a:lnTo>
                  <a:lnTo>
                    <a:pt x="609" y="1461"/>
                  </a:lnTo>
                  <a:lnTo>
                    <a:pt x="602" y="1467"/>
                  </a:lnTo>
                  <a:lnTo>
                    <a:pt x="599" y="1476"/>
                  </a:lnTo>
                  <a:lnTo>
                    <a:pt x="592" y="1486"/>
                  </a:lnTo>
                  <a:lnTo>
                    <a:pt x="592" y="1491"/>
                  </a:lnTo>
                  <a:lnTo>
                    <a:pt x="1005" y="1401"/>
                  </a:lnTo>
                  <a:lnTo>
                    <a:pt x="1331" y="1205"/>
                  </a:lnTo>
                  <a:lnTo>
                    <a:pt x="1461" y="1072"/>
                  </a:lnTo>
                  <a:lnTo>
                    <a:pt x="1512" y="928"/>
                  </a:lnTo>
                  <a:lnTo>
                    <a:pt x="1500" y="717"/>
                  </a:lnTo>
                  <a:lnTo>
                    <a:pt x="1349" y="484"/>
                  </a:lnTo>
                  <a:lnTo>
                    <a:pt x="1116" y="300"/>
                  </a:lnTo>
                  <a:lnTo>
                    <a:pt x="806" y="107"/>
                  </a:lnTo>
                  <a:lnTo>
                    <a:pt x="499" y="14"/>
                  </a:lnTo>
                  <a:lnTo>
                    <a:pt x="24" y="0"/>
                  </a:lnTo>
                  <a:lnTo>
                    <a:pt x="0" y="21"/>
                  </a:lnTo>
                  <a:lnTo>
                    <a:pt x="0" y="21"/>
                  </a:lnTo>
                  <a:close/>
                </a:path>
              </a:pathLst>
            </a:custGeom>
            <a:solidFill>
              <a:srgbClr val="CCCCCC"/>
            </a:solidFill>
            <a:ln w="9525">
              <a:noFill/>
              <a:round/>
              <a:headEnd/>
              <a:tailEnd/>
            </a:ln>
          </p:spPr>
          <p:txBody>
            <a:bodyPr/>
            <a:lstStyle/>
            <a:p>
              <a:endParaRPr lang="en-US"/>
            </a:p>
          </p:txBody>
        </p:sp>
        <p:sp>
          <p:nvSpPr>
            <p:cNvPr id="136211" name="Freeform 19"/>
            <p:cNvSpPr>
              <a:spLocks/>
            </p:cNvSpPr>
            <p:nvPr/>
          </p:nvSpPr>
          <p:spPr bwMode="auto">
            <a:xfrm>
              <a:off x="5191" y="1513"/>
              <a:ext cx="125" cy="75"/>
            </a:xfrm>
            <a:custGeom>
              <a:avLst/>
              <a:gdLst/>
              <a:ahLst/>
              <a:cxnLst>
                <a:cxn ang="0">
                  <a:pos x="175" y="0"/>
                </a:cxn>
                <a:cxn ang="0">
                  <a:pos x="53" y="16"/>
                </a:cxn>
                <a:cxn ang="0">
                  <a:pos x="0" y="67"/>
                </a:cxn>
                <a:cxn ang="0">
                  <a:pos x="22" y="115"/>
                </a:cxn>
                <a:cxn ang="0">
                  <a:pos x="140" y="151"/>
                </a:cxn>
                <a:cxn ang="0">
                  <a:pos x="250" y="107"/>
                </a:cxn>
                <a:cxn ang="0">
                  <a:pos x="175" y="0"/>
                </a:cxn>
                <a:cxn ang="0">
                  <a:pos x="175" y="0"/>
                </a:cxn>
              </a:cxnLst>
              <a:rect l="0" t="0" r="r" b="b"/>
              <a:pathLst>
                <a:path w="250" h="151">
                  <a:moveTo>
                    <a:pt x="175" y="0"/>
                  </a:moveTo>
                  <a:lnTo>
                    <a:pt x="53" y="16"/>
                  </a:lnTo>
                  <a:lnTo>
                    <a:pt x="0" y="67"/>
                  </a:lnTo>
                  <a:lnTo>
                    <a:pt x="22" y="115"/>
                  </a:lnTo>
                  <a:lnTo>
                    <a:pt x="140" y="151"/>
                  </a:lnTo>
                  <a:lnTo>
                    <a:pt x="250" y="107"/>
                  </a:lnTo>
                  <a:lnTo>
                    <a:pt x="175" y="0"/>
                  </a:lnTo>
                  <a:lnTo>
                    <a:pt x="175" y="0"/>
                  </a:lnTo>
                  <a:close/>
                </a:path>
              </a:pathLst>
            </a:custGeom>
            <a:solidFill>
              <a:srgbClr val="CCCCCC"/>
            </a:solidFill>
            <a:ln w="9525">
              <a:noFill/>
              <a:round/>
              <a:headEnd/>
              <a:tailEnd/>
            </a:ln>
          </p:spPr>
          <p:txBody>
            <a:bodyPr/>
            <a:lstStyle/>
            <a:p>
              <a:endParaRPr lang="en-US"/>
            </a:p>
          </p:txBody>
        </p:sp>
        <p:sp>
          <p:nvSpPr>
            <p:cNvPr id="136212" name="Freeform 20"/>
            <p:cNvSpPr>
              <a:spLocks/>
            </p:cNvSpPr>
            <p:nvPr/>
          </p:nvSpPr>
          <p:spPr bwMode="auto">
            <a:xfrm>
              <a:off x="3478" y="1172"/>
              <a:ext cx="1951" cy="838"/>
            </a:xfrm>
            <a:custGeom>
              <a:avLst/>
              <a:gdLst/>
              <a:ahLst/>
              <a:cxnLst>
                <a:cxn ang="0">
                  <a:pos x="1419" y="51"/>
                </a:cxn>
                <a:cxn ang="0">
                  <a:pos x="1129" y="96"/>
                </a:cxn>
                <a:cxn ang="0">
                  <a:pos x="833" y="159"/>
                </a:cxn>
                <a:cxn ang="0">
                  <a:pos x="581" y="233"/>
                </a:cxn>
                <a:cxn ang="0">
                  <a:pos x="344" y="324"/>
                </a:cxn>
                <a:cxn ang="0">
                  <a:pos x="102" y="487"/>
                </a:cxn>
                <a:cxn ang="0">
                  <a:pos x="0" y="737"/>
                </a:cxn>
                <a:cxn ang="0">
                  <a:pos x="168" y="1025"/>
                </a:cxn>
                <a:cxn ang="0">
                  <a:pos x="402" y="1188"/>
                </a:cxn>
                <a:cxn ang="0">
                  <a:pos x="654" y="1314"/>
                </a:cxn>
                <a:cxn ang="0">
                  <a:pos x="929" y="1410"/>
                </a:cxn>
                <a:cxn ang="0">
                  <a:pos x="1206" y="1486"/>
                </a:cxn>
                <a:cxn ang="0">
                  <a:pos x="1477" y="1547"/>
                </a:cxn>
                <a:cxn ang="0">
                  <a:pos x="1724" y="1594"/>
                </a:cxn>
                <a:cxn ang="0">
                  <a:pos x="1945" y="1631"/>
                </a:cxn>
                <a:cxn ang="0">
                  <a:pos x="2208" y="1667"/>
                </a:cxn>
                <a:cxn ang="0">
                  <a:pos x="2482" y="1673"/>
                </a:cxn>
                <a:cxn ang="0">
                  <a:pos x="2718" y="1652"/>
                </a:cxn>
                <a:cxn ang="0">
                  <a:pos x="3006" y="1606"/>
                </a:cxn>
                <a:cxn ang="0">
                  <a:pos x="3296" y="1527"/>
                </a:cxn>
                <a:cxn ang="0">
                  <a:pos x="3543" y="1412"/>
                </a:cxn>
                <a:cxn ang="0">
                  <a:pos x="3785" y="1205"/>
                </a:cxn>
                <a:cxn ang="0">
                  <a:pos x="3900" y="886"/>
                </a:cxn>
                <a:cxn ang="0">
                  <a:pos x="3737" y="564"/>
                </a:cxn>
                <a:cxn ang="0">
                  <a:pos x="3528" y="382"/>
                </a:cxn>
                <a:cxn ang="0">
                  <a:pos x="3276" y="223"/>
                </a:cxn>
                <a:cxn ang="0">
                  <a:pos x="3022" y="113"/>
                </a:cxn>
                <a:cxn ang="0">
                  <a:pos x="2790" y="65"/>
                </a:cxn>
                <a:cxn ang="0">
                  <a:pos x="2568" y="43"/>
                </a:cxn>
                <a:cxn ang="0">
                  <a:pos x="2280" y="17"/>
                </a:cxn>
                <a:cxn ang="0">
                  <a:pos x="2220" y="80"/>
                </a:cxn>
                <a:cxn ang="0">
                  <a:pos x="2496" y="104"/>
                </a:cxn>
                <a:cxn ang="0">
                  <a:pos x="2821" y="130"/>
                </a:cxn>
                <a:cxn ang="0">
                  <a:pos x="3051" y="194"/>
                </a:cxn>
                <a:cxn ang="0">
                  <a:pos x="3272" y="295"/>
                </a:cxn>
                <a:cxn ang="0">
                  <a:pos x="3488" y="440"/>
                </a:cxn>
                <a:cxn ang="0">
                  <a:pos x="3742" y="694"/>
                </a:cxn>
                <a:cxn ang="0">
                  <a:pos x="3829" y="1002"/>
                </a:cxn>
                <a:cxn ang="0">
                  <a:pos x="3630" y="1280"/>
                </a:cxn>
                <a:cxn ang="0">
                  <a:pos x="3416" y="1405"/>
                </a:cxn>
                <a:cxn ang="0">
                  <a:pos x="3169" y="1494"/>
                </a:cxn>
                <a:cxn ang="0">
                  <a:pos x="2902" y="1558"/>
                </a:cxn>
                <a:cxn ang="0">
                  <a:pos x="2652" y="1592"/>
                </a:cxn>
                <a:cxn ang="0">
                  <a:pos x="2446" y="1602"/>
                </a:cxn>
                <a:cxn ang="0">
                  <a:pos x="2153" y="1582"/>
                </a:cxn>
                <a:cxn ang="0">
                  <a:pos x="1945" y="1559"/>
                </a:cxn>
                <a:cxn ang="0">
                  <a:pos x="1705" y="1530"/>
                </a:cxn>
                <a:cxn ang="0">
                  <a:pos x="1446" y="1489"/>
                </a:cxn>
                <a:cxn ang="0">
                  <a:pos x="1182" y="1429"/>
                </a:cxn>
                <a:cxn ang="0">
                  <a:pos x="917" y="1349"/>
                </a:cxn>
                <a:cxn ang="0">
                  <a:pos x="668" y="1249"/>
                </a:cxn>
                <a:cxn ang="0">
                  <a:pos x="438" y="1131"/>
                </a:cxn>
                <a:cxn ang="0">
                  <a:pos x="176" y="932"/>
                </a:cxn>
                <a:cxn ang="0">
                  <a:pos x="84" y="708"/>
                </a:cxn>
                <a:cxn ang="0">
                  <a:pos x="265" y="430"/>
                </a:cxn>
                <a:cxn ang="0">
                  <a:pos x="514" y="312"/>
                </a:cxn>
                <a:cxn ang="0">
                  <a:pos x="740" y="236"/>
                </a:cxn>
                <a:cxn ang="0">
                  <a:pos x="994" y="175"/>
                </a:cxn>
                <a:cxn ang="0">
                  <a:pos x="1229" y="132"/>
                </a:cxn>
                <a:cxn ang="0">
                  <a:pos x="1431" y="111"/>
                </a:cxn>
                <a:cxn ang="0">
                  <a:pos x="1695" y="92"/>
                </a:cxn>
                <a:cxn ang="0">
                  <a:pos x="1986" y="65"/>
                </a:cxn>
              </a:cxnLst>
              <a:rect l="0" t="0" r="r" b="b"/>
              <a:pathLst>
                <a:path w="3901" h="1676">
                  <a:moveTo>
                    <a:pt x="1640" y="27"/>
                  </a:moveTo>
                  <a:lnTo>
                    <a:pt x="1635" y="27"/>
                  </a:lnTo>
                  <a:lnTo>
                    <a:pt x="1625" y="27"/>
                  </a:lnTo>
                  <a:lnTo>
                    <a:pt x="1614" y="27"/>
                  </a:lnTo>
                  <a:lnTo>
                    <a:pt x="1604" y="29"/>
                  </a:lnTo>
                  <a:lnTo>
                    <a:pt x="1594" y="31"/>
                  </a:lnTo>
                  <a:lnTo>
                    <a:pt x="1582" y="32"/>
                  </a:lnTo>
                  <a:lnTo>
                    <a:pt x="1566" y="32"/>
                  </a:lnTo>
                  <a:lnTo>
                    <a:pt x="1551" y="34"/>
                  </a:lnTo>
                  <a:lnTo>
                    <a:pt x="1541" y="34"/>
                  </a:lnTo>
                  <a:lnTo>
                    <a:pt x="1532" y="36"/>
                  </a:lnTo>
                  <a:lnTo>
                    <a:pt x="1524" y="38"/>
                  </a:lnTo>
                  <a:lnTo>
                    <a:pt x="1515" y="39"/>
                  </a:lnTo>
                  <a:lnTo>
                    <a:pt x="1505" y="39"/>
                  </a:lnTo>
                  <a:lnTo>
                    <a:pt x="1493" y="41"/>
                  </a:lnTo>
                  <a:lnTo>
                    <a:pt x="1482" y="43"/>
                  </a:lnTo>
                  <a:lnTo>
                    <a:pt x="1474" y="44"/>
                  </a:lnTo>
                  <a:lnTo>
                    <a:pt x="1462" y="46"/>
                  </a:lnTo>
                  <a:lnTo>
                    <a:pt x="1452" y="48"/>
                  </a:lnTo>
                  <a:lnTo>
                    <a:pt x="1441" y="50"/>
                  </a:lnTo>
                  <a:lnTo>
                    <a:pt x="1431" y="51"/>
                  </a:lnTo>
                  <a:lnTo>
                    <a:pt x="1419" y="51"/>
                  </a:lnTo>
                  <a:lnTo>
                    <a:pt x="1407" y="53"/>
                  </a:lnTo>
                  <a:lnTo>
                    <a:pt x="1395" y="55"/>
                  </a:lnTo>
                  <a:lnTo>
                    <a:pt x="1383" y="56"/>
                  </a:lnTo>
                  <a:lnTo>
                    <a:pt x="1369" y="58"/>
                  </a:lnTo>
                  <a:lnTo>
                    <a:pt x="1357" y="60"/>
                  </a:lnTo>
                  <a:lnTo>
                    <a:pt x="1345" y="62"/>
                  </a:lnTo>
                  <a:lnTo>
                    <a:pt x="1333" y="65"/>
                  </a:lnTo>
                  <a:lnTo>
                    <a:pt x="1320" y="65"/>
                  </a:lnTo>
                  <a:lnTo>
                    <a:pt x="1306" y="67"/>
                  </a:lnTo>
                  <a:lnTo>
                    <a:pt x="1292" y="68"/>
                  </a:lnTo>
                  <a:lnTo>
                    <a:pt x="1280" y="72"/>
                  </a:lnTo>
                  <a:lnTo>
                    <a:pt x="1266" y="74"/>
                  </a:lnTo>
                  <a:lnTo>
                    <a:pt x="1253" y="77"/>
                  </a:lnTo>
                  <a:lnTo>
                    <a:pt x="1239" y="79"/>
                  </a:lnTo>
                  <a:lnTo>
                    <a:pt x="1227" y="80"/>
                  </a:lnTo>
                  <a:lnTo>
                    <a:pt x="1212" y="80"/>
                  </a:lnTo>
                  <a:lnTo>
                    <a:pt x="1198" y="84"/>
                  </a:lnTo>
                  <a:lnTo>
                    <a:pt x="1184" y="86"/>
                  </a:lnTo>
                  <a:lnTo>
                    <a:pt x="1170" y="89"/>
                  </a:lnTo>
                  <a:lnTo>
                    <a:pt x="1157" y="91"/>
                  </a:lnTo>
                  <a:lnTo>
                    <a:pt x="1143" y="94"/>
                  </a:lnTo>
                  <a:lnTo>
                    <a:pt x="1129" y="96"/>
                  </a:lnTo>
                  <a:lnTo>
                    <a:pt x="1116" y="98"/>
                  </a:lnTo>
                  <a:lnTo>
                    <a:pt x="1102" y="99"/>
                  </a:lnTo>
                  <a:lnTo>
                    <a:pt x="1086" y="103"/>
                  </a:lnTo>
                  <a:lnTo>
                    <a:pt x="1073" y="106"/>
                  </a:lnTo>
                  <a:lnTo>
                    <a:pt x="1059" y="110"/>
                  </a:lnTo>
                  <a:lnTo>
                    <a:pt x="1045" y="111"/>
                  </a:lnTo>
                  <a:lnTo>
                    <a:pt x="1032" y="115"/>
                  </a:lnTo>
                  <a:lnTo>
                    <a:pt x="1018" y="116"/>
                  </a:lnTo>
                  <a:lnTo>
                    <a:pt x="1006" y="122"/>
                  </a:lnTo>
                  <a:lnTo>
                    <a:pt x="992" y="123"/>
                  </a:lnTo>
                  <a:lnTo>
                    <a:pt x="978" y="127"/>
                  </a:lnTo>
                  <a:lnTo>
                    <a:pt x="963" y="128"/>
                  </a:lnTo>
                  <a:lnTo>
                    <a:pt x="949" y="130"/>
                  </a:lnTo>
                  <a:lnTo>
                    <a:pt x="936" y="132"/>
                  </a:lnTo>
                  <a:lnTo>
                    <a:pt x="924" y="137"/>
                  </a:lnTo>
                  <a:lnTo>
                    <a:pt x="912" y="139"/>
                  </a:lnTo>
                  <a:lnTo>
                    <a:pt x="900" y="144"/>
                  </a:lnTo>
                  <a:lnTo>
                    <a:pt x="884" y="144"/>
                  </a:lnTo>
                  <a:lnTo>
                    <a:pt x="870" y="149"/>
                  </a:lnTo>
                  <a:lnTo>
                    <a:pt x="858" y="151"/>
                  </a:lnTo>
                  <a:lnTo>
                    <a:pt x="846" y="156"/>
                  </a:lnTo>
                  <a:lnTo>
                    <a:pt x="833" y="159"/>
                  </a:lnTo>
                  <a:lnTo>
                    <a:pt x="821" y="161"/>
                  </a:lnTo>
                  <a:lnTo>
                    <a:pt x="807" y="164"/>
                  </a:lnTo>
                  <a:lnTo>
                    <a:pt x="797" y="170"/>
                  </a:lnTo>
                  <a:lnTo>
                    <a:pt x="783" y="171"/>
                  </a:lnTo>
                  <a:lnTo>
                    <a:pt x="773" y="175"/>
                  </a:lnTo>
                  <a:lnTo>
                    <a:pt x="759" y="176"/>
                  </a:lnTo>
                  <a:lnTo>
                    <a:pt x="747" y="182"/>
                  </a:lnTo>
                  <a:lnTo>
                    <a:pt x="735" y="185"/>
                  </a:lnTo>
                  <a:lnTo>
                    <a:pt x="725" y="188"/>
                  </a:lnTo>
                  <a:lnTo>
                    <a:pt x="713" y="190"/>
                  </a:lnTo>
                  <a:lnTo>
                    <a:pt x="701" y="195"/>
                  </a:lnTo>
                  <a:lnTo>
                    <a:pt x="689" y="199"/>
                  </a:lnTo>
                  <a:lnTo>
                    <a:pt x="678" y="202"/>
                  </a:lnTo>
                  <a:lnTo>
                    <a:pt x="668" y="206"/>
                  </a:lnTo>
                  <a:lnTo>
                    <a:pt x="656" y="209"/>
                  </a:lnTo>
                  <a:lnTo>
                    <a:pt x="646" y="212"/>
                  </a:lnTo>
                  <a:lnTo>
                    <a:pt x="636" y="216"/>
                  </a:lnTo>
                  <a:lnTo>
                    <a:pt x="624" y="219"/>
                  </a:lnTo>
                  <a:lnTo>
                    <a:pt x="615" y="223"/>
                  </a:lnTo>
                  <a:lnTo>
                    <a:pt x="603" y="226"/>
                  </a:lnTo>
                  <a:lnTo>
                    <a:pt x="591" y="230"/>
                  </a:lnTo>
                  <a:lnTo>
                    <a:pt x="581" y="233"/>
                  </a:lnTo>
                  <a:lnTo>
                    <a:pt x="572" y="236"/>
                  </a:lnTo>
                  <a:lnTo>
                    <a:pt x="560" y="238"/>
                  </a:lnTo>
                  <a:lnTo>
                    <a:pt x="550" y="242"/>
                  </a:lnTo>
                  <a:lnTo>
                    <a:pt x="541" y="245"/>
                  </a:lnTo>
                  <a:lnTo>
                    <a:pt x="531" y="250"/>
                  </a:lnTo>
                  <a:lnTo>
                    <a:pt x="521" y="254"/>
                  </a:lnTo>
                  <a:lnTo>
                    <a:pt x="510" y="255"/>
                  </a:lnTo>
                  <a:lnTo>
                    <a:pt x="502" y="259"/>
                  </a:lnTo>
                  <a:lnTo>
                    <a:pt x="493" y="264"/>
                  </a:lnTo>
                  <a:lnTo>
                    <a:pt x="483" y="267"/>
                  </a:lnTo>
                  <a:lnTo>
                    <a:pt x="474" y="269"/>
                  </a:lnTo>
                  <a:lnTo>
                    <a:pt x="464" y="272"/>
                  </a:lnTo>
                  <a:lnTo>
                    <a:pt x="457" y="278"/>
                  </a:lnTo>
                  <a:lnTo>
                    <a:pt x="447" y="281"/>
                  </a:lnTo>
                  <a:lnTo>
                    <a:pt x="438" y="284"/>
                  </a:lnTo>
                  <a:lnTo>
                    <a:pt x="430" y="286"/>
                  </a:lnTo>
                  <a:lnTo>
                    <a:pt x="421" y="289"/>
                  </a:lnTo>
                  <a:lnTo>
                    <a:pt x="404" y="296"/>
                  </a:lnTo>
                  <a:lnTo>
                    <a:pt x="389" y="303"/>
                  </a:lnTo>
                  <a:lnTo>
                    <a:pt x="372" y="310"/>
                  </a:lnTo>
                  <a:lnTo>
                    <a:pt x="358" y="317"/>
                  </a:lnTo>
                  <a:lnTo>
                    <a:pt x="344" y="324"/>
                  </a:lnTo>
                  <a:lnTo>
                    <a:pt x="330" y="332"/>
                  </a:lnTo>
                  <a:lnTo>
                    <a:pt x="317" y="336"/>
                  </a:lnTo>
                  <a:lnTo>
                    <a:pt x="303" y="343"/>
                  </a:lnTo>
                  <a:lnTo>
                    <a:pt x="291" y="348"/>
                  </a:lnTo>
                  <a:lnTo>
                    <a:pt x="277" y="355"/>
                  </a:lnTo>
                  <a:lnTo>
                    <a:pt x="265" y="360"/>
                  </a:lnTo>
                  <a:lnTo>
                    <a:pt x="255" y="365"/>
                  </a:lnTo>
                  <a:lnTo>
                    <a:pt x="245" y="372"/>
                  </a:lnTo>
                  <a:lnTo>
                    <a:pt x="236" y="379"/>
                  </a:lnTo>
                  <a:lnTo>
                    <a:pt x="226" y="382"/>
                  </a:lnTo>
                  <a:lnTo>
                    <a:pt x="216" y="389"/>
                  </a:lnTo>
                  <a:lnTo>
                    <a:pt x="207" y="396"/>
                  </a:lnTo>
                  <a:lnTo>
                    <a:pt x="200" y="401"/>
                  </a:lnTo>
                  <a:lnTo>
                    <a:pt x="190" y="406"/>
                  </a:lnTo>
                  <a:lnTo>
                    <a:pt x="183" y="411"/>
                  </a:lnTo>
                  <a:lnTo>
                    <a:pt x="174" y="418"/>
                  </a:lnTo>
                  <a:lnTo>
                    <a:pt x="168" y="425"/>
                  </a:lnTo>
                  <a:lnTo>
                    <a:pt x="152" y="435"/>
                  </a:lnTo>
                  <a:lnTo>
                    <a:pt x="138" y="447"/>
                  </a:lnTo>
                  <a:lnTo>
                    <a:pt x="126" y="459"/>
                  </a:lnTo>
                  <a:lnTo>
                    <a:pt x="114" y="475"/>
                  </a:lnTo>
                  <a:lnTo>
                    <a:pt x="102" y="487"/>
                  </a:lnTo>
                  <a:lnTo>
                    <a:pt x="90" y="500"/>
                  </a:lnTo>
                  <a:lnTo>
                    <a:pt x="80" y="516"/>
                  </a:lnTo>
                  <a:lnTo>
                    <a:pt x="72" y="533"/>
                  </a:lnTo>
                  <a:lnTo>
                    <a:pt x="60" y="547"/>
                  </a:lnTo>
                  <a:lnTo>
                    <a:pt x="49" y="564"/>
                  </a:lnTo>
                  <a:lnTo>
                    <a:pt x="44" y="572"/>
                  </a:lnTo>
                  <a:lnTo>
                    <a:pt x="41" y="583"/>
                  </a:lnTo>
                  <a:lnTo>
                    <a:pt x="36" y="591"/>
                  </a:lnTo>
                  <a:lnTo>
                    <a:pt x="30" y="601"/>
                  </a:lnTo>
                  <a:lnTo>
                    <a:pt x="27" y="610"/>
                  </a:lnTo>
                  <a:lnTo>
                    <a:pt x="22" y="619"/>
                  </a:lnTo>
                  <a:lnTo>
                    <a:pt x="18" y="629"/>
                  </a:lnTo>
                  <a:lnTo>
                    <a:pt x="15" y="639"/>
                  </a:lnTo>
                  <a:lnTo>
                    <a:pt x="12" y="648"/>
                  </a:lnTo>
                  <a:lnTo>
                    <a:pt x="10" y="660"/>
                  </a:lnTo>
                  <a:lnTo>
                    <a:pt x="6" y="670"/>
                  </a:lnTo>
                  <a:lnTo>
                    <a:pt x="6" y="682"/>
                  </a:lnTo>
                  <a:lnTo>
                    <a:pt x="3" y="692"/>
                  </a:lnTo>
                  <a:lnTo>
                    <a:pt x="1" y="703"/>
                  </a:lnTo>
                  <a:lnTo>
                    <a:pt x="0" y="713"/>
                  </a:lnTo>
                  <a:lnTo>
                    <a:pt x="0" y="727"/>
                  </a:lnTo>
                  <a:lnTo>
                    <a:pt x="0" y="737"/>
                  </a:lnTo>
                  <a:lnTo>
                    <a:pt x="0" y="749"/>
                  </a:lnTo>
                  <a:lnTo>
                    <a:pt x="1" y="759"/>
                  </a:lnTo>
                  <a:lnTo>
                    <a:pt x="5" y="775"/>
                  </a:lnTo>
                  <a:lnTo>
                    <a:pt x="6" y="785"/>
                  </a:lnTo>
                  <a:lnTo>
                    <a:pt x="10" y="797"/>
                  </a:lnTo>
                  <a:lnTo>
                    <a:pt x="13" y="809"/>
                  </a:lnTo>
                  <a:lnTo>
                    <a:pt x="18" y="822"/>
                  </a:lnTo>
                  <a:lnTo>
                    <a:pt x="24" y="836"/>
                  </a:lnTo>
                  <a:lnTo>
                    <a:pt x="29" y="850"/>
                  </a:lnTo>
                  <a:lnTo>
                    <a:pt x="34" y="864"/>
                  </a:lnTo>
                  <a:lnTo>
                    <a:pt x="42" y="877"/>
                  </a:lnTo>
                  <a:lnTo>
                    <a:pt x="49" y="889"/>
                  </a:lnTo>
                  <a:lnTo>
                    <a:pt x="58" y="901"/>
                  </a:lnTo>
                  <a:lnTo>
                    <a:pt x="68" y="915"/>
                  </a:lnTo>
                  <a:lnTo>
                    <a:pt x="78" y="929"/>
                  </a:lnTo>
                  <a:lnTo>
                    <a:pt x="89" y="942"/>
                  </a:lnTo>
                  <a:lnTo>
                    <a:pt x="101" y="956"/>
                  </a:lnTo>
                  <a:lnTo>
                    <a:pt x="113" y="970"/>
                  </a:lnTo>
                  <a:lnTo>
                    <a:pt x="126" y="984"/>
                  </a:lnTo>
                  <a:lnTo>
                    <a:pt x="138" y="996"/>
                  </a:lnTo>
                  <a:lnTo>
                    <a:pt x="152" y="1011"/>
                  </a:lnTo>
                  <a:lnTo>
                    <a:pt x="168" y="1025"/>
                  </a:lnTo>
                  <a:lnTo>
                    <a:pt x="185" y="1038"/>
                  </a:lnTo>
                  <a:lnTo>
                    <a:pt x="200" y="1050"/>
                  </a:lnTo>
                  <a:lnTo>
                    <a:pt x="217" y="1064"/>
                  </a:lnTo>
                  <a:lnTo>
                    <a:pt x="228" y="1071"/>
                  </a:lnTo>
                  <a:lnTo>
                    <a:pt x="236" y="1078"/>
                  </a:lnTo>
                  <a:lnTo>
                    <a:pt x="245" y="1085"/>
                  </a:lnTo>
                  <a:lnTo>
                    <a:pt x="255" y="1092"/>
                  </a:lnTo>
                  <a:lnTo>
                    <a:pt x="262" y="1097"/>
                  </a:lnTo>
                  <a:lnTo>
                    <a:pt x="272" y="1105"/>
                  </a:lnTo>
                  <a:lnTo>
                    <a:pt x="281" y="1109"/>
                  </a:lnTo>
                  <a:lnTo>
                    <a:pt x="291" y="1117"/>
                  </a:lnTo>
                  <a:lnTo>
                    <a:pt x="300" y="1122"/>
                  </a:lnTo>
                  <a:lnTo>
                    <a:pt x="310" y="1129"/>
                  </a:lnTo>
                  <a:lnTo>
                    <a:pt x="320" y="1136"/>
                  </a:lnTo>
                  <a:lnTo>
                    <a:pt x="330" y="1143"/>
                  </a:lnTo>
                  <a:lnTo>
                    <a:pt x="341" y="1150"/>
                  </a:lnTo>
                  <a:lnTo>
                    <a:pt x="349" y="1155"/>
                  </a:lnTo>
                  <a:lnTo>
                    <a:pt x="360" y="1162"/>
                  </a:lnTo>
                  <a:lnTo>
                    <a:pt x="370" y="1169"/>
                  </a:lnTo>
                  <a:lnTo>
                    <a:pt x="380" y="1176"/>
                  </a:lnTo>
                  <a:lnTo>
                    <a:pt x="390" y="1182"/>
                  </a:lnTo>
                  <a:lnTo>
                    <a:pt x="402" y="1188"/>
                  </a:lnTo>
                  <a:lnTo>
                    <a:pt x="414" y="1196"/>
                  </a:lnTo>
                  <a:lnTo>
                    <a:pt x="423" y="1201"/>
                  </a:lnTo>
                  <a:lnTo>
                    <a:pt x="435" y="1206"/>
                  </a:lnTo>
                  <a:lnTo>
                    <a:pt x="445" y="1213"/>
                  </a:lnTo>
                  <a:lnTo>
                    <a:pt x="457" y="1218"/>
                  </a:lnTo>
                  <a:lnTo>
                    <a:pt x="468" y="1225"/>
                  </a:lnTo>
                  <a:lnTo>
                    <a:pt x="480" y="1232"/>
                  </a:lnTo>
                  <a:lnTo>
                    <a:pt x="492" y="1237"/>
                  </a:lnTo>
                  <a:lnTo>
                    <a:pt x="504" y="1244"/>
                  </a:lnTo>
                  <a:lnTo>
                    <a:pt x="514" y="1248"/>
                  </a:lnTo>
                  <a:lnTo>
                    <a:pt x="528" y="1254"/>
                  </a:lnTo>
                  <a:lnTo>
                    <a:pt x="538" y="1261"/>
                  </a:lnTo>
                  <a:lnTo>
                    <a:pt x="550" y="1266"/>
                  </a:lnTo>
                  <a:lnTo>
                    <a:pt x="560" y="1272"/>
                  </a:lnTo>
                  <a:lnTo>
                    <a:pt x="572" y="1278"/>
                  </a:lnTo>
                  <a:lnTo>
                    <a:pt x="584" y="1284"/>
                  </a:lnTo>
                  <a:lnTo>
                    <a:pt x="598" y="1290"/>
                  </a:lnTo>
                  <a:lnTo>
                    <a:pt x="608" y="1296"/>
                  </a:lnTo>
                  <a:lnTo>
                    <a:pt x="620" y="1299"/>
                  </a:lnTo>
                  <a:lnTo>
                    <a:pt x="632" y="1304"/>
                  </a:lnTo>
                  <a:lnTo>
                    <a:pt x="644" y="1311"/>
                  </a:lnTo>
                  <a:lnTo>
                    <a:pt x="654" y="1314"/>
                  </a:lnTo>
                  <a:lnTo>
                    <a:pt x="668" y="1319"/>
                  </a:lnTo>
                  <a:lnTo>
                    <a:pt x="678" y="1325"/>
                  </a:lnTo>
                  <a:lnTo>
                    <a:pt x="692" y="1330"/>
                  </a:lnTo>
                  <a:lnTo>
                    <a:pt x="702" y="1335"/>
                  </a:lnTo>
                  <a:lnTo>
                    <a:pt x="714" y="1340"/>
                  </a:lnTo>
                  <a:lnTo>
                    <a:pt x="728" y="1343"/>
                  </a:lnTo>
                  <a:lnTo>
                    <a:pt x="740" y="1349"/>
                  </a:lnTo>
                  <a:lnTo>
                    <a:pt x="752" y="1354"/>
                  </a:lnTo>
                  <a:lnTo>
                    <a:pt x="764" y="1359"/>
                  </a:lnTo>
                  <a:lnTo>
                    <a:pt x="776" y="1362"/>
                  </a:lnTo>
                  <a:lnTo>
                    <a:pt x="792" y="1367"/>
                  </a:lnTo>
                  <a:lnTo>
                    <a:pt x="802" y="1371"/>
                  </a:lnTo>
                  <a:lnTo>
                    <a:pt x="814" y="1374"/>
                  </a:lnTo>
                  <a:lnTo>
                    <a:pt x="826" y="1378"/>
                  </a:lnTo>
                  <a:lnTo>
                    <a:pt x="840" y="1383"/>
                  </a:lnTo>
                  <a:lnTo>
                    <a:pt x="853" y="1386"/>
                  </a:lnTo>
                  <a:lnTo>
                    <a:pt x="865" y="1390"/>
                  </a:lnTo>
                  <a:lnTo>
                    <a:pt x="877" y="1395"/>
                  </a:lnTo>
                  <a:lnTo>
                    <a:pt x="891" y="1400"/>
                  </a:lnTo>
                  <a:lnTo>
                    <a:pt x="903" y="1403"/>
                  </a:lnTo>
                  <a:lnTo>
                    <a:pt x="917" y="1407"/>
                  </a:lnTo>
                  <a:lnTo>
                    <a:pt x="929" y="1410"/>
                  </a:lnTo>
                  <a:lnTo>
                    <a:pt x="942" y="1415"/>
                  </a:lnTo>
                  <a:lnTo>
                    <a:pt x="954" y="1419"/>
                  </a:lnTo>
                  <a:lnTo>
                    <a:pt x="966" y="1422"/>
                  </a:lnTo>
                  <a:lnTo>
                    <a:pt x="978" y="1427"/>
                  </a:lnTo>
                  <a:lnTo>
                    <a:pt x="994" y="1433"/>
                  </a:lnTo>
                  <a:lnTo>
                    <a:pt x="1006" y="1434"/>
                  </a:lnTo>
                  <a:lnTo>
                    <a:pt x="1018" y="1438"/>
                  </a:lnTo>
                  <a:lnTo>
                    <a:pt x="1030" y="1439"/>
                  </a:lnTo>
                  <a:lnTo>
                    <a:pt x="1042" y="1445"/>
                  </a:lnTo>
                  <a:lnTo>
                    <a:pt x="1056" y="1448"/>
                  </a:lnTo>
                  <a:lnTo>
                    <a:pt x="1068" y="1451"/>
                  </a:lnTo>
                  <a:lnTo>
                    <a:pt x="1080" y="1453"/>
                  </a:lnTo>
                  <a:lnTo>
                    <a:pt x="1093" y="1458"/>
                  </a:lnTo>
                  <a:lnTo>
                    <a:pt x="1105" y="1460"/>
                  </a:lnTo>
                  <a:lnTo>
                    <a:pt x="1119" y="1465"/>
                  </a:lnTo>
                  <a:lnTo>
                    <a:pt x="1131" y="1467"/>
                  </a:lnTo>
                  <a:lnTo>
                    <a:pt x="1145" y="1470"/>
                  </a:lnTo>
                  <a:lnTo>
                    <a:pt x="1157" y="1474"/>
                  </a:lnTo>
                  <a:lnTo>
                    <a:pt x="1169" y="1477"/>
                  </a:lnTo>
                  <a:lnTo>
                    <a:pt x="1182" y="1481"/>
                  </a:lnTo>
                  <a:lnTo>
                    <a:pt x="1196" y="1484"/>
                  </a:lnTo>
                  <a:lnTo>
                    <a:pt x="1206" y="1486"/>
                  </a:lnTo>
                  <a:lnTo>
                    <a:pt x="1220" y="1489"/>
                  </a:lnTo>
                  <a:lnTo>
                    <a:pt x="1230" y="1493"/>
                  </a:lnTo>
                  <a:lnTo>
                    <a:pt x="1244" y="1496"/>
                  </a:lnTo>
                  <a:lnTo>
                    <a:pt x="1258" y="1498"/>
                  </a:lnTo>
                  <a:lnTo>
                    <a:pt x="1270" y="1501"/>
                  </a:lnTo>
                  <a:lnTo>
                    <a:pt x="1282" y="1503"/>
                  </a:lnTo>
                  <a:lnTo>
                    <a:pt x="1296" y="1508"/>
                  </a:lnTo>
                  <a:lnTo>
                    <a:pt x="1306" y="1510"/>
                  </a:lnTo>
                  <a:lnTo>
                    <a:pt x="1320" y="1513"/>
                  </a:lnTo>
                  <a:lnTo>
                    <a:pt x="1332" y="1517"/>
                  </a:lnTo>
                  <a:lnTo>
                    <a:pt x="1345" y="1518"/>
                  </a:lnTo>
                  <a:lnTo>
                    <a:pt x="1356" y="1520"/>
                  </a:lnTo>
                  <a:lnTo>
                    <a:pt x="1369" y="1525"/>
                  </a:lnTo>
                  <a:lnTo>
                    <a:pt x="1381" y="1527"/>
                  </a:lnTo>
                  <a:lnTo>
                    <a:pt x="1395" y="1532"/>
                  </a:lnTo>
                  <a:lnTo>
                    <a:pt x="1405" y="1532"/>
                  </a:lnTo>
                  <a:lnTo>
                    <a:pt x="1417" y="1535"/>
                  </a:lnTo>
                  <a:lnTo>
                    <a:pt x="1429" y="1537"/>
                  </a:lnTo>
                  <a:lnTo>
                    <a:pt x="1441" y="1541"/>
                  </a:lnTo>
                  <a:lnTo>
                    <a:pt x="1452" y="1542"/>
                  </a:lnTo>
                  <a:lnTo>
                    <a:pt x="1464" y="1546"/>
                  </a:lnTo>
                  <a:lnTo>
                    <a:pt x="1477" y="1547"/>
                  </a:lnTo>
                  <a:lnTo>
                    <a:pt x="1489" y="1549"/>
                  </a:lnTo>
                  <a:lnTo>
                    <a:pt x="1500" y="1551"/>
                  </a:lnTo>
                  <a:lnTo>
                    <a:pt x="1512" y="1554"/>
                  </a:lnTo>
                  <a:lnTo>
                    <a:pt x="1524" y="1556"/>
                  </a:lnTo>
                  <a:lnTo>
                    <a:pt x="1536" y="1559"/>
                  </a:lnTo>
                  <a:lnTo>
                    <a:pt x="1546" y="1561"/>
                  </a:lnTo>
                  <a:lnTo>
                    <a:pt x="1558" y="1565"/>
                  </a:lnTo>
                  <a:lnTo>
                    <a:pt x="1570" y="1565"/>
                  </a:lnTo>
                  <a:lnTo>
                    <a:pt x="1582" y="1568"/>
                  </a:lnTo>
                  <a:lnTo>
                    <a:pt x="1590" y="1568"/>
                  </a:lnTo>
                  <a:lnTo>
                    <a:pt x="1602" y="1571"/>
                  </a:lnTo>
                  <a:lnTo>
                    <a:pt x="1613" y="1573"/>
                  </a:lnTo>
                  <a:lnTo>
                    <a:pt x="1625" y="1577"/>
                  </a:lnTo>
                  <a:lnTo>
                    <a:pt x="1635" y="1577"/>
                  </a:lnTo>
                  <a:lnTo>
                    <a:pt x="1647" y="1580"/>
                  </a:lnTo>
                  <a:lnTo>
                    <a:pt x="1657" y="1580"/>
                  </a:lnTo>
                  <a:lnTo>
                    <a:pt x="1669" y="1583"/>
                  </a:lnTo>
                  <a:lnTo>
                    <a:pt x="1680" y="1585"/>
                  </a:lnTo>
                  <a:lnTo>
                    <a:pt x="1692" y="1587"/>
                  </a:lnTo>
                  <a:lnTo>
                    <a:pt x="1700" y="1589"/>
                  </a:lnTo>
                  <a:lnTo>
                    <a:pt x="1712" y="1592"/>
                  </a:lnTo>
                  <a:lnTo>
                    <a:pt x="1724" y="1594"/>
                  </a:lnTo>
                  <a:lnTo>
                    <a:pt x="1734" y="1595"/>
                  </a:lnTo>
                  <a:lnTo>
                    <a:pt x="1745" y="1597"/>
                  </a:lnTo>
                  <a:lnTo>
                    <a:pt x="1758" y="1601"/>
                  </a:lnTo>
                  <a:lnTo>
                    <a:pt x="1767" y="1601"/>
                  </a:lnTo>
                  <a:lnTo>
                    <a:pt x="1777" y="1604"/>
                  </a:lnTo>
                  <a:lnTo>
                    <a:pt x="1788" y="1604"/>
                  </a:lnTo>
                  <a:lnTo>
                    <a:pt x="1798" y="1607"/>
                  </a:lnTo>
                  <a:lnTo>
                    <a:pt x="1806" y="1609"/>
                  </a:lnTo>
                  <a:lnTo>
                    <a:pt x="1818" y="1611"/>
                  </a:lnTo>
                  <a:lnTo>
                    <a:pt x="1827" y="1611"/>
                  </a:lnTo>
                  <a:lnTo>
                    <a:pt x="1837" y="1614"/>
                  </a:lnTo>
                  <a:lnTo>
                    <a:pt x="1848" y="1614"/>
                  </a:lnTo>
                  <a:lnTo>
                    <a:pt x="1858" y="1618"/>
                  </a:lnTo>
                  <a:lnTo>
                    <a:pt x="1866" y="1618"/>
                  </a:lnTo>
                  <a:lnTo>
                    <a:pt x="1878" y="1621"/>
                  </a:lnTo>
                  <a:lnTo>
                    <a:pt x="1887" y="1623"/>
                  </a:lnTo>
                  <a:lnTo>
                    <a:pt x="1899" y="1625"/>
                  </a:lnTo>
                  <a:lnTo>
                    <a:pt x="1908" y="1626"/>
                  </a:lnTo>
                  <a:lnTo>
                    <a:pt x="1918" y="1628"/>
                  </a:lnTo>
                  <a:lnTo>
                    <a:pt x="1928" y="1628"/>
                  </a:lnTo>
                  <a:lnTo>
                    <a:pt x="1937" y="1630"/>
                  </a:lnTo>
                  <a:lnTo>
                    <a:pt x="1945" y="1631"/>
                  </a:lnTo>
                  <a:lnTo>
                    <a:pt x="1956" y="1633"/>
                  </a:lnTo>
                  <a:lnTo>
                    <a:pt x="1964" y="1633"/>
                  </a:lnTo>
                  <a:lnTo>
                    <a:pt x="1974" y="1637"/>
                  </a:lnTo>
                  <a:lnTo>
                    <a:pt x="1983" y="1637"/>
                  </a:lnTo>
                  <a:lnTo>
                    <a:pt x="1992" y="1640"/>
                  </a:lnTo>
                  <a:lnTo>
                    <a:pt x="2000" y="1640"/>
                  </a:lnTo>
                  <a:lnTo>
                    <a:pt x="2009" y="1642"/>
                  </a:lnTo>
                  <a:lnTo>
                    <a:pt x="2019" y="1643"/>
                  </a:lnTo>
                  <a:lnTo>
                    <a:pt x="2028" y="1645"/>
                  </a:lnTo>
                  <a:lnTo>
                    <a:pt x="2038" y="1645"/>
                  </a:lnTo>
                  <a:lnTo>
                    <a:pt x="2046" y="1647"/>
                  </a:lnTo>
                  <a:lnTo>
                    <a:pt x="2055" y="1649"/>
                  </a:lnTo>
                  <a:lnTo>
                    <a:pt x="2065" y="1652"/>
                  </a:lnTo>
                  <a:lnTo>
                    <a:pt x="2081" y="1654"/>
                  </a:lnTo>
                  <a:lnTo>
                    <a:pt x="2098" y="1655"/>
                  </a:lnTo>
                  <a:lnTo>
                    <a:pt x="2113" y="1657"/>
                  </a:lnTo>
                  <a:lnTo>
                    <a:pt x="2130" y="1659"/>
                  </a:lnTo>
                  <a:lnTo>
                    <a:pt x="2146" y="1661"/>
                  </a:lnTo>
                  <a:lnTo>
                    <a:pt x="2161" y="1662"/>
                  </a:lnTo>
                  <a:lnTo>
                    <a:pt x="2177" y="1664"/>
                  </a:lnTo>
                  <a:lnTo>
                    <a:pt x="2194" y="1667"/>
                  </a:lnTo>
                  <a:lnTo>
                    <a:pt x="2208" y="1667"/>
                  </a:lnTo>
                  <a:lnTo>
                    <a:pt x="2225" y="1669"/>
                  </a:lnTo>
                  <a:lnTo>
                    <a:pt x="2238" y="1671"/>
                  </a:lnTo>
                  <a:lnTo>
                    <a:pt x="2256" y="1673"/>
                  </a:lnTo>
                  <a:lnTo>
                    <a:pt x="2271" y="1673"/>
                  </a:lnTo>
                  <a:lnTo>
                    <a:pt x="2288" y="1674"/>
                  </a:lnTo>
                  <a:lnTo>
                    <a:pt x="2304" y="1674"/>
                  </a:lnTo>
                  <a:lnTo>
                    <a:pt x="2319" y="1676"/>
                  </a:lnTo>
                  <a:lnTo>
                    <a:pt x="2334" y="1676"/>
                  </a:lnTo>
                  <a:lnTo>
                    <a:pt x="2350" y="1676"/>
                  </a:lnTo>
                  <a:lnTo>
                    <a:pt x="2358" y="1676"/>
                  </a:lnTo>
                  <a:lnTo>
                    <a:pt x="2365" y="1676"/>
                  </a:lnTo>
                  <a:lnTo>
                    <a:pt x="2376" y="1676"/>
                  </a:lnTo>
                  <a:lnTo>
                    <a:pt x="2384" y="1676"/>
                  </a:lnTo>
                  <a:lnTo>
                    <a:pt x="2400" y="1674"/>
                  </a:lnTo>
                  <a:lnTo>
                    <a:pt x="2417" y="1674"/>
                  </a:lnTo>
                  <a:lnTo>
                    <a:pt x="2427" y="1674"/>
                  </a:lnTo>
                  <a:lnTo>
                    <a:pt x="2436" y="1674"/>
                  </a:lnTo>
                  <a:lnTo>
                    <a:pt x="2444" y="1674"/>
                  </a:lnTo>
                  <a:lnTo>
                    <a:pt x="2454" y="1674"/>
                  </a:lnTo>
                  <a:lnTo>
                    <a:pt x="2463" y="1674"/>
                  </a:lnTo>
                  <a:lnTo>
                    <a:pt x="2473" y="1674"/>
                  </a:lnTo>
                  <a:lnTo>
                    <a:pt x="2482" y="1673"/>
                  </a:lnTo>
                  <a:lnTo>
                    <a:pt x="2490" y="1673"/>
                  </a:lnTo>
                  <a:lnTo>
                    <a:pt x="2501" y="1671"/>
                  </a:lnTo>
                  <a:lnTo>
                    <a:pt x="2509" y="1671"/>
                  </a:lnTo>
                  <a:lnTo>
                    <a:pt x="2520" y="1671"/>
                  </a:lnTo>
                  <a:lnTo>
                    <a:pt x="2530" y="1671"/>
                  </a:lnTo>
                  <a:lnTo>
                    <a:pt x="2538" y="1669"/>
                  </a:lnTo>
                  <a:lnTo>
                    <a:pt x="2550" y="1669"/>
                  </a:lnTo>
                  <a:lnTo>
                    <a:pt x="2561" y="1667"/>
                  </a:lnTo>
                  <a:lnTo>
                    <a:pt x="2571" y="1667"/>
                  </a:lnTo>
                  <a:lnTo>
                    <a:pt x="2581" y="1666"/>
                  </a:lnTo>
                  <a:lnTo>
                    <a:pt x="2593" y="1666"/>
                  </a:lnTo>
                  <a:lnTo>
                    <a:pt x="2604" y="1666"/>
                  </a:lnTo>
                  <a:lnTo>
                    <a:pt x="2616" y="1666"/>
                  </a:lnTo>
                  <a:lnTo>
                    <a:pt x="2626" y="1662"/>
                  </a:lnTo>
                  <a:lnTo>
                    <a:pt x="2638" y="1662"/>
                  </a:lnTo>
                  <a:lnTo>
                    <a:pt x="2648" y="1659"/>
                  </a:lnTo>
                  <a:lnTo>
                    <a:pt x="2662" y="1659"/>
                  </a:lnTo>
                  <a:lnTo>
                    <a:pt x="2672" y="1659"/>
                  </a:lnTo>
                  <a:lnTo>
                    <a:pt x="2684" y="1657"/>
                  </a:lnTo>
                  <a:lnTo>
                    <a:pt x="2694" y="1655"/>
                  </a:lnTo>
                  <a:lnTo>
                    <a:pt x="2708" y="1655"/>
                  </a:lnTo>
                  <a:lnTo>
                    <a:pt x="2718" y="1652"/>
                  </a:lnTo>
                  <a:lnTo>
                    <a:pt x="2730" y="1650"/>
                  </a:lnTo>
                  <a:lnTo>
                    <a:pt x="2742" y="1649"/>
                  </a:lnTo>
                  <a:lnTo>
                    <a:pt x="2756" y="1647"/>
                  </a:lnTo>
                  <a:lnTo>
                    <a:pt x="2770" y="1643"/>
                  </a:lnTo>
                  <a:lnTo>
                    <a:pt x="2782" y="1643"/>
                  </a:lnTo>
                  <a:lnTo>
                    <a:pt x="2796" y="1642"/>
                  </a:lnTo>
                  <a:lnTo>
                    <a:pt x="2809" y="1642"/>
                  </a:lnTo>
                  <a:lnTo>
                    <a:pt x="2821" y="1638"/>
                  </a:lnTo>
                  <a:lnTo>
                    <a:pt x="2833" y="1637"/>
                  </a:lnTo>
                  <a:lnTo>
                    <a:pt x="2847" y="1633"/>
                  </a:lnTo>
                  <a:lnTo>
                    <a:pt x="2861" y="1631"/>
                  </a:lnTo>
                  <a:lnTo>
                    <a:pt x="2873" y="1628"/>
                  </a:lnTo>
                  <a:lnTo>
                    <a:pt x="2885" y="1626"/>
                  </a:lnTo>
                  <a:lnTo>
                    <a:pt x="2898" y="1626"/>
                  </a:lnTo>
                  <a:lnTo>
                    <a:pt x="2912" y="1625"/>
                  </a:lnTo>
                  <a:lnTo>
                    <a:pt x="2926" y="1621"/>
                  </a:lnTo>
                  <a:lnTo>
                    <a:pt x="2940" y="1618"/>
                  </a:lnTo>
                  <a:lnTo>
                    <a:pt x="2952" y="1614"/>
                  </a:lnTo>
                  <a:lnTo>
                    <a:pt x="2965" y="1613"/>
                  </a:lnTo>
                  <a:lnTo>
                    <a:pt x="2979" y="1611"/>
                  </a:lnTo>
                  <a:lnTo>
                    <a:pt x="2993" y="1609"/>
                  </a:lnTo>
                  <a:lnTo>
                    <a:pt x="3006" y="1606"/>
                  </a:lnTo>
                  <a:lnTo>
                    <a:pt x="3020" y="1604"/>
                  </a:lnTo>
                  <a:lnTo>
                    <a:pt x="3034" y="1599"/>
                  </a:lnTo>
                  <a:lnTo>
                    <a:pt x="3048" y="1595"/>
                  </a:lnTo>
                  <a:lnTo>
                    <a:pt x="3060" y="1594"/>
                  </a:lnTo>
                  <a:lnTo>
                    <a:pt x="3073" y="1590"/>
                  </a:lnTo>
                  <a:lnTo>
                    <a:pt x="3085" y="1587"/>
                  </a:lnTo>
                  <a:lnTo>
                    <a:pt x="3099" y="1583"/>
                  </a:lnTo>
                  <a:lnTo>
                    <a:pt x="3114" y="1580"/>
                  </a:lnTo>
                  <a:lnTo>
                    <a:pt x="3128" y="1578"/>
                  </a:lnTo>
                  <a:lnTo>
                    <a:pt x="3140" y="1573"/>
                  </a:lnTo>
                  <a:lnTo>
                    <a:pt x="3154" y="1570"/>
                  </a:lnTo>
                  <a:lnTo>
                    <a:pt x="3166" y="1565"/>
                  </a:lnTo>
                  <a:lnTo>
                    <a:pt x="3180" y="1563"/>
                  </a:lnTo>
                  <a:lnTo>
                    <a:pt x="3192" y="1558"/>
                  </a:lnTo>
                  <a:lnTo>
                    <a:pt x="3207" y="1554"/>
                  </a:lnTo>
                  <a:lnTo>
                    <a:pt x="3221" y="1551"/>
                  </a:lnTo>
                  <a:lnTo>
                    <a:pt x="3234" y="1547"/>
                  </a:lnTo>
                  <a:lnTo>
                    <a:pt x="3246" y="1544"/>
                  </a:lnTo>
                  <a:lnTo>
                    <a:pt x="3258" y="1539"/>
                  </a:lnTo>
                  <a:lnTo>
                    <a:pt x="3270" y="1534"/>
                  </a:lnTo>
                  <a:lnTo>
                    <a:pt x="3284" y="1532"/>
                  </a:lnTo>
                  <a:lnTo>
                    <a:pt x="3296" y="1527"/>
                  </a:lnTo>
                  <a:lnTo>
                    <a:pt x="3308" y="1522"/>
                  </a:lnTo>
                  <a:lnTo>
                    <a:pt x="3320" y="1517"/>
                  </a:lnTo>
                  <a:lnTo>
                    <a:pt x="3334" y="1515"/>
                  </a:lnTo>
                  <a:lnTo>
                    <a:pt x="3346" y="1510"/>
                  </a:lnTo>
                  <a:lnTo>
                    <a:pt x="3358" y="1505"/>
                  </a:lnTo>
                  <a:lnTo>
                    <a:pt x="3370" y="1501"/>
                  </a:lnTo>
                  <a:lnTo>
                    <a:pt x="3382" y="1496"/>
                  </a:lnTo>
                  <a:lnTo>
                    <a:pt x="3394" y="1491"/>
                  </a:lnTo>
                  <a:lnTo>
                    <a:pt x="3406" y="1486"/>
                  </a:lnTo>
                  <a:lnTo>
                    <a:pt x="3418" y="1482"/>
                  </a:lnTo>
                  <a:lnTo>
                    <a:pt x="3430" y="1477"/>
                  </a:lnTo>
                  <a:lnTo>
                    <a:pt x="3440" y="1470"/>
                  </a:lnTo>
                  <a:lnTo>
                    <a:pt x="3452" y="1465"/>
                  </a:lnTo>
                  <a:lnTo>
                    <a:pt x="3461" y="1458"/>
                  </a:lnTo>
                  <a:lnTo>
                    <a:pt x="3473" y="1453"/>
                  </a:lnTo>
                  <a:lnTo>
                    <a:pt x="3483" y="1448"/>
                  </a:lnTo>
                  <a:lnTo>
                    <a:pt x="3493" y="1443"/>
                  </a:lnTo>
                  <a:lnTo>
                    <a:pt x="3504" y="1438"/>
                  </a:lnTo>
                  <a:lnTo>
                    <a:pt x="3516" y="1433"/>
                  </a:lnTo>
                  <a:lnTo>
                    <a:pt x="3524" y="1424"/>
                  </a:lnTo>
                  <a:lnTo>
                    <a:pt x="3534" y="1421"/>
                  </a:lnTo>
                  <a:lnTo>
                    <a:pt x="3543" y="1412"/>
                  </a:lnTo>
                  <a:lnTo>
                    <a:pt x="3553" y="1407"/>
                  </a:lnTo>
                  <a:lnTo>
                    <a:pt x="3564" y="1402"/>
                  </a:lnTo>
                  <a:lnTo>
                    <a:pt x="3572" y="1395"/>
                  </a:lnTo>
                  <a:lnTo>
                    <a:pt x="3582" y="1390"/>
                  </a:lnTo>
                  <a:lnTo>
                    <a:pt x="3593" y="1385"/>
                  </a:lnTo>
                  <a:lnTo>
                    <a:pt x="3600" y="1376"/>
                  </a:lnTo>
                  <a:lnTo>
                    <a:pt x="3610" y="1371"/>
                  </a:lnTo>
                  <a:lnTo>
                    <a:pt x="3618" y="1362"/>
                  </a:lnTo>
                  <a:lnTo>
                    <a:pt x="3627" y="1359"/>
                  </a:lnTo>
                  <a:lnTo>
                    <a:pt x="3636" y="1350"/>
                  </a:lnTo>
                  <a:lnTo>
                    <a:pt x="3644" y="1343"/>
                  </a:lnTo>
                  <a:lnTo>
                    <a:pt x="3653" y="1337"/>
                  </a:lnTo>
                  <a:lnTo>
                    <a:pt x="3661" y="1331"/>
                  </a:lnTo>
                  <a:lnTo>
                    <a:pt x="3677" y="1318"/>
                  </a:lnTo>
                  <a:lnTo>
                    <a:pt x="3692" y="1304"/>
                  </a:lnTo>
                  <a:lnTo>
                    <a:pt x="3708" y="1290"/>
                  </a:lnTo>
                  <a:lnTo>
                    <a:pt x="3721" y="1278"/>
                  </a:lnTo>
                  <a:lnTo>
                    <a:pt x="3735" y="1263"/>
                  </a:lnTo>
                  <a:lnTo>
                    <a:pt x="3749" y="1248"/>
                  </a:lnTo>
                  <a:lnTo>
                    <a:pt x="3761" y="1234"/>
                  </a:lnTo>
                  <a:lnTo>
                    <a:pt x="3773" y="1220"/>
                  </a:lnTo>
                  <a:lnTo>
                    <a:pt x="3785" y="1205"/>
                  </a:lnTo>
                  <a:lnTo>
                    <a:pt x="3795" y="1191"/>
                  </a:lnTo>
                  <a:lnTo>
                    <a:pt x="3804" y="1176"/>
                  </a:lnTo>
                  <a:lnTo>
                    <a:pt x="3814" y="1162"/>
                  </a:lnTo>
                  <a:lnTo>
                    <a:pt x="3822" y="1146"/>
                  </a:lnTo>
                  <a:lnTo>
                    <a:pt x="3831" y="1133"/>
                  </a:lnTo>
                  <a:lnTo>
                    <a:pt x="3840" y="1117"/>
                  </a:lnTo>
                  <a:lnTo>
                    <a:pt x="3848" y="1104"/>
                  </a:lnTo>
                  <a:lnTo>
                    <a:pt x="3855" y="1090"/>
                  </a:lnTo>
                  <a:lnTo>
                    <a:pt x="3862" y="1074"/>
                  </a:lnTo>
                  <a:lnTo>
                    <a:pt x="3869" y="1061"/>
                  </a:lnTo>
                  <a:lnTo>
                    <a:pt x="3877" y="1047"/>
                  </a:lnTo>
                  <a:lnTo>
                    <a:pt x="3879" y="1032"/>
                  </a:lnTo>
                  <a:lnTo>
                    <a:pt x="3884" y="1016"/>
                  </a:lnTo>
                  <a:lnTo>
                    <a:pt x="3888" y="1001"/>
                  </a:lnTo>
                  <a:lnTo>
                    <a:pt x="3893" y="987"/>
                  </a:lnTo>
                  <a:lnTo>
                    <a:pt x="3893" y="972"/>
                  </a:lnTo>
                  <a:lnTo>
                    <a:pt x="3896" y="958"/>
                  </a:lnTo>
                  <a:lnTo>
                    <a:pt x="3898" y="944"/>
                  </a:lnTo>
                  <a:lnTo>
                    <a:pt x="3901" y="930"/>
                  </a:lnTo>
                  <a:lnTo>
                    <a:pt x="3900" y="915"/>
                  </a:lnTo>
                  <a:lnTo>
                    <a:pt x="3900" y="901"/>
                  </a:lnTo>
                  <a:lnTo>
                    <a:pt x="3900" y="886"/>
                  </a:lnTo>
                  <a:lnTo>
                    <a:pt x="3900" y="870"/>
                  </a:lnTo>
                  <a:lnTo>
                    <a:pt x="3896" y="855"/>
                  </a:lnTo>
                  <a:lnTo>
                    <a:pt x="3894" y="841"/>
                  </a:lnTo>
                  <a:lnTo>
                    <a:pt x="3893" y="828"/>
                  </a:lnTo>
                  <a:lnTo>
                    <a:pt x="3891" y="814"/>
                  </a:lnTo>
                  <a:lnTo>
                    <a:pt x="3886" y="799"/>
                  </a:lnTo>
                  <a:lnTo>
                    <a:pt x="3881" y="783"/>
                  </a:lnTo>
                  <a:lnTo>
                    <a:pt x="3876" y="768"/>
                  </a:lnTo>
                  <a:lnTo>
                    <a:pt x="3870" y="754"/>
                  </a:lnTo>
                  <a:lnTo>
                    <a:pt x="3862" y="739"/>
                  </a:lnTo>
                  <a:lnTo>
                    <a:pt x="3857" y="725"/>
                  </a:lnTo>
                  <a:lnTo>
                    <a:pt x="3848" y="709"/>
                  </a:lnTo>
                  <a:lnTo>
                    <a:pt x="3841" y="696"/>
                  </a:lnTo>
                  <a:lnTo>
                    <a:pt x="3831" y="680"/>
                  </a:lnTo>
                  <a:lnTo>
                    <a:pt x="3821" y="665"/>
                  </a:lnTo>
                  <a:lnTo>
                    <a:pt x="3809" y="648"/>
                  </a:lnTo>
                  <a:lnTo>
                    <a:pt x="3798" y="634"/>
                  </a:lnTo>
                  <a:lnTo>
                    <a:pt x="3785" y="617"/>
                  </a:lnTo>
                  <a:lnTo>
                    <a:pt x="3773" y="603"/>
                  </a:lnTo>
                  <a:lnTo>
                    <a:pt x="3759" y="586"/>
                  </a:lnTo>
                  <a:lnTo>
                    <a:pt x="3747" y="572"/>
                  </a:lnTo>
                  <a:lnTo>
                    <a:pt x="3737" y="564"/>
                  </a:lnTo>
                  <a:lnTo>
                    <a:pt x="3730" y="555"/>
                  </a:lnTo>
                  <a:lnTo>
                    <a:pt x="3721" y="547"/>
                  </a:lnTo>
                  <a:lnTo>
                    <a:pt x="3714" y="538"/>
                  </a:lnTo>
                  <a:lnTo>
                    <a:pt x="3706" y="529"/>
                  </a:lnTo>
                  <a:lnTo>
                    <a:pt x="3696" y="523"/>
                  </a:lnTo>
                  <a:lnTo>
                    <a:pt x="3687" y="514"/>
                  </a:lnTo>
                  <a:lnTo>
                    <a:pt x="3678" y="507"/>
                  </a:lnTo>
                  <a:lnTo>
                    <a:pt x="3670" y="497"/>
                  </a:lnTo>
                  <a:lnTo>
                    <a:pt x="3660" y="490"/>
                  </a:lnTo>
                  <a:lnTo>
                    <a:pt x="3651" y="481"/>
                  </a:lnTo>
                  <a:lnTo>
                    <a:pt x="3642" y="475"/>
                  </a:lnTo>
                  <a:lnTo>
                    <a:pt x="3630" y="464"/>
                  </a:lnTo>
                  <a:lnTo>
                    <a:pt x="3622" y="457"/>
                  </a:lnTo>
                  <a:lnTo>
                    <a:pt x="3612" y="449"/>
                  </a:lnTo>
                  <a:lnTo>
                    <a:pt x="3603" y="442"/>
                  </a:lnTo>
                  <a:lnTo>
                    <a:pt x="3593" y="432"/>
                  </a:lnTo>
                  <a:lnTo>
                    <a:pt x="3582" y="423"/>
                  </a:lnTo>
                  <a:lnTo>
                    <a:pt x="3570" y="415"/>
                  </a:lnTo>
                  <a:lnTo>
                    <a:pt x="3560" y="408"/>
                  </a:lnTo>
                  <a:lnTo>
                    <a:pt x="3550" y="397"/>
                  </a:lnTo>
                  <a:lnTo>
                    <a:pt x="3538" y="391"/>
                  </a:lnTo>
                  <a:lnTo>
                    <a:pt x="3528" y="382"/>
                  </a:lnTo>
                  <a:lnTo>
                    <a:pt x="3519" y="375"/>
                  </a:lnTo>
                  <a:lnTo>
                    <a:pt x="3505" y="365"/>
                  </a:lnTo>
                  <a:lnTo>
                    <a:pt x="3495" y="360"/>
                  </a:lnTo>
                  <a:lnTo>
                    <a:pt x="3485" y="349"/>
                  </a:lnTo>
                  <a:lnTo>
                    <a:pt x="3473" y="344"/>
                  </a:lnTo>
                  <a:lnTo>
                    <a:pt x="3461" y="336"/>
                  </a:lnTo>
                  <a:lnTo>
                    <a:pt x="3452" y="329"/>
                  </a:lnTo>
                  <a:lnTo>
                    <a:pt x="3440" y="320"/>
                  </a:lnTo>
                  <a:lnTo>
                    <a:pt x="3430" y="315"/>
                  </a:lnTo>
                  <a:lnTo>
                    <a:pt x="3418" y="305"/>
                  </a:lnTo>
                  <a:lnTo>
                    <a:pt x="3406" y="300"/>
                  </a:lnTo>
                  <a:lnTo>
                    <a:pt x="3394" y="289"/>
                  </a:lnTo>
                  <a:lnTo>
                    <a:pt x="3382" y="284"/>
                  </a:lnTo>
                  <a:lnTo>
                    <a:pt x="3370" y="276"/>
                  </a:lnTo>
                  <a:lnTo>
                    <a:pt x="3360" y="269"/>
                  </a:lnTo>
                  <a:lnTo>
                    <a:pt x="3348" y="262"/>
                  </a:lnTo>
                  <a:lnTo>
                    <a:pt x="3336" y="255"/>
                  </a:lnTo>
                  <a:lnTo>
                    <a:pt x="3324" y="248"/>
                  </a:lnTo>
                  <a:lnTo>
                    <a:pt x="3312" y="242"/>
                  </a:lnTo>
                  <a:lnTo>
                    <a:pt x="3300" y="235"/>
                  </a:lnTo>
                  <a:lnTo>
                    <a:pt x="3288" y="228"/>
                  </a:lnTo>
                  <a:lnTo>
                    <a:pt x="3276" y="223"/>
                  </a:lnTo>
                  <a:lnTo>
                    <a:pt x="3265" y="216"/>
                  </a:lnTo>
                  <a:lnTo>
                    <a:pt x="3253" y="209"/>
                  </a:lnTo>
                  <a:lnTo>
                    <a:pt x="3241" y="206"/>
                  </a:lnTo>
                  <a:lnTo>
                    <a:pt x="3228" y="197"/>
                  </a:lnTo>
                  <a:lnTo>
                    <a:pt x="3217" y="190"/>
                  </a:lnTo>
                  <a:lnTo>
                    <a:pt x="3205" y="185"/>
                  </a:lnTo>
                  <a:lnTo>
                    <a:pt x="3193" y="180"/>
                  </a:lnTo>
                  <a:lnTo>
                    <a:pt x="3181" y="175"/>
                  </a:lnTo>
                  <a:lnTo>
                    <a:pt x="3171" y="170"/>
                  </a:lnTo>
                  <a:lnTo>
                    <a:pt x="3159" y="164"/>
                  </a:lnTo>
                  <a:lnTo>
                    <a:pt x="3147" y="159"/>
                  </a:lnTo>
                  <a:lnTo>
                    <a:pt x="3135" y="156"/>
                  </a:lnTo>
                  <a:lnTo>
                    <a:pt x="3125" y="151"/>
                  </a:lnTo>
                  <a:lnTo>
                    <a:pt x="3113" y="146"/>
                  </a:lnTo>
                  <a:lnTo>
                    <a:pt x="3101" y="142"/>
                  </a:lnTo>
                  <a:lnTo>
                    <a:pt x="3089" y="137"/>
                  </a:lnTo>
                  <a:lnTo>
                    <a:pt x="3080" y="132"/>
                  </a:lnTo>
                  <a:lnTo>
                    <a:pt x="3068" y="128"/>
                  </a:lnTo>
                  <a:lnTo>
                    <a:pt x="3058" y="127"/>
                  </a:lnTo>
                  <a:lnTo>
                    <a:pt x="3046" y="122"/>
                  </a:lnTo>
                  <a:lnTo>
                    <a:pt x="3036" y="116"/>
                  </a:lnTo>
                  <a:lnTo>
                    <a:pt x="3022" y="113"/>
                  </a:lnTo>
                  <a:lnTo>
                    <a:pt x="3012" y="111"/>
                  </a:lnTo>
                  <a:lnTo>
                    <a:pt x="3000" y="108"/>
                  </a:lnTo>
                  <a:lnTo>
                    <a:pt x="2989" y="104"/>
                  </a:lnTo>
                  <a:lnTo>
                    <a:pt x="2977" y="101"/>
                  </a:lnTo>
                  <a:lnTo>
                    <a:pt x="2969" y="99"/>
                  </a:lnTo>
                  <a:lnTo>
                    <a:pt x="2957" y="96"/>
                  </a:lnTo>
                  <a:lnTo>
                    <a:pt x="2945" y="94"/>
                  </a:lnTo>
                  <a:lnTo>
                    <a:pt x="2934" y="91"/>
                  </a:lnTo>
                  <a:lnTo>
                    <a:pt x="2926" y="89"/>
                  </a:lnTo>
                  <a:lnTo>
                    <a:pt x="2914" y="86"/>
                  </a:lnTo>
                  <a:lnTo>
                    <a:pt x="2904" y="84"/>
                  </a:lnTo>
                  <a:lnTo>
                    <a:pt x="2893" y="80"/>
                  </a:lnTo>
                  <a:lnTo>
                    <a:pt x="2883" y="80"/>
                  </a:lnTo>
                  <a:lnTo>
                    <a:pt x="2873" y="79"/>
                  </a:lnTo>
                  <a:lnTo>
                    <a:pt x="2862" y="77"/>
                  </a:lnTo>
                  <a:lnTo>
                    <a:pt x="2850" y="74"/>
                  </a:lnTo>
                  <a:lnTo>
                    <a:pt x="2842" y="72"/>
                  </a:lnTo>
                  <a:lnTo>
                    <a:pt x="2832" y="70"/>
                  </a:lnTo>
                  <a:lnTo>
                    <a:pt x="2820" y="68"/>
                  </a:lnTo>
                  <a:lnTo>
                    <a:pt x="2811" y="67"/>
                  </a:lnTo>
                  <a:lnTo>
                    <a:pt x="2802" y="67"/>
                  </a:lnTo>
                  <a:lnTo>
                    <a:pt x="2790" y="65"/>
                  </a:lnTo>
                  <a:lnTo>
                    <a:pt x="2780" y="63"/>
                  </a:lnTo>
                  <a:lnTo>
                    <a:pt x="2770" y="62"/>
                  </a:lnTo>
                  <a:lnTo>
                    <a:pt x="2761" y="62"/>
                  </a:lnTo>
                  <a:lnTo>
                    <a:pt x="2753" y="60"/>
                  </a:lnTo>
                  <a:lnTo>
                    <a:pt x="2742" y="58"/>
                  </a:lnTo>
                  <a:lnTo>
                    <a:pt x="2734" y="58"/>
                  </a:lnTo>
                  <a:lnTo>
                    <a:pt x="2724" y="58"/>
                  </a:lnTo>
                  <a:lnTo>
                    <a:pt x="2715" y="56"/>
                  </a:lnTo>
                  <a:lnTo>
                    <a:pt x="2706" y="55"/>
                  </a:lnTo>
                  <a:lnTo>
                    <a:pt x="2696" y="53"/>
                  </a:lnTo>
                  <a:lnTo>
                    <a:pt x="2688" y="53"/>
                  </a:lnTo>
                  <a:lnTo>
                    <a:pt x="2677" y="51"/>
                  </a:lnTo>
                  <a:lnTo>
                    <a:pt x="2669" y="50"/>
                  </a:lnTo>
                  <a:lnTo>
                    <a:pt x="2660" y="50"/>
                  </a:lnTo>
                  <a:lnTo>
                    <a:pt x="2652" y="50"/>
                  </a:lnTo>
                  <a:lnTo>
                    <a:pt x="2643" y="50"/>
                  </a:lnTo>
                  <a:lnTo>
                    <a:pt x="2633" y="48"/>
                  </a:lnTo>
                  <a:lnTo>
                    <a:pt x="2624" y="46"/>
                  </a:lnTo>
                  <a:lnTo>
                    <a:pt x="2616" y="46"/>
                  </a:lnTo>
                  <a:lnTo>
                    <a:pt x="2600" y="44"/>
                  </a:lnTo>
                  <a:lnTo>
                    <a:pt x="2585" y="44"/>
                  </a:lnTo>
                  <a:lnTo>
                    <a:pt x="2568" y="43"/>
                  </a:lnTo>
                  <a:lnTo>
                    <a:pt x="2552" y="41"/>
                  </a:lnTo>
                  <a:lnTo>
                    <a:pt x="2538" y="39"/>
                  </a:lnTo>
                  <a:lnTo>
                    <a:pt x="2523" y="38"/>
                  </a:lnTo>
                  <a:lnTo>
                    <a:pt x="2509" y="36"/>
                  </a:lnTo>
                  <a:lnTo>
                    <a:pt x="2496" y="34"/>
                  </a:lnTo>
                  <a:lnTo>
                    <a:pt x="2482" y="32"/>
                  </a:lnTo>
                  <a:lnTo>
                    <a:pt x="2472" y="32"/>
                  </a:lnTo>
                  <a:lnTo>
                    <a:pt x="2458" y="29"/>
                  </a:lnTo>
                  <a:lnTo>
                    <a:pt x="2442" y="27"/>
                  </a:lnTo>
                  <a:lnTo>
                    <a:pt x="2429" y="24"/>
                  </a:lnTo>
                  <a:lnTo>
                    <a:pt x="2417" y="24"/>
                  </a:lnTo>
                  <a:lnTo>
                    <a:pt x="2403" y="22"/>
                  </a:lnTo>
                  <a:lnTo>
                    <a:pt x="2391" y="20"/>
                  </a:lnTo>
                  <a:lnTo>
                    <a:pt x="2379" y="20"/>
                  </a:lnTo>
                  <a:lnTo>
                    <a:pt x="2365" y="20"/>
                  </a:lnTo>
                  <a:lnTo>
                    <a:pt x="2352" y="19"/>
                  </a:lnTo>
                  <a:lnTo>
                    <a:pt x="2340" y="19"/>
                  </a:lnTo>
                  <a:lnTo>
                    <a:pt x="2328" y="17"/>
                  </a:lnTo>
                  <a:lnTo>
                    <a:pt x="2316" y="17"/>
                  </a:lnTo>
                  <a:lnTo>
                    <a:pt x="2304" y="17"/>
                  </a:lnTo>
                  <a:lnTo>
                    <a:pt x="2292" y="17"/>
                  </a:lnTo>
                  <a:lnTo>
                    <a:pt x="2280" y="17"/>
                  </a:lnTo>
                  <a:lnTo>
                    <a:pt x="2271" y="17"/>
                  </a:lnTo>
                  <a:lnTo>
                    <a:pt x="2257" y="17"/>
                  </a:lnTo>
                  <a:lnTo>
                    <a:pt x="2247" y="17"/>
                  </a:lnTo>
                  <a:lnTo>
                    <a:pt x="2238" y="15"/>
                  </a:lnTo>
                  <a:lnTo>
                    <a:pt x="2228" y="15"/>
                  </a:lnTo>
                  <a:lnTo>
                    <a:pt x="2220" y="14"/>
                  </a:lnTo>
                  <a:lnTo>
                    <a:pt x="2209" y="14"/>
                  </a:lnTo>
                  <a:lnTo>
                    <a:pt x="2202" y="12"/>
                  </a:lnTo>
                  <a:lnTo>
                    <a:pt x="2196" y="12"/>
                  </a:lnTo>
                  <a:lnTo>
                    <a:pt x="2182" y="8"/>
                  </a:lnTo>
                  <a:lnTo>
                    <a:pt x="2172" y="5"/>
                  </a:lnTo>
                  <a:lnTo>
                    <a:pt x="2163" y="2"/>
                  </a:lnTo>
                  <a:lnTo>
                    <a:pt x="2160" y="0"/>
                  </a:lnTo>
                  <a:lnTo>
                    <a:pt x="2161" y="77"/>
                  </a:lnTo>
                  <a:lnTo>
                    <a:pt x="2163" y="77"/>
                  </a:lnTo>
                  <a:lnTo>
                    <a:pt x="2170" y="77"/>
                  </a:lnTo>
                  <a:lnTo>
                    <a:pt x="2175" y="77"/>
                  </a:lnTo>
                  <a:lnTo>
                    <a:pt x="2182" y="79"/>
                  </a:lnTo>
                  <a:lnTo>
                    <a:pt x="2190" y="79"/>
                  </a:lnTo>
                  <a:lnTo>
                    <a:pt x="2201" y="80"/>
                  </a:lnTo>
                  <a:lnTo>
                    <a:pt x="2209" y="80"/>
                  </a:lnTo>
                  <a:lnTo>
                    <a:pt x="2220" y="80"/>
                  </a:lnTo>
                  <a:lnTo>
                    <a:pt x="2230" y="82"/>
                  </a:lnTo>
                  <a:lnTo>
                    <a:pt x="2244" y="84"/>
                  </a:lnTo>
                  <a:lnTo>
                    <a:pt x="2256" y="84"/>
                  </a:lnTo>
                  <a:lnTo>
                    <a:pt x="2271" y="86"/>
                  </a:lnTo>
                  <a:lnTo>
                    <a:pt x="2286" y="87"/>
                  </a:lnTo>
                  <a:lnTo>
                    <a:pt x="2302" y="91"/>
                  </a:lnTo>
                  <a:lnTo>
                    <a:pt x="2316" y="91"/>
                  </a:lnTo>
                  <a:lnTo>
                    <a:pt x="2331" y="92"/>
                  </a:lnTo>
                  <a:lnTo>
                    <a:pt x="2346" y="94"/>
                  </a:lnTo>
                  <a:lnTo>
                    <a:pt x="2364" y="96"/>
                  </a:lnTo>
                  <a:lnTo>
                    <a:pt x="2370" y="96"/>
                  </a:lnTo>
                  <a:lnTo>
                    <a:pt x="2379" y="96"/>
                  </a:lnTo>
                  <a:lnTo>
                    <a:pt x="2388" y="96"/>
                  </a:lnTo>
                  <a:lnTo>
                    <a:pt x="2396" y="98"/>
                  </a:lnTo>
                  <a:lnTo>
                    <a:pt x="2405" y="98"/>
                  </a:lnTo>
                  <a:lnTo>
                    <a:pt x="2413" y="98"/>
                  </a:lnTo>
                  <a:lnTo>
                    <a:pt x="2422" y="99"/>
                  </a:lnTo>
                  <a:lnTo>
                    <a:pt x="2430" y="101"/>
                  </a:lnTo>
                  <a:lnTo>
                    <a:pt x="2446" y="101"/>
                  </a:lnTo>
                  <a:lnTo>
                    <a:pt x="2463" y="103"/>
                  </a:lnTo>
                  <a:lnTo>
                    <a:pt x="2478" y="103"/>
                  </a:lnTo>
                  <a:lnTo>
                    <a:pt x="2496" y="104"/>
                  </a:lnTo>
                  <a:lnTo>
                    <a:pt x="2511" y="104"/>
                  </a:lnTo>
                  <a:lnTo>
                    <a:pt x="2526" y="106"/>
                  </a:lnTo>
                  <a:lnTo>
                    <a:pt x="2542" y="106"/>
                  </a:lnTo>
                  <a:lnTo>
                    <a:pt x="2557" y="108"/>
                  </a:lnTo>
                  <a:lnTo>
                    <a:pt x="2571" y="108"/>
                  </a:lnTo>
                  <a:lnTo>
                    <a:pt x="2585" y="108"/>
                  </a:lnTo>
                  <a:lnTo>
                    <a:pt x="2600" y="108"/>
                  </a:lnTo>
                  <a:lnTo>
                    <a:pt x="2614" y="108"/>
                  </a:lnTo>
                  <a:lnTo>
                    <a:pt x="2628" y="108"/>
                  </a:lnTo>
                  <a:lnTo>
                    <a:pt x="2643" y="108"/>
                  </a:lnTo>
                  <a:lnTo>
                    <a:pt x="2657" y="110"/>
                  </a:lnTo>
                  <a:lnTo>
                    <a:pt x="2672" y="111"/>
                  </a:lnTo>
                  <a:lnTo>
                    <a:pt x="2686" y="111"/>
                  </a:lnTo>
                  <a:lnTo>
                    <a:pt x="2700" y="111"/>
                  </a:lnTo>
                  <a:lnTo>
                    <a:pt x="2713" y="113"/>
                  </a:lnTo>
                  <a:lnTo>
                    <a:pt x="2729" y="115"/>
                  </a:lnTo>
                  <a:lnTo>
                    <a:pt x="2742" y="116"/>
                  </a:lnTo>
                  <a:lnTo>
                    <a:pt x="2758" y="120"/>
                  </a:lnTo>
                  <a:lnTo>
                    <a:pt x="2773" y="122"/>
                  </a:lnTo>
                  <a:lnTo>
                    <a:pt x="2790" y="127"/>
                  </a:lnTo>
                  <a:lnTo>
                    <a:pt x="2804" y="128"/>
                  </a:lnTo>
                  <a:lnTo>
                    <a:pt x="2821" y="130"/>
                  </a:lnTo>
                  <a:lnTo>
                    <a:pt x="2837" y="134"/>
                  </a:lnTo>
                  <a:lnTo>
                    <a:pt x="2854" y="139"/>
                  </a:lnTo>
                  <a:lnTo>
                    <a:pt x="2869" y="142"/>
                  </a:lnTo>
                  <a:lnTo>
                    <a:pt x="2886" y="146"/>
                  </a:lnTo>
                  <a:lnTo>
                    <a:pt x="2895" y="147"/>
                  </a:lnTo>
                  <a:lnTo>
                    <a:pt x="2904" y="151"/>
                  </a:lnTo>
                  <a:lnTo>
                    <a:pt x="2912" y="152"/>
                  </a:lnTo>
                  <a:lnTo>
                    <a:pt x="2922" y="156"/>
                  </a:lnTo>
                  <a:lnTo>
                    <a:pt x="2929" y="158"/>
                  </a:lnTo>
                  <a:lnTo>
                    <a:pt x="2940" y="159"/>
                  </a:lnTo>
                  <a:lnTo>
                    <a:pt x="2946" y="161"/>
                  </a:lnTo>
                  <a:lnTo>
                    <a:pt x="2957" y="164"/>
                  </a:lnTo>
                  <a:lnTo>
                    <a:pt x="2965" y="166"/>
                  </a:lnTo>
                  <a:lnTo>
                    <a:pt x="2974" y="170"/>
                  </a:lnTo>
                  <a:lnTo>
                    <a:pt x="2984" y="171"/>
                  </a:lnTo>
                  <a:lnTo>
                    <a:pt x="2993" y="175"/>
                  </a:lnTo>
                  <a:lnTo>
                    <a:pt x="3003" y="176"/>
                  </a:lnTo>
                  <a:lnTo>
                    <a:pt x="3012" y="180"/>
                  </a:lnTo>
                  <a:lnTo>
                    <a:pt x="3020" y="183"/>
                  </a:lnTo>
                  <a:lnTo>
                    <a:pt x="3030" y="188"/>
                  </a:lnTo>
                  <a:lnTo>
                    <a:pt x="3039" y="190"/>
                  </a:lnTo>
                  <a:lnTo>
                    <a:pt x="3051" y="194"/>
                  </a:lnTo>
                  <a:lnTo>
                    <a:pt x="3061" y="197"/>
                  </a:lnTo>
                  <a:lnTo>
                    <a:pt x="3072" y="202"/>
                  </a:lnTo>
                  <a:lnTo>
                    <a:pt x="3082" y="206"/>
                  </a:lnTo>
                  <a:lnTo>
                    <a:pt x="3090" y="207"/>
                  </a:lnTo>
                  <a:lnTo>
                    <a:pt x="3099" y="211"/>
                  </a:lnTo>
                  <a:lnTo>
                    <a:pt x="3111" y="216"/>
                  </a:lnTo>
                  <a:lnTo>
                    <a:pt x="3120" y="219"/>
                  </a:lnTo>
                  <a:lnTo>
                    <a:pt x="3130" y="223"/>
                  </a:lnTo>
                  <a:lnTo>
                    <a:pt x="3140" y="228"/>
                  </a:lnTo>
                  <a:lnTo>
                    <a:pt x="3150" y="233"/>
                  </a:lnTo>
                  <a:lnTo>
                    <a:pt x="3161" y="238"/>
                  </a:lnTo>
                  <a:lnTo>
                    <a:pt x="3171" y="242"/>
                  </a:lnTo>
                  <a:lnTo>
                    <a:pt x="3180" y="247"/>
                  </a:lnTo>
                  <a:lnTo>
                    <a:pt x="3192" y="252"/>
                  </a:lnTo>
                  <a:lnTo>
                    <a:pt x="3200" y="255"/>
                  </a:lnTo>
                  <a:lnTo>
                    <a:pt x="3210" y="262"/>
                  </a:lnTo>
                  <a:lnTo>
                    <a:pt x="3222" y="267"/>
                  </a:lnTo>
                  <a:lnTo>
                    <a:pt x="3233" y="272"/>
                  </a:lnTo>
                  <a:lnTo>
                    <a:pt x="3241" y="278"/>
                  </a:lnTo>
                  <a:lnTo>
                    <a:pt x="3252" y="283"/>
                  </a:lnTo>
                  <a:lnTo>
                    <a:pt x="3262" y="288"/>
                  </a:lnTo>
                  <a:lnTo>
                    <a:pt x="3272" y="295"/>
                  </a:lnTo>
                  <a:lnTo>
                    <a:pt x="3282" y="300"/>
                  </a:lnTo>
                  <a:lnTo>
                    <a:pt x="3291" y="305"/>
                  </a:lnTo>
                  <a:lnTo>
                    <a:pt x="3301" y="312"/>
                  </a:lnTo>
                  <a:lnTo>
                    <a:pt x="3313" y="319"/>
                  </a:lnTo>
                  <a:lnTo>
                    <a:pt x="3322" y="324"/>
                  </a:lnTo>
                  <a:lnTo>
                    <a:pt x="3332" y="332"/>
                  </a:lnTo>
                  <a:lnTo>
                    <a:pt x="3342" y="336"/>
                  </a:lnTo>
                  <a:lnTo>
                    <a:pt x="3353" y="344"/>
                  </a:lnTo>
                  <a:lnTo>
                    <a:pt x="3363" y="349"/>
                  </a:lnTo>
                  <a:lnTo>
                    <a:pt x="3373" y="358"/>
                  </a:lnTo>
                  <a:lnTo>
                    <a:pt x="3384" y="365"/>
                  </a:lnTo>
                  <a:lnTo>
                    <a:pt x="3394" y="372"/>
                  </a:lnTo>
                  <a:lnTo>
                    <a:pt x="3404" y="377"/>
                  </a:lnTo>
                  <a:lnTo>
                    <a:pt x="3413" y="384"/>
                  </a:lnTo>
                  <a:lnTo>
                    <a:pt x="3423" y="391"/>
                  </a:lnTo>
                  <a:lnTo>
                    <a:pt x="3432" y="397"/>
                  </a:lnTo>
                  <a:lnTo>
                    <a:pt x="3442" y="404"/>
                  </a:lnTo>
                  <a:lnTo>
                    <a:pt x="3450" y="411"/>
                  </a:lnTo>
                  <a:lnTo>
                    <a:pt x="3459" y="418"/>
                  </a:lnTo>
                  <a:lnTo>
                    <a:pt x="3471" y="427"/>
                  </a:lnTo>
                  <a:lnTo>
                    <a:pt x="3480" y="432"/>
                  </a:lnTo>
                  <a:lnTo>
                    <a:pt x="3488" y="440"/>
                  </a:lnTo>
                  <a:lnTo>
                    <a:pt x="3498" y="447"/>
                  </a:lnTo>
                  <a:lnTo>
                    <a:pt x="3507" y="456"/>
                  </a:lnTo>
                  <a:lnTo>
                    <a:pt x="3517" y="461"/>
                  </a:lnTo>
                  <a:lnTo>
                    <a:pt x="3526" y="471"/>
                  </a:lnTo>
                  <a:lnTo>
                    <a:pt x="3534" y="476"/>
                  </a:lnTo>
                  <a:lnTo>
                    <a:pt x="3545" y="487"/>
                  </a:lnTo>
                  <a:lnTo>
                    <a:pt x="3560" y="500"/>
                  </a:lnTo>
                  <a:lnTo>
                    <a:pt x="3577" y="514"/>
                  </a:lnTo>
                  <a:lnTo>
                    <a:pt x="3584" y="521"/>
                  </a:lnTo>
                  <a:lnTo>
                    <a:pt x="3594" y="529"/>
                  </a:lnTo>
                  <a:lnTo>
                    <a:pt x="3601" y="536"/>
                  </a:lnTo>
                  <a:lnTo>
                    <a:pt x="3612" y="545"/>
                  </a:lnTo>
                  <a:lnTo>
                    <a:pt x="3627" y="559"/>
                  </a:lnTo>
                  <a:lnTo>
                    <a:pt x="3642" y="574"/>
                  </a:lnTo>
                  <a:lnTo>
                    <a:pt x="3656" y="589"/>
                  </a:lnTo>
                  <a:lnTo>
                    <a:pt x="3672" y="605"/>
                  </a:lnTo>
                  <a:lnTo>
                    <a:pt x="3684" y="619"/>
                  </a:lnTo>
                  <a:lnTo>
                    <a:pt x="3696" y="634"/>
                  </a:lnTo>
                  <a:lnTo>
                    <a:pt x="3708" y="648"/>
                  </a:lnTo>
                  <a:lnTo>
                    <a:pt x="3721" y="665"/>
                  </a:lnTo>
                  <a:lnTo>
                    <a:pt x="3732" y="679"/>
                  </a:lnTo>
                  <a:lnTo>
                    <a:pt x="3742" y="694"/>
                  </a:lnTo>
                  <a:lnTo>
                    <a:pt x="3752" y="708"/>
                  </a:lnTo>
                  <a:lnTo>
                    <a:pt x="3762" y="723"/>
                  </a:lnTo>
                  <a:lnTo>
                    <a:pt x="3769" y="737"/>
                  </a:lnTo>
                  <a:lnTo>
                    <a:pt x="3778" y="751"/>
                  </a:lnTo>
                  <a:lnTo>
                    <a:pt x="3785" y="764"/>
                  </a:lnTo>
                  <a:lnTo>
                    <a:pt x="3793" y="780"/>
                  </a:lnTo>
                  <a:lnTo>
                    <a:pt x="3800" y="793"/>
                  </a:lnTo>
                  <a:lnTo>
                    <a:pt x="3805" y="807"/>
                  </a:lnTo>
                  <a:lnTo>
                    <a:pt x="3810" y="822"/>
                  </a:lnTo>
                  <a:lnTo>
                    <a:pt x="3816" y="838"/>
                  </a:lnTo>
                  <a:lnTo>
                    <a:pt x="3819" y="852"/>
                  </a:lnTo>
                  <a:lnTo>
                    <a:pt x="3824" y="865"/>
                  </a:lnTo>
                  <a:lnTo>
                    <a:pt x="3826" y="879"/>
                  </a:lnTo>
                  <a:lnTo>
                    <a:pt x="3829" y="893"/>
                  </a:lnTo>
                  <a:lnTo>
                    <a:pt x="3831" y="906"/>
                  </a:lnTo>
                  <a:lnTo>
                    <a:pt x="3831" y="920"/>
                  </a:lnTo>
                  <a:lnTo>
                    <a:pt x="3831" y="934"/>
                  </a:lnTo>
                  <a:lnTo>
                    <a:pt x="3833" y="948"/>
                  </a:lnTo>
                  <a:lnTo>
                    <a:pt x="3831" y="961"/>
                  </a:lnTo>
                  <a:lnTo>
                    <a:pt x="3831" y="975"/>
                  </a:lnTo>
                  <a:lnTo>
                    <a:pt x="3831" y="989"/>
                  </a:lnTo>
                  <a:lnTo>
                    <a:pt x="3829" y="1002"/>
                  </a:lnTo>
                  <a:lnTo>
                    <a:pt x="3826" y="1014"/>
                  </a:lnTo>
                  <a:lnTo>
                    <a:pt x="3822" y="1028"/>
                  </a:lnTo>
                  <a:lnTo>
                    <a:pt x="3817" y="1044"/>
                  </a:lnTo>
                  <a:lnTo>
                    <a:pt x="3814" y="1057"/>
                  </a:lnTo>
                  <a:lnTo>
                    <a:pt x="3809" y="1069"/>
                  </a:lnTo>
                  <a:lnTo>
                    <a:pt x="3802" y="1081"/>
                  </a:lnTo>
                  <a:lnTo>
                    <a:pt x="3795" y="1093"/>
                  </a:lnTo>
                  <a:lnTo>
                    <a:pt x="3788" y="1107"/>
                  </a:lnTo>
                  <a:lnTo>
                    <a:pt x="3781" y="1121"/>
                  </a:lnTo>
                  <a:lnTo>
                    <a:pt x="3773" y="1134"/>
                  </a:lnTo>
                  <a:lnTo>
                    <a:pt x="3764" y="1146"/>
                  </a:lnTo>
                  <a:lnTo>
                    <a:pt x="3756" y="1160"/>
                  </a:lnTo>
                  <a:lnTo>
                    <a:pt x="3745" y="1170"/>
                  </a:lnTo>
                  <a:lnTo>
                    <a:pt x="3735" y="1186"/>
                  </a:lnTo>
                  <a:lnTo>
                    <a:pt x="3721" y="1196"/>
                  </a:lnTo>
                  <a:lnTo>
                    <a:pt x="3711" y="1210"/>
                  </a:lnTo>
                  <a:lnTo>
                    <a:pt x="3699" y="1220"/>
                  </a:lnTo>
                  <a:lnTo>
                    <a:pt x="3687" y="1232"/>
                  </a:lnTo>
                  <a:lnTo>
                    <a:pt x="3673" y="1246"/>
                  </a:lnTo>
                  <a:lnTo>
                    <a:pt x="3660" y="1258"/>
                  </a:lnTo>
                  <a:lnTo>
                    <a:pt x="3644" y="1268"/>
                  </a:lnTo>
                  <a:lnTo>
                    <a:pt x="3630" y="1280"/>
                  </a:lnTo>
                  <a:lnTo>
                    <a:pt x="3615" y="1290"/>
                  </a:lnTo>
                  <a:lnTo>
                    <a:pt x="3600" y="1302"/>
                  </a:lnTo>
                  <a:lnTo>
                    <a:pt x="3591" y="1308"/>
                  </a:lnTo>
                  <a:lnTo>
                    <a:pt x="3582" y="1311"/>
                  </a:lnTo>
                  <a:lnTo>
                    <a:pt x="3574" y="1318"/>
                  </a:lnTo>
                  <a:lnTo>
                    <a:pt x="3565" y="1325"/>
                  </a:lnTo>
                  <a:lnTo>
                    <a:pt x="3557" y="1328"/>
                  </a:lnTo>
                  <a:lnTo>
                    <a:pt x="3550" y="1333"/>
                  </a:lnTo>
                  <a:lnTo>
                    <a:pt x="3540" y="1340"/>
                  </a:lnTo>
                  <a:lnTo>
                    <a:pt x="3533" y="1345"/>
                  </a:lnTo>
                  <a:lnTo>
                    <a:pt x="3521" y="1350"/>
                  </a:lnTo>
                  <a:lnTo>
                    <a:pt x="3512" y="1355"/>
                  </a:lnTo>
                  <a:lnTo>
                    <a:pt x="3504" y="1359"/>
                  </a:lnTo>
                  <a:lnTo>
                    <a:pt x="3493" y="1366"/>
                  </a:lnTo>
                  <a:lnTo>
                    <a:pt x="3485" y="1371"/>
                  </a:lnTo>
                  <a:lnTo>
                    <a:pt x="3474" y="1374"/>
                  </a:lnTo>
                  <a:lnTo>
                    <a:pt x="3466" y="1379"/>
                  </a:lnTo>
                  <a:lnTo>
                    <a:pt x="3457" y="1386"/>
                  </a:lnTo>
                  <a:lnTo>
                    <a:pt x="3445" y="1390"/>
                  </a:lnTo>
                  <a:lnTo>
                    <a:pt x="3437" y="1395"/>
                  </a:lnTo>
                  <a:lnTo>
                    <a:pt x="3425" y="1400"/>
                  </a:lnTo>
                  <a:lnTo>
                    <a:pt x="3416" y="1405"/>
                  </a:lnTo>
                  <a:lnTo>
                    <a:pt x="3406" y="1409"/>
                  </a:lnTo>
                  <a:lnTo>
                    <a:pt x="3396" y="1414"/>
                  </a:lnTo>
                  <a:lnTo>
                    <a:pt x="3385" y="1419"/>
                  </a:lnTo>
                  <a:lnTo>
                    <a:pt x="3377" y="1424"/>
                  </a:lnTo>
                  <a:lnTo>
                    <a:pt x="3363" y="1427"/>
                  </a:lnTo>
                  <a:lnTo>
                    <a:pt x="3353" y="1433"/>
                  </a:lnTo>
                  <a:lnTo>
                    <a:pt x="3342" y="1436"/>
                  </a:lnTo>
                  <a:lnTo>
                    <a:pt x="3332" y="1439"/>
                  </a:lnTo>
                  <a:lnTo>
                    <a:pt x="3318" y="1443"/>
                  </a:lnTo>
                  <a:lnTo>
                    <a:pt x="3308" y="1448"/>
                  </a:lnTo>
                  <a:lnTo>
                    <a:pt x="3298" y="1453"/>
                  </a:lnTo>
                  <a:lnTo>
                    <a:pt x="3286" y="1457"/>
                  </a:lnTo>
                  <a:lnTo>
                    <a:pt x="3274" y="1460"/>
                  </a:lnTo>
                  <a:lnTo>
                    <a:pt x="3264" y="1465"/>
                  </a:lnTo>
                  <a:lnTo>
                    <a:pt x="3252" y="1469"/>
                  </a:lnTo>
                  <a:lnTo>
                    <a:pt x="3240" y="1472"/>
                  </a:lnTo>
                  <a:lnTo>
                    <a:pt x="3228" y="1475"/>
                  </a:lnTo>
                  <a:lnTo>
                    <a:pt x="3217" y="1481"/>
                  </a:lnTo>
                  <a:lnTo>
                    <a:pt x="3205" y="1484"/>
                  </a:lnTo>
                  <a:lnTo>
                    <a:pt x="3193" y="1487"/>
                  </a:lnTo>
                  <a:lnTo>
                    <a:pt x="3180" y="1491"/>
                  </a:lnTo>
                  <a:lnTo>
                    <a:pt x="3169" y="1494"/>
                  </a:lnTo>
                  <a:lnTo>
                    <a:pt x="3156" y="1498"/>
                  </a:lnTo>
                  <a:lnTo>
                    <a:pt x="3145" y="1501"/>
                  </a:lnTo>
                  <a:lnTo>
                    <a:pt x="3132" y="1505"/>
                  </a:lnTo>
                  <a:lnTo>
                    <a:pt x="3120" y="1508"/>
                  </a:lnTo>
                  <a:lnTo>
                    <a:pt x="3108" y="1511"/>
                  </a:lnTo>
                  <a:lnTo>
                    <a:pt x="3097" y="1517"/>
                  </a:lnTo>
                  <a:lnTo>
                    <a:pt x="3082" y="1517"/>
                  </a:lnTo>
                  <a:lnTo>
                    <a:pt x="3072" y="1520"/>
                  </a:lnTo>
                  <a:lnTo>
                    <a:pt x="3058" y="1523"/>
                  </a:lnTo>
                  <a:lnTo>
                    <a:pt x="3048" y="1527"/>
                  </a:lnTo>
                  <a:lnTo>
                    <a:pt x="3036" y="1529"/>
                  </a:lnTo>
                  <a:lnTo>
                    <a:pt x="3022" y="1532"/>
                  </a:lnTo>
                  <a:lnTo>
                    <a:pt x="3010" y="1534"/>
                  </a:lnTo>
                  <a:lnTo>
                    <a:pt x="3000" y="1539"/>
                  </a:lnTo>
                  <a:lnTo>
                    <a:pt x="2986" y="1541"/>
                  </a:lnTo>
                  <a:lnTo>
                    <a:pt x="2974" y="1544"/>
                  </a:lnTo>
                  <a:lnTo>
                    <a:pt x="2960" y="1546"/>
                  </a:lnTo>
                  <a:lnTo>
                    <a:pt x="2950" y="1547"/>
                  </a:lnTo>
                  <a:lnTo>
                    <a:pt x="2938" y="1549"/>
                  </a:lnTo>
                  <a:lnTo>
                    <a:pt x="2926" y="1553"/>
                  </a:lnTo>
                  <a:lnTo>
                    <a:pt x="2912" y="1554"/>
                  </a:lnTo>
                  <a:lnTo>
                    <a:pt x="2902" y="1558"/>
                  </a:lnTo>
                  <a:lnTo>
                    <a:pt x="2888" y="1558"/>
                  </a:lnTo>
                  <a:lnTo>
                    <a:pt x="2878" y="1561"/>
                  </a:lnTo>
                  <a:lnTo>
                    <a:pt x="2866" y="1563"/>
                  </a:lnTo>
                  <a:lnTo>
                    <a:pt x="2854" y="1565"/>
                  </a:lnTo>
                  <a:lnTo>
                    <a:pt x="2842" y="1565"/>
                  </a:lnTo>
                  <a:lnTo>
                    <a:pt x="2832" y="1568"/>
                  </a:lnTo>
                  <a:lnTo>
                    <a:pt x="2818" y="1570"/>
                  </a:lnTo>
                  <a:lnTo>
                    <a:pt x="2808" y="1573"/>
                  </a:lnTo>
                  <a:lnTo>
                    <a:pt x="2796" y="1573"/>
                  </a:lnTo>
                  <a:lnTo>
                    <a:pt x="2785" y="1575"/>
                  </a:lnTo>
                  <a:lnTo>
                    <a:pt x="2772" y="1577"/>
                  </a:lnTo>
                  <a:lnTo>
                    <a:pt x="2761" y="1580"/>
                  </a:lnTo>
                  <a:lnTo>
                    <a:pt x="2749" y="1580"/>
                  </a:lnTo>
                  <a:lnTo>
                    <a:pt x="2739" y="1580"/>
                  </a:lnTo>
                  <a:lnTo>
                    <a:pt x="2725" y="1582"/>
                  </a:lnTo>
                  <a:lnTo>
                    <a:pt x="2717" y="1585"/>
                  </a:lnTo>
                  <a:lnTo>
                    <a:pt x="2705" y="1585"/>
                  </a:lnTo>
                  <a:lnTo>
                    <a:pt x="2693" y="1587"/>
                  </a:lnTo>
                  <a:lnTo>
                    <a:pt x="2682" y="1589"/>
                  </a:lnTo>
                  <a:lnTo>
                    <a:pt x="2674" y="1590"/>
                  </a:lnTo>
                  <a:lnTo>
                    <a:pt x="2662" y="1590"/>
                  </a:lnTo>
                  <a:lnTo>
                    <a:pt x="2652" y="1592"/>
                  </a:lnTo>
                  <a:lnTo>
                    <a:pt x="2643" y="1594"/>
                  </a:lnTo>
                  <a:lnTo>
                    <a:pt x="2633" y="1595"/>
                  </a:lnTo>
                  <a:lnTo>
                    <a:pt x="2622" y="1595"/>
                  </a:lnTo>
                  <a:lnTo>
                    <a:pt x="2612" y="1595"/>
                  </a:lnTo>
                  <a:lnTo>
                    <a:pt x="2600" y="1595"/>
                  </a:lnTo>
                  <a:lnTo>
                    <a:pt x="2592" y="1595"/>
                  </a:lnTo>
                  <a:lnTo>
                    <a:pt x="2581" y="1595"/>
                  </a:lnTo>
                  <a:lnTo>
                    <a:pt x="2571" y="1597"/>
                  </a:lnTo>
                  <a:lnTo>
                    <a:pt x="2562" y="1597"/>
                  </a:lnTo>
                  <a:lnTo>
                    <a:pt x="2552" y="1599"/>
                  </a:lnTo>
                  <a:lnTo>
                    <a:pt x="2544" y="1599"/>
                  </a:lnTo>
                  <a:lnTo>
                    <a:pt x="2535" y="1599"/>
                  </a:lnTo>
                  <a:lnTo>
                    <a:pt x="2525" y="1599"/>
                  </a:lnTo>
                  <a:lnTo>
                    <a:pt x="2516" y="1601"/>
                  </a:lnTo>
                  <a:lnTo>
                    <a:pt x="2506" y="1601"/>
                  </a:lnTo>
                  <a:lnTo>
                    <a:pt x="2499" y="1601"/>
                  </a:lnTo>
                  <a:lnTo>
                    <a:pt x="2490" y="1601"/>
                  </a:lnTo>
                  <a:lnTo>
                    <a:pt x="2482" y="1602"/>
                  </a:lnTo>
                  <a:lnTo>
                    <a:pt x="2473" y="1602"/>
                  </a:lnTo>
                  <a:lnTo>
                    <a:pt x="2463" y="1602"/>
                  </a:lnTo>
                  <a:lnTo>
                    <a:pt x="2454" y="1602"/>
                  </a:lnTo>
                  <a:lnTo>
                    <a:pt x="2446" y="1602"/>
                  </a:lnTo>
                  <a:lnTo>
                    <a:pt x="2429" y="1602"/>
                  </a:lnTo>
                  <a:lnTo>
                    <a:pt x="2413" y="1602"/>
                  </a:lnTo>
                  <a:lnTo>
                    <a:pt x="2396" y="1601"/>
                  </a:lnTo>
                  <a:lnTo>
                    <a:pt x="2381" y="1601"/>
                  </a:lnTo>
                  <a:lnTo>
                    <a:pt x="2365" y="1601"/>
                  </a:lnTo>
                  <a:lnTo>
                    <a:pt x="2350" y="1601"/>
                  </a:lnTo>
                  <a:lnTo>
                    <a:pt x="2333" y="1599"/>
                  </a:lnTo>
                  <a:lnTo>
                    <a:pt x="2317" y="1597"/>
                  </a:lnTo>
                  <a:lnTo>
                    <a:pt x="2300" y="1595"/>
                  </a:lnTo>
                  <a:lnTo>
                    <a:pt x="2285" y="1595"/>
                  </a:lnTo>
                  <a:lnTo>
                    <a:pt x="2268" y="1594"/>
                  </a:lnTo>
                  <a:lnTo>
                    <a:pt x="2252" y="1592"/>
                  </a:lnTo>
                  <a:lnTo>
                    <a:pt x="2237" y="1590"/>
                  </a:lnTo>
                  <a:lnTo>
                    <a:pt x="2221" y="1590"/>
                  </a:lnTo>
                  <a:lnTo>
                    <a:pt x="2211" y="1589"/>
                  </a:lnTo>
                  <a:lnTo>
                    <a:pt x="2202" y="1587"/>
                  </a:lnTo>
                  <a:lnTo>
                    <a:pt x="2194" y="1585"/>
                  </a:lnTo>
                  <a:lnTo>
                    <a:pt x="2187" y="1585"/>
                  </a:lnTo>
                  <a:lnTo>
                    <a:pt x="2178" y="1583"/>
                  </a:lnTo>
                  <a:lnTo>
                    <a:pt x="2168" y="1583"/>
                  </a:lnTo>
                  <a:lnTo>
                    <a:pt x="2161" y="1582"/>
                  </a:lnTo>
                  <a:lnTo>
                    <a:pt x="2153" y="1582"/>
                  </a:lnTo>
                  <a:lnTo>
                    <a:pt x="2144" y="1580"/>
                  </a:lnTo>
                  <a:lnTo>
                    <a:pt x="2134" y="1580"/>
                  </a:lnTo>
                  <a:lnTo>
                    <a:pt x="2125" y="1580"/>
                  </a:lnTo>
                  <a:lnTo>
                    <a:pt x="2117" y="1580"/>
                  </a:lnTo>
                  <a:lnTo>
                    <a:pt x="2108" y="1578"/>
                  </a:lnTo>
                  <a:lnTo>
                    <a:pt x="2101" y="1577"/>
                  </a:lnTo>
                  <a:lnTo>
                    <a:pt x="2091" y="1577"/>
                  </a:lnTo>
                  <a:lnTo>
                    <a:pt x="2084" y="1577"/>
                  </a:lnTo>
                  <a:lnTo>
                    <a:pt x="2072" y="1575"/>
                  </a:lnTo>
                  <a:lnTo>
                    <a:pt x="2064" y="1573"/>
                  </a:lnTo>
                  <a:lnTo>
                    <a:pt x="2053" y="1571"/>
                  </a:lnTo>
                  <a:lnTo>
                    <a:pt x="2045" y="1571"/>
                  </a:lnTo>
                  <a:lnTo>
                    <a:pt x="2034" y="1570"/>
                  </a:lnTo>
                  <a:lnTo>
                    <a:pt x="2024" y="1568"/>
                  </a:lnTo>
                  <a:lnTo>
                    <a:pt x="2016" y="1566"/>
                  </a:lnTo>
                  <a:lnTo>
                    <a:pt x="2007" y="1566"/>
                  </a:lnTo>
                  <a:lnTo>
                    <a:pt x="1995" y="1565"/>
                  </a:lnTo>
                  <a:lnTo>
                    <a:pt x="1985" y="1565"/>
                  </a:lnTo>
                  <a:lnTo>
                    <a:pt x="1974" y="1563"/>
                  </a:lnTo>
                  <a:lnTo>
                    <a:pt x="1964" y="1563"/>
                  </a:lnTo>
                  <a:lnTo>
                    <a:pt x="1954" y="1561"/>
                  </a:lnTo>
                  <a:lnTo>
                    <a:pt x="1945" y="1559"/>
                  </a:lnTo>
                  <a:lnTo>
                    <a:pt x="1933" y="1558"/>
                  </a:lnTo>
                  <a:lnTo>
                    <a:pt x="1925" y="1558"/>
                  </a:lnTo>
                  <a:lnTo>
                    <a:pt x="1913" y="1556"/>
                  </a:lnTo>
                  <a:lnTo>
                    <a:pt x="1902" y="1554"/>
                  </a:lnTo>
                  <a:lnTo>
                    <a:pt x="1890" y="1553"/>
                  </a:lnTo>
                  <a:lnTo>
                    <a:pt x="1882" y="1551"/>
                  </a:lnTo>
                  <a:lnTo>
                    <a:pt x="1870" y="1549"/>
                  </a:lnTo>
                  <a:lnTo>
                    <a:pt x="1860" y="1547"/>
                  </a:lnTo>
                  <a:lnTo>
                    <a:pt x="1849" y="1547"/>
                  </a:lnTo>
                  <a:lnTo>
                    <a:pt x="1839" y="1547"/>
                  </a:lnTo>
                  <a:lnTo>
                    <a:pt x="1827" y="1546"/>
                  </a:lnTo>
                  <a:lnTo>
                    <a:pt x="1817" y="1544"/>
                  </a:lnTo>
                  <a:lnTo>
                    <a:pt x="1805" y="1542"/>
                  </a:lnTo>
                  <a:lnTo>
                    <a:pt x="1794" y="1542"/>
                  </a:lnTo>
                  <a:lnTo>
                    <a:pt x="1782" y="1541"/>
                  </a:lnTo>
                  <a:lnTo>
                    <a:pt x="1774" y="1539"/>
                  </a:lnTo>
                  <a:lnTo>
                    <a:pt x="1760" y="1537"/>
                  </a:lnTo>
                  <a:lnTo>
                    <a:pt x="1752" y="1537"/>
                  </a:lnTo>
                  <a:lnTo>
                    <a:pt x="1740" y="1534"/>
                  </a:lnTo>
                  <a:lnTo>
                    <a:pt x="1728" y="1532"/>
                  </a:lnTo>
                  <a:lnTo>
                    <a:pt x="1716" y="1532"/>
                  </a:lnTo>
                  <a:lnTo>
                    <a:pt x="1705" y="1530"/>
                  </a:lnTo>
                  <a:lnTo>
                    <a:pt x="1693" y="1527"/>
                  </a:lnTo>
                  <a:lnTo>
                    <a:pt x="1681" y="1527"/>
                  </a:lnTo>
                  <a:lnTo>
                    <a:pt x="1669" y="1523"/>
                  </a:lnTo>
                  <a:lnTo>
                    <a:pt x="1659" y="1523"/>
                  </a:lnTo>
                  <a:lnTo>
                    <a:pt x="1647" y="1520"/>
                  </a:lnTo>
                  <a:lnTo>
                    <a:pt x="1635" y="1520"/>
                  </a:lnTo>
                  <a:lnTo>
                    <a:pt x="1623" y="1517"/>
                  </a:lnTo>
                  <a:lnTo>
                    <a:pt x="1613" y="1517"/>
                  </a:lnTo>
                  <a:lnTo>
                    <a:pt x="1601" y="1515"/>
                  </a:lnTo>
                  <a:lnTo>
                    <a:pt x="1589" y="1515"/>
                  </a:lnTo>
                  <a:lnTo>
                    <a:pt x="1577" y="1511"/>
                  </a:lnTo>
                  <a:lnTo>
                    <a:pt x="1566" y="1511"/>
                  </a:lnTo>
                  <a:lnTo>
                    <a:pt x="1553" y="1508"/>
                  </a:lnTo>
                  <a:lnTo>
                    <a:pt x="1541" y="1506"/>
                  </a:lnTo>
                  <a:lnTo>
                    <a:pt x="1529" y="1503"/>
                  </a:lnTo>
                  <a:lnTo>
                    <a:pt x="1518" y="1501"/>
                  </a:lnTo>
                  <a:lnTo>
                    <a:pt x="1505" y="1499"/>
                  </a:lnTo>
                  <a:lnTo>
                    <a:pt x="1493" y="1498"/>
                  </a:lnTo>
                  <a:lnTo>
                    <a:pt x="1481" y="1496"/>
                  </a:lnTo>
                  <a:lnTo>
                    <a:pt x="1470" y="1494"/>
                  </a:lnTo>
                  <a:lnTo>
                    <a:pt x="1458" y="1491"/>
                  </a:lnTo>
                  <a:lnTo>
                    <a:pt x="1446" y="1489"/>
                  </a:lnTo>
                  <a:lnTo>
                    <a:pt x="1433" y="1486"/>
                  </a:lnTo>
                  <a:lnTo>
                    <a:pt x="1422" y="1484"/>
                  </a:lnTo>
                  <a:lnTo>
                    <a:pt x="1410" y="1482"/>
                  </a:lnTo>
                  <a:lnTo>
                    <a:pt x="1398" y="1481"/>
                  </a:lnTo>
                  <a:lnTo>
                    <a:pt x="1386" y="1479"/>
                  </a:lnTo>
                  <a:lnTo>
                    <a:pt x="1376" y="1477"/>
                  </a:lnTo>
                  <a:lnTo>
                    <a:pt x="1362" y="1472"/>
                  </a:lnTo>
                  <a:lnTo>
                    <a:pt x="1352" y="1470"/>
                  </a:lnTo>
                  <a:lnTo>
                    <a:pt x="1337" y="1467"/>
                  </a:lnTo>
                  <a:lnTo>
                    <a:pt x="1326" y="1465"/>
                  </a:lnTo>
                  <a:lnTo>
                    <a:pt x="1314" y="1462"/>
                  </a:lnTo>
                  <a:lnTo>
                    <a:pt x="1302" y="1458"/>
                  </a:lnTo>
                  <a:lnTo>
                    <a:pt x="1289" y="1455"/>
                  </a:lnTo>
                  <a:lnTo>
                    <a:pt x="1278" y="1453"/>
                  </a:lnTo>
                  <a:lnTo>
                    <a:pt x="1265" y="1450"/>
                  </a:lnTo>
                  <a:lnTo>
                    <a:pt x="1254" y="1448"/>
                  </a:lnTo>
                  <a:lnTo>
                    <a:pt x="1241" y="1443"/>
                  </a:lnTo>
                  <a:lnTo>
                    <a:pt x="1229" y="1441"/>
                  </a:lnTo>
                  <a:lnTo>
                    <a:pt x="1217" y="1438"/>
                  </a:lnTo>
                  <a:lnTo>
                    <a:pt x="1205" y="1436"/>
                  </a:lnTo>
                  <a:lnTo>
                    <a:pt x="1193" y="1431"/>
                  </a:lnTo>
                  <a:lnTo>
                    <a:pt x="1182" y="1429"/>
                  </a:lnTo>
                  <a:lnTo>
                    <a:pt x="1167" y="1424"/>
                  </a:lnTo>
                  <a:lnTo>
                    <a:pt x="1157" y="1422"/>
                  </a:lnTo>
                  <a:lnTo>
                    <a:pt x="1143" y="1419"/>
                  </a:lnTo>
                  <a:lnTo>
                    <a:pt x="1133" y="1415"/>
                  </a:lnTo>
                  <a:lnTo>
                    <a:pt x="1119" y="1410"/>
                  </a:lnTo>
                  <a:lnTo>
                    <a:pt x="1107" y="1407"/>
                  </a:lnTo>
                  <a:lnTo>
                    <a:pt x="1095" y="1405"/>
                  </a:lnTo>
                  <a:lnTo>
                    <a:pt x="1085" y="1402"/>
                  </a:lnTo>
                  <a:lnTo>
                    <a:pt x="1073" y="1397"/>
                  </a:lnTo>
                  <a:lnTo>
                    <a:pt x="1059" y="1393"/>
                  </a:lnTo>
                  <a:lnTo>
                    <a:pt x="1047" y="1390"/>
                  </a:lnTo>
                  <a:lnTo>
                    <a:pt x="1037" y="1388"/>
                  </a:lnTo>
                  <a:lnTo>
                    <a:pt x="1025" y="1383"/>
                  </a:lnTo>
                  <a:lnTo>
                    <a:pt x="1013" y="1379"/>
                  </a:lnTo>
                  <a:lnTo>
                    <a:pt x="1001" y="1376"/>
                  </a:lnTo>
                  <a:lnTo>
                    <a:pt x="990" y="1374"/>
                  </a:lnTo>
                  <a:lnTo>
                    <a:pt x="977" y="1369"/>
                  </a:lnTo>
                  <a:lnTo>
                    <a:pt x="965" y="1364"/>
                  </a:lnTo>
                  <a:lnTo>
                    <a:pt x="953" y="1359"/>
                  </a:lnTo>
                  <a:lnTo>
                    <a:pt x="942" y="1357"/>
                  </a:lnTo>
                  <a:lnTo>
                    <a:pt x="929" y="1352"/>
                  </a:lnTo>
                  <a:lnTo>
                    <a:pt x="917" y="1349"/>
                  </a:lnTo>
                  <a:lnTo>
                    <a:pt x="905" y="1343"/>
                  </a:lnTo>
                  <a:lnTo>
                    <a:pt x="894" y="1342"/>
                  </a:lnTo>
                  <a:lnTo>
                    <a:pt x="882" y="1337"/>
                  </a:lnTo>
                  <a:lnTo>
                    <a:pt x="870" y="1331"/>
                  </a:lnTo>
                  <a:lnTo>
                    <a:pt x="858" y="1326"/>
                  </a:lnTo>
                  <a:lnTo>
                    <a:pt x="848" y="1325"/>
                  </a:lnTo>
                  <a:lnTo>
                    <a:pt x="836" y="1319"/>
                  </a:lnTo>
                  <a:lnTo>
                    <a:pt x="824" y="1314"/>
                  </a:lnTo>
                  <a:lnTo>
                    <a:pt x="812" y="1311"/>
                  </a:lnTo>
                  <a:lnTo>
                    <a:pt x="804" y="1308"/>
                  </a:lnTo>
                  <a:lnTo>
                    <a:pt x="792" y="1302"/>
                  </a:lnTo>
                  <a:lnTo>
                    <a:pt x="780" y="1297"/>
                  </a:lnTo>
                  <a:lnTo>
                    <a:pt x="768" y="1294"/>
                  </a:lnTo>
                  <a:lnTo>
                    <a:pt x="757" y="1289"/>
                  </a:lnTo>
                  <a:lnTo>
                    <a:pt x="745" y="1284"/>
                  </a:lnTo>
                  <a:lnTo>
                    <a:pt x="733" y="1280"/>
                  </a:lnTo>
                  <a:lnTo>
                    <a:pt x="723" y="1275"/>
                  </a:lnTo>
                  <a:lnTo>
                    <a:pt x="713" y="1270"/>
                  </a:lnTo>
                  <a:lnTo>
                    <a:pt x="699" y="1265"/>
                  </a:lnTo>
                  <a:lnTo>
                    <a:pt x="689" y="1260"/>
                  </a:lnTo>
                  <a:lnTo>
                    <a:pt x="678" y="1254"/>
                  </a:lnTo>
                  <a:lnTo>
                    <a:pt x="668" y="1249"/>
                  </a:lnTo>
                  <a:lnTo>
                    <a:pt x="656" y="1246"/>
                  </a:lnTo>
                  <a:lnTo>
                    <a:pt x="646" y="1241"/>
                  </a:lnTo>
                  <a:lnTo>
                    <a:pt x="636" y="1236"/>
                  </a:lnTo>
                  <a:lnTo>
                    <a:pt x="625" y="1232"/>
                  </a:lnTo>
                  <a:lnTo>
                    <a:pt x="613" y="1225"/>
                  </a:lnTo>
                  <a:lnTo>
                    <a:pt x="603" y="1218"/>
                  </a:lnTo>
                  <a:lnTo>
                    <a:pt x="591" y="1215"/>
                  </a:lnTo>
                  <a:lnTo>
                    <a:pt x="581" y="1210"/>
                  </a:lnTo>
                  <a:lnTo>
                    <a:pt x="570" y="1203"/>
                  </a:lnTo>
                  <a:lnTo>
                    <a:pt x="558" y="1198"/>
                  </a:lnTo>
                  <a:lnTo>
                    <a:pt x="548" y="1193"/>
                  </a:lnTo>
                  <a:lnTo>
                    <a:pt x="540" y="1188"/>
                  </a:lnTo>
                  <a:lnTo>
                    <a:pt x="528" y="1182"/>
                  </a:lnTo>
                  <a:lnTo>
                    <a:pt x="517" y="1176"/>
                  </a:lnTo>
                  <a:lnTo>
                    <a:pt x="507" y="1169"/>
                  </a:lnTo>
                  <a:lnTo>
                    <a:pt x="497" y="1165"/>
                  </a:lnTo>
                  <a:lnTo>
                    <a:pt x="486" y="1158"/>
                  </a:lnTo>
                  <a:lnTo>
                    <a:pt x="478" y="1153"/>
                  </a:lnTo>
                  <a:lnTo>
                    <a:pt x="468" y="1148"/>
                  </a:lnTo>
                  <a:lnTo>
                    <a:pt x="459" y="1143"/>
                  </a:lnTo>
                  <a:lnTo>
                    <a:pt x="447" y="1138"/>
                  </a:lnTo>
                  <a:lnTo>
                    <a:pt x="438" y="1131"/>
                  </a:lnTo>
                  <a:lnTo>
                    <a:pt x="430" y="1124"/>
                  </a:lnTo>
                  <a:lnTo>
                    <a:pt x="420" y="1121"/>
                  </a:lnTo>
                  <a:lnTo>
                    <a:pt x="411" y="1114"/>
                  </a:lnTo>
                  <a:lnTo>
                    <a:pt x="402" y="1107"/>
                  </a:lnTo>
                  <a:lnTo>
                    <a:pt x="392" y="1102"/>
                  </a:lnTo>
                  <a:lnTo>
                    <a:pt x="384" y="1097"/>
                  </a:lnTo>
                  <a:lnTo>
                    <a:pt x="373" y="1090"/>
                  </a:lnTo>
                  <a:lnTo>
                    <a:pt x="365" y="1085"/>
                  </a:lnTo>
                  <a:lnTo>
                    <a:pt x="354" y="1078"/>
                  </a:lnTo>
                  <a:lnTo>
                    <a:pt x="348" y="1074"/>
                  </a:lnTo>
                  <a:lnTo>
                    <a:pt x="330" y="1061"/>
                  </a:lnTo>
                  <a:lnTo>
                    <a:pt x="315" y="1050"/>
                  </a:lnTo>
                  <a:lnTo>
                    <a:pt x="298" y="1037"/>
                  </a:lnTo>
                  <a:lnTo>
                    <a:pt x="282" y="1026"/>
                  </a:lnTo>
                  <a:lnTo>
                    <a:pt x="267" y="1013"/>
                  </a:lnTo>
                  <a:lnTo>
                    <a:pt x="253" y="1002"/>
                  </a:lnTo>
                  <a:lnTo>
                    <a:pt x="240" y="989"/>
                  </a:lnTo>
                  <a:lnTo>
                    <a:pt x="226" y="978"/>
                  </a:lnTo>
                  <a:lnTo>
                    <a:pt x="212" y="965"/>
                  </a:lnTo>
                  <a:lnTo>
                    <a:pt x="200" y="954"/>
                  </a:lnTo>
                  <a:lnTo>
                    <a:pt x="186" y="942"/>
                  </a:lnTo>
                  <a:lnTo>
                    <a:pt x="176" y="932"/>
                  </a:lnTo>
                  <a:lnTo>
                    <a:pt x="166" y="918"/>
                  </a:lnTo>
                  <a:lnTo>
                    <a:pt x="156" y="908"/>
                  </a:lnTo>
                  <a:lnTo>
                    <a:pt x="147" y="896"/>
                  </a:lnTo>
                  <a:lnTo>
                    <a:pt x="137" y="886"/>
                  </a:lnTo>
                  <a:lnTo>
                    <a:pt x="130" y="874"/>
                  </a:lnTo>
                  <a:lnTo>
                    <a:pt x="123" y="865"/>
                  </a:lnTo>
                  <a:lnTo>
                    <a:pt x="114" y="853"/>
                  </a:lnTo>
                  <a:lnTo>
                    <a:pt x="108" y="841"/>
                  </a:lnTo>
                  <a:lnTo>
                    <a:pt x="104" y="831"/>
                  </a:lnTo>
                  <a:lnTo>
                    <a:pt x="99" y="822"/>
                  </a:lnTo>
                  <a:lnTo>
                    <a:pt x="94" y="810"/>
                  </a:lnTo>
                  <a:lnTo>
                    <a:pt x="90" y="800"/>
                  </a:lnTo>
                  <a:lnTo>
                    <a:pt x="87" y="790"/>
                  </a:lnTo>
                  <a:lnTo>
                    <a:pt x="85" y="781"/>
                  </a:lnTo>
                  <a:lnTo>
                    <a:pt x="82" y="771"/>
                  </a:lnTo>
                  <a:lnTo>
                    <a:pt x="80" y="761"/>
                  </a:lnTo>
                  <a:lnTo>
                    <a:pt x="78" y="752"/>
                  </a:lnTo>
                  <a:lnTo>
                    <a:pt x="78" y="744"/>
                  </a:lnTo>
                  <a:lnTo>
                    <a:pt x="78" y="733"/>
                  </a:lnTo>
                  <a:lnTo>
                    <a:pt x="78" y="725"/>
                  </a:lnTo>
                  <a:lnTo>
                    <a:pt x="80" y="715"/>
                  </a:lnTo>
                  <a:lnTo>
                    <a:pt x="84" y="708"/>
                  </a:lnTo>
                  <a:lnTo>
                    <a:pt x="84" y="697"/>
                  </a:lnTo>
                  <a:lnTo>
                    <a:pt x="85" y="689"/>
                  </a:lnTo>
                  <a:lnTo>
                    <a:pt x="87" y="680"/>
                  </a:lnTo>
                  <a:lnTo>
                    <a:pt x="90" y="670"/>
                  </a:lnTo>
                  <a:lnTo>
                    <a:pt x="96" y="653"/>
                  </a:lnTo>
                  <a:lnTo>
                    <a:pt x="104" y="637"/>
                  </a:lnTo>
                  <a:lnTo>
                    <a:pt x="111" y="620"/>
                  </a:lnTo>
                  <a:lnTo>
                    <a:pt x="120" y="605"/>
                  </a:lnTo>
                  <a:lnTo>
                    <a:pt x="128" y="591"/>
                  </a:lnTo>
                  <a:lnTo>
                    <a:pt x="137" y="577"/>
                  </a:lnTo>
                  <a:lnTo>
                    <a:pt x="145" y="562"/>
                  </a:lnTo>
                  <a:lnTo>
                    <a:pt x="152" y="548"/>
                  </a:lnTo>
                  <a:lnTo>
                    <a:pt x="162" y="535"/>
                  </a:lnTo>
                  <a:lnTo>
                    <a:pt x="171" y="521"/>
                  </a:lnTo>
                  <a:lnTo>
                    <a:pt x="181" y="507"/>
                  </a:lnTo>
                  <a:lnTo>
                    <a:pt x="193" y="493"/>
                  </a:lnTo>
                  <a:lnTo>
                    <a:pt x="205" y="481"/>
                  </a:lnTo>
                  <a:lnTo>
                    <a:pt x="219" y="469"/>
                  </a:lnTo>
                  <a:lnTo>
                    <a:pt x="233" y="456"/>
                  </a:lnTo>
                  <a:lnTo>
                    <a:pt x="248" y="444"/>
                  </a:lnTo>
                  <a:lnTo>
                    <a:pt x="257" y="435"/>
                  </a:lnTo>
                  <a:lnTo>
                    <a:pt x="265" y="430"/>
                  </a:lnTo>
                  <a:lnTo>
                    <a:pt x="276" y="423"/>
                  </a:lnTo>
                  <a:lnTo>
                    <a:pt x="286" y="418"/>
                  </a:lnTo>
                  <a:lnTo>
                    <a:pt x="294" y="411"/>
                  </a:lnTo>
                  <a:lnTo>
                    <a:pt x="306" y="404"/>
                  </a:lnTo>
                  <a:lnTo>
                    <a:pt x="317" y="397"/>
                  </a:lnTo>
                  <a:lnTo>
                    <a:pt x="329" y="392"/>
                  </a:lnTo>
                  <a:lnTo>
                    <a:pt x="341" y="384"/>
                  </a:lnTo>
                  <a:lnTo>
                    <a:pt x="354" y="380"/>
                  </a:lnTo>
                  <a:lnTo>
                    <a:pt x="368" y="372"/>
                  </a:lnTo>
                  <a:lnTo>
                    <a:pt x="384" y="367"/>
                  </a:lnTo>
                  <a:lnTo>
                    <a:pt x="397" y="360"/>
                  </a:lnTo>
                  <a:lnTo>
                    <a:pt x="411" y="353"/>
                  </a:lnTo>
                  <a:lnTo>
                    <a:pt x="426" y="346"/>
                  </a:lnTo>
                  <a:lnTo>
                    <a:pt x="444" y="339"/>
                  </a:lnTo>
                  <a:lnTo>
                    <a:pt x="450" y="334"/>
                  </a:lnTo>
                  <a:lnTo>
                    <a:pt x="459" y="332"/>
                  </a:lnTo>
                  <a:lnTo>
                    <a:pt x="468" y="329"/>
                  </a:lnTo>
                  <a:lnTo>
                    <a:pt x="478" y="325"/>
                  </a:lnTo>
                  <a:lnTo>
                    <a:pt x="486" y="320"/>
                  </a:lnTo>
                  <a:lnTo>
                    <a:pt x="495" y="317"/>
                  </a:lnTo>
                  <a:lnTo>
                    <a:pt x="505" y="315"/>
                  </a:lnTo>
                  <a:lnTo>
                    <a:pt x="514" y="312"/>
                  </a:lnTo>
                  <a:lnTo>
                    <a:pt x="524" y="307"/>
                  </a:lnTo>
                  <a:lnTo>
                    <a:pt x="533" y="303"/>
                  </a:lnTo>
                  <a:lnTo>
                    <a:pt x="543" y="301"/>
                  </a:lnTo>
                  <a:lnTo>
                    <a:pt x="552" y="298"/>
                  </a:lnTo>
                  <a:lnTo>
                    <a:pt x="560" y="293"/>
                  </a:lnTo>
                  <a:lnTo>
                    <a:pt x="570" y="289"/>
                  </a:lnTo>
                  <a:lnTo>
                    <a:pt x="581" y="286"/>
                  </a:lnTo>
                  <a:lnTo>
                    <a:pt x="591" y="284"/>
                  </a:lnTo>
                  <a:lnTo>
                    <a:pt x="601" y="279"/>
                  </a:lnTo>
                  <a:lnTo>
                    <a:pt x="610" y="276"/>
                  </a:lnTo>
                  <a:lnTo>
                    <a:pt x="620" y="272"/>
                  </a:lnTo>
                  <a:lnTo>
                    <a:pt x="632" y="269"/>
                  </a:lnTo>
                  <a:lnTo>
                    <a:pt x="642" y="266"/>
                  </a:lnTo>
                  <a:lnTo>
                    <a:pt x="653" y="262"/>
                  </a:lnTo>
                  <a:lnTo>
                    <a:pt x="665" y="259"/>
                  </a:lnTo>
                  <a:lnTo>
                    <a:pt x="677" y="257"/>
                  </a:lnTo>
                  <a:lnTo>
                    <a:pt x="685" y="254"/>
                  </a:lnTo>
                  <a:lnTo>
                    <a:pt x="697" y="250"/>
                  </a:lnTo>
                  <a:lnTo>
                    <a:pt x="708" y="247"/>
                  </a:lnTo>
                  <a:lnTo>
                    <a:pt x="718" y="243"/>
                  </a:lnTo>
                  <a:lnTo>
                    <a:pt x="730" y="238"/>
                  </a:lnTo>
                  <a:lnTo>
                    <a:pt x="740" y="236"/>
                  </a:lnTo>
                  <a:lnTo>
                    <a:pt x="750" y="233"/>
                  </a:lnTo>
                  <a:lnTo>
                    <a:pt x="762" y="230"/>
                  </a:lnTo>
                  <a:lnTo>
                    <a:pt x="774" y="224"/>
                  </a:lnTo>
                  <a:lnTo>
                    <a:pt x="785" y="223"/>
                  </a:lnTo>
                  <a:lnTo>
                    <a:pt x="795" y="219"/>
                  </a:lnTo>
                  <a:lnTo>
                    <a:pt x="807" y="218"/>
                  </a:lnTo>
                  <a:lnTo>
                    <a:pt x="819" y="214"/>
                  </a:lnTo>
                  <a:lnTo>
                    <a:pt x="831" y="211"/>
                  </a:lnTo>
                  <a:lnTo>
                    <a:pt x="841" y="207"/>
                  </a:lnTo>
                  <a:lnTo>
                    <a:pt x="855" y="207"/>
                  </a:lnTo>
                  <a:lnTo>
                    <a:pt x="865" y="202"/>
                  </a:lnTo>
                  <a:lnTo>
                    <a:pt x="877" y="200"/>
                  </a:lnTo>
                  <a:lnTo>
                    <a:pt x="888" y="195"/>
                  </a:lnTo>
                  <a:lnTo>
                    <a:pt x="900" y="194"/>
                  </a:lnTo>
                  <a:lnTo>
                    <a:pt x="912" y="190"/>
                  </a:lnTo>
                  <a:lnTo>
                    <a:pt x="924" y="188"/>
                  </a:lnTo>
                  <a:lnTo>
                    <a:pt x="934" y="185"/>
                  </a:lnTo>
                  <a:lnTo>
                    <a:pt x="948" y="183"/>
                  </a:lnTo>
                  <a:lnTo>
                    <a:pt x="958" y="180"/>
                  </a:lnTo>
                  <a:lnTo>
                    <a:pt x="970" y="178"/>
                  </a:lnTo>
                  <a:lnTo>
                    <a:pt x="980" y="175"/>
                  </a:lnTo>
                  <a:lnTo>
                    <a:pt x="994" y="175"/>
                  </a:lnTo>
                  <a:lnTo>
                    <a:pt x="1004" y="171"/>
                  </a:lnTo>
                  <a:lnTo>
                    <a:pt x="1016" y="170"/>
                  </a:lnTo>
                  <a:lnTo>
                    <a:pt x="1028" y="166"/>
                  </a:lnTo>
                  <a:lnTo>
                    <a:pt x="1040" y="166"/>
                  </a:lnTo>
                  <a:lnTo>
                    <a:pt x="1050" y="163"/>
                  </a:lnTo>
                  <a:lnTo>
                    <a:pt x="1062" y="161"/>
                  </a:lnTo>
                  <a:lnTo>
                    <a:pt x="1073" y="159"/>
                  </a:lnTo>
                  <a:lnTo>
                    <a:pt x="1085" y="158"/>
                  </a:lnTo>
                  <a:lnTo>
                    <a:pt x="1093" y="154"/>
                  </a:lnTo>
                  <a:lnTo>
                    <a:pt x="1105" y="152"/>
                  </a:lnTo>
                  <a:lnTo>
                    <a:pt x="1116" y="149"/>
                  </a:lnTo>
                  <a:lnTo>
                    <a:pt x="1128" y="149"/>
                  </a:lnTo>
                  <a:lnTo>
                    <a:pt x="1136" y="146"/>
                  </a:lnTo>
                  <a:lnTo>
                    <a:pt x="1148" y="144"/>
                  </a:lnTo>
                  <a:lnTo>
                    <a:pt x="1158" y="144"/>
                  </a:lnTo>
                  <a:lnTo>
                    <a:pt x="1169" y="142"/>
                  </a:lnTo>
                  <a:lnTo>
                    <a:pt x="1179" y="140"/>
                  </a:lnTo>
                  <a:lnTo>
                    <a:pt x="1189" y="139"/>
                  </a:lnTo>
                  <a:lnTo>
                    <a:pt x="1200" y="137"/>
                  </a:lnTo>
                  <a:lnTo>
                    <a:pt x="1212" y="137"/>
                  </a:lnTo>
                  <a:lnTo>
                    <a:pt x="1220" y="134"/>
                  </a:lnTo>
                  <a:lnTo>
                    <a:pt x="1229" y="132"/>
                  </a:lnTo>
                  <a:lnTo>
                    <a:pt x="1239" y="130"/>
                  </a:lnTo>
                  <a:lnTo>
                    <a:pt x="1249" y="130"/>
                  </a:lnTo>
                  <a:lnTo>
                    <a:pt x="1260" y="128"/>
                  </a:lnTo>
                  <a:lnTo>
                    <a:pt x="1268" y="128"/>
                  </a:lnTo>
                  <a:lnTo>
                    <a:pt x="1277" y="127"/>
                  </a:lnTo>
                  <a:lnTo>
                    <a:pt x="1289" y="127"/>
                  </a:lnTo>
                  <a:lnTo>
                    <a:pt x="1297" y="125"/>
                  </a:lnTo>
                  <a:lnTo>
                    <a:pt x="1306" y="123"/>
                  </a:lnTo>
                  <a:lnTo>
                    <a:pt x="1316" y="123"/>
                  </a:lnTo>
                  <a:lnTo>
                    <a:pt x="1325" y="123"/>
                  </a:lnTo>
                  <a:lnTo>
                    <a:pt x="1335" y="122"/>
                  </a:lnTo>
                  <a:lnTo>
                    <a:pt x="1344" y="120"/>
                  </a:lnTo>
                  <a:lnTo>
                    <a:pt x="1352" y="120"/>
                  </a:lnTo>
                  <a:lnTo>
                    <a:pt x="1362" y="120"/>
                  </a:lnTo>
                  <a:lnTo>
                    <a:pt x="1369" y="118"/>
                  </a:lnTo>
                  <a:lnTo>
                    <a:pt x="1380" y="116"/>
                  </a:lnTo>
                  <a:lnTo>
                    <a:pt x="1386" y="115"/>
                  </a:lnTo>
                  <a:lnTo>
                    <a:pt x="1397" y="115"/>
                  </a:lnTo>
                  <a:lnTo>
                    <a:pt x="1404" y="113"/>
                  </a:lnTo>
                  <a:lnTo>
                    <a:pt x="1414" y="111"/>
                  </a:lnTo>
                  <a:lnTo>
                    <a:pt x="1422" y="111"/>
                  </a:lnTo>
                  <a:lnTo>
                    <a:pt x="1431" y="111"/>
                  </a:lnTo>
                  <a:lnTo>
                    <a:pt x="1440" y="111"/>
                  </a:lnTo>
                  <a:lnTo>
                    <a:pt x="1446" y="110"/>
                  </a:lnTo>
                  <a:lnTo>
                    <a:pt x="1457" y="108"/>
                  </a:lnTo>
                  <a:lnTo>
                    <a:pt x="1465" y="108"/>
                  </a:lnTo>
                  <a:lnTo>
                    <a:pt x="1474" y="106"/>
                  </a:lnTo>
                  <a:lnTo>
                    <a:pt x="1481" y="106"/>
                  </a:lnTo>
                  <a:lnTo>
                    <a:pt x="1491" y="106"/>
                  </a:lnTo>
                  <a:lnTo>
                    <a:pt x="1500" y="106"/>
                  </a:lnTo>
                  <a:lnTo>
                    <a:pt x="1515" y="104"/>
                  </a:lnTo>
                  <a:lnTo>
                    <a:pt x="1532" y="103"/>
                  </a:lnTo>
                  <a:lnTo>
                    <a:pt x="1548" y="101"/>
                  </a:lnTo>
                  <a:lnTo>
                    <a:pt x="1565" y="101"/>
                  </a:lnTo>
                  <a:lnTo>
                    <a:pt x="1580" y="99"/>
                  </a:lnTo>
                  <a:lnTo>
                    <a:pt x="1597" y="99"/>
                  </a:lnTo>
                  <a:lnTo>
                    <a:pt x="1604" y="98"/>
                  </a:lnTo>
                  <a:lnTo>
                    <a:pt x="1614" y="98"/>
                  </a:lnTo>
                  <a:lnTo>
                    <a:pt x="1621" y="98"/>
                  </a:lnTo>
                  <a:lnTo>
                    <a:pt x="1632" y="98"/>
                  </a:lnTo>
                  <a:lnTo>
                    <a:pt x="1645" y="96"/>
                  </a:lnTo>
                  <a:lnTo>
                    <a:pt x="1662" y="94"/>
                  </a:lnTo>
                  <a:lnTo>
                    <a:pt x="1678" y="92"/>
                  </a:lnTo>
                  <a:lnTo>
                    <a:pt x="1695" y="92"/>
                  </a:lnTo>
                  <a:lnTo>
                    <a:pt x="1709" y="91"/>
                  </a:lnTo>
                  <a:lnTo>
                    <a:pt x="1726" y="89"/>
                  </a:lnTo>
                  <a:lnTo>
                    <a:pt x="1741" y="87"/>
                  </a:lnTo>
                  <a:lnTo>
                    <a:pt x="1758" y="87"/>
                  </a:lnTo>
                  <a:lnTo>
                    <a:pt x="1772" y="86"/>
                  </a:lnTo>
                  <a:lnTo>
                    <a:pt x="1788" y="84"/>
                  </a:lnTo>
                  <a:lnTo>
                    <a:pt x="1803" y="82"/>
                  </a:lnTo>
                  <a:lnTo>
                    <a:pt x="1818" y="82"/>
                  </a:lnTo>
                  <a:lnTo>
                    <a:pt x="1832" y="80"/>
                  </a:lnTo>
                  <a:lnTo>
                    <a:pt x="1848" y="80"/>
                  </a:lnTo>
                  <a:lnTo>
                    <a:pt x="1861" y="79"/>
                  </a:lnTo>
                  <a:lnTo>
                    <a:pt x="1877" y="79"/>
                  </a:lnTo>
                  <a:lnTo>
                    <a:pt x="1889" y="77"/>
                  </a:lnTo>
                  <a:lnTo>
                    <a:pt x="1901" y="75"/>
                  </a:lnTo>
                  <a:lnTo>
                    <a:pt x="1914" y="74"/>
                  </a:lnTo>
                  <a:lnTo>
                    <a:pt x="1926" y="74"/>
                  </a:lnTo>
                  <a:lnTo>
                    <a:pt x="1937" y="72"/>
                  </a:lnTo>
                  <a:lnTo>
                    <a:pt x="1947" y="70"/>
                  </a:lnTo>
                  <a:lnTo>
                    <a:pt x="1959" y="68"/>
                  </a:lnTo>
                  <a:lnTo>
                    <a:pt x="1969" y="68"/>
                  </a:lnTo>
                  <a:lnTo>
                    <a:pt x="1976" y="67"/>
                  </a:lnTo>
                  <a:lnTo>
                    <a:pt x="1986" y="65"/>
                  </a:lnTo>
                  <a:lnTo>
                    <a:pt x="1993" y="65"/>
                  </a:lnTo>
                  <a:lnTo>
                    <a:pt x="2002" y="65"/>
                  </a:lnTo>
                  <a:lnTo>
                    <a:pt x="2014" y="63"/>
                  </a:lnTo>
                  <a:lnTo>
                    <a:pt x="2024" y="63"/>
                  </a:lnTo>
                  <a:lnTo>
                    <a:pt x="2024" y="8"/>
                  </a:lnTo>
                  <a:lnTo>
                    <a:pt x="1640" y="27"/>
                  </a:lnTo>
                  <a:lnTo>
                    <a:pt x="1640" y="27"/>
                  </a:lnTo>
                  <a:close/>
                </a:path>
              </a:pathLst>
            </a:custGeom>
            <a:solidFill>
              <a:srgbClr val="CCCCCC"/>
            </a:solidFill>
            <a:ln w="9525">
              <a:noFill/>
              <a:round/>
              <a:headEnd/>
              <a:tailEnd/>
            </a:ln>
          </p:spPr>
          <p:txBody>
            <a:bodyPr/>
            <a:lstStyle/>
            <a:p>
              <a:endParaRPr lang="en-US"/>
            </a:p>
          </p:txBody>
        </p:sp>
        <p:sp>
          <p:nvSpPr>
            <p:cNvPr id="136213" name="Freeform 21"/>
            <p:cNvSpPr>
              <a:spLocks/>
            </p:cNvSpPr>
            <p:nvPr/>
          </p:nvSpPr>
          <p:spPr bwMode="auto">
            <a:xfrm>
              <a:off x="3605" y="1235"/>
              <a:ext cx="1744" cy="685"/>
            </a:xfrm>
            <a:custGeom>
              <a:avLst/>
              <a:gdLst/>
              <a:ahLst/>
              <a:cxnLst>
                <a:cxn ang="0">
                  <a:pos x="1634" y="3"/>
                </a:cxn>
                <a:cxn ang="0">
                  <a:pos x="1389" y="10"/>
                </a:cxn>
                <a:cxn ang="0">
                  <a:pos x="1159" y="26"/>
                </a:cxn>
                <a:cxn ang="0">
                  <a:pos x="895" y="63"/>
                </a:cxn>
                <a:cxn ang="0">
                  <a:pos x="602" y="129"/>
                </a:cxn>
                <a:cxn ang="0">
                  <a:pos x="324" y="214"/>
                </a:cxn>
                <a:cxn ang="0">
                  <a:pos x="120" y="338"/>
                </a:cxn>
                <a:cxn ang="0">
                  <a:pos x="12" y="593"/>
                </a:cxn>
                <a:cxn ang="0">
                  <a:pos x="233" y="836"/>
                </a:cxn>
                <a:cxn ang="0">
                  <a:pos x="492" y="1030"/>
                </a:cxn>
                <a:cxn ang="0">
                  <a:pos x="705" y="1133"/>
                </a:cxn>
                <a:cxn ang="0">
                  <a:pos x="924" y="1205"/>
                </a:cxn>
                <a:cxn ang="0">
                  <a:pos x="1157" y="1265"/>
                </a:cxn>
                <a:cxn ang="0">
                  <a:pos x="1372" y="1306"/>
                </a:cxn>
                <a:cxn ang="0">
                  <a:pos x="1562" y="1335"/>
                </a:cxn>
                <a:cxn ang="0">
                  <a:pos x="1764" y="1357"/>
                </a:cxn>
                <a:cxn ang="0">
                  <a:pos x="1956" y="1368"/>
                </a:cxn>
                <a:cxn ang="0">
                  <a:pos x="2152" y="1368"/>
                </a:cxn>
                <a:cxn ang="0">
                  <a:pos x="2356" y="1356"/>
                </a:cxn>
                <a:cxn ang="0">
                  <a:pos x="2558" y="1326"/>
                </a:cxn>
                <a:cxn ang="0">
                  <a:pos x="2755" y="1280"/>
                </a:cxn>
                <a:cxn ang="0">
                  <a:pos x="2945" y="1215"/>
                </a:cxn>
                <a:cxn ang="0">
                  <a:pos x="3239" y="1064"/>
                </a:cxn>
                <a:cxn ang="0">
                  <a:pos x="3468" y="807"/>
                </a:cxn>
                <a:cxn ang="0">
                  <a:pos x="3367" y="523"/>
                </a:cxn>
                <a:cxn ang="0">
                  <a:pos x="3115" y="350"/>
                </a:cxn>
                <a:cxn ang="0">
                  <a:pos x="2901" y="235"/>
                </a:cxn>
                <a:cxn ang="0">
                  <a:pos x="2702" y="151"/>
                </a:cxn>
                <a:cxn ang="0">
                  <a:pos x="2498" y="86"/>
                </a:cxn>
                <a:cxn ang="0">
                  <a:pos x="2301" y="38"/>
                </a:cxn>
                <a:cxn ang="0">
                  <a:pos x="2047" y="3"/>
                </a:cxn>
                <a:cxn ang="0">
                  <a:pos x="1900" y="50"/>
                </a:cxn>
                <a:cxn ang="0">
                  <a:pos x="2138" y="63"/>
                </a:cxn>
                <a:cxn ang="0">
                  <a:pos x="2409" y="111"/>
                </a:cxn>
                <a:cxn ang="0">
                  <a:pos x="2601" y="168"/>
                </a:cxn>
                <a:cxn ang="0">
                  <a:pos x="2807" y="245"/>
                </a:cxn>
                <a:cxn ang="0">
                  <a:pos x="3002" y="341"/>
                </a:cxn>
                <a:cxn ang="0">
                  <a:pos x="3245" y="488"/>
                </a:cxn>
                <a:cxn ang="0">
                  <a:pos x="3396" y="713"/>
                </a:cxn>
                <a:cxn ang="0">
                  <a:pos x="3266" y="965"/>
                </a:cxn>
                <a:cxn ang="0">
                  <a:pos x="3014" y="1121"/>
                </a:cxn>
                <a:cxn ang="0">
                  <a:pos x="2789" y="1215"/>
                </a:cxn>
                <a:cxn ang="0">
                  <a:pos x="2594" y="1277"/>
                </a:cxn>
                <a:cxn ang="0">
                  <a:pos x="2390" y="1316"/>
                </a:cxn>
                <a:cxn ang="0">
                  <a:pos x="2191" y="1330"/>
                </a:cxn>
                <a:cxn ang="0">
                  <a:pos x="1997" y="1325"/>
                </a:cxn>
                <a:cxn ang="0">
                  <a:pos x="1799" y="1304"/>
                </a:cxn>
                <a:cxn ang="0">
                  <a:pos x="1586" y="1275"/>
                </a:cxn>
                <a:cxn ang="0">
                  <a:pos x="1401" y="1244"/>
                </a:cxn>
                <a:cxn ang="0">
                  <a:pos x="1193" y="1205"/>
                </a:cxn>
                <a:cxn ang="0">
                  <a:pos x="974" y="1157"/>
                </a:cxn>
                <a:cxn ang="0">
                  <a:pos x="760" y="1092"/>
                </a:cxn>
                <a:cxn ang="0">
                  <a:pos x="542" y="991"/>
                </a:cxn>
                <a:cxn ang="0">
                  <a:pos x="287" y="792"/>
                </a:cxn>
                <a:cxn ang="0">
                  <a:pos x="89" y="591"/>
                </a:cxn>
                <a:cxn ang="0">
                  <a:pos x="211" y="348"/>
                </a:cxn>
                <a:cxn ang="0">
                  <a:pos x="443" y="228"/>
                </a:cxn>
                <a:cxn ang="0">
                  <a:pos x="720" y="161"/>
                </a:cxn>
                <a:cxn ang="0">
                  <a:pos x="1012" y="94"/>
                </a:cxn>
                <a:cxn ang="0">
                  <a:pos x="1238" y="63"/>
                </a:cxn>
                <a:cxn ang="0">
                  <a:pos x="1478" y="50"/>
                </a:cxn>
                <a:cxn ang="0">
                  <a:pos x="1704" y="45"/>
                </a:cxn>
              </a:cxnLst>
              <a:rect l="0" t="0" r="r" b="b"/>
              <a:pathLst>
                <a:path w="3487" h="1369">
                  <a:moveTo>
                    <a:pt x="1829" y="2"/>
                  </a:moveTo>
                  <a:lnTo>
                    <a:pt x="1824" y="2"/>
                  </a:lnTo>
                  <a:lnTo>
                    <a:pt x="1814" y="2"/>
                  </a:lnTo>
                  <a:lnTo>
                    <a:pt x="1804" y="2"/>
                  </a:lnTo>
                  <a:lnTo>
                    <a:pt x="1795" y="2"/>
                  </a:lnTo>
                  <a:lnTo>
                    <a:pt x="1785" y="2"/>
                  </a:lnTo>
                  <a:lnTo>
                    <a:pt x="1773" y="2"/>
                  </a:lnTo>
                  <a:lnTo>
                    <a:pt x="1757" y="2"/>
                  </a:lnTo>
                  <a:lnTo>
                    <a:pt x="1744" y="2"/>
                  </a:lnTo>
                  <a:lnTo>
                    <a:pt x="1735" y="2"/>
                  </a:lnTo>
                  <a:lnTo>
                    <a:pt x="1727" y="2"/>
                  </a:lnTo>
                  <a:lnTo>
                    <a:pt x="1718" y="2"/>
                  </a:lnTo>
                  <a:lnTo>
                    <a:pt x="1709" y="2"/>
                  </a:lnTo>
                  <a:lnTo>
                    <a:pt x="1701" y="2"/>
                  </a:lnTo>
                  <a:lnTo>
                    <a:pt x="1692" y="2"/>
                  </a:lnTo>
                  <a:lnTo>
                    <a:pt x="1682" y="2"/>
                  </a:lnTo>
                  <a:lnTo>
                    <a:pt x="1673" y="3"/>
                  </a:lnTo>
                  <a:lnTo>
                    <a:pt x="1661" y="3"/>
                  </a:lnTo>
                  <a:lnTo>
                    <a:pt x="1653" y="3"/>
                  </a:lnTo>
                  <a:lnTo>
                    <a:pt x="1644" y="3"/>
                  </a:lnTo>
                  <a:lnTo>
                    <a:pt x="1634" y="3"/>
                  </a:lnTo>
                  <a:lnTo>
                    <a:pt x="1622" y="3"/>
                  </a:lnTo>
                  <a:lnTo>
                    <a:pt x="1612" y="3"/>
                  </a:lnTo>
                  <a:lnTo>
                    <a:pt x="1600" y="3"/>
                  </a:lnTo>
                  <a:lnTo>
                    <a:pt x="1589" y="3"/>
                  </a:lnTo>
                  <a:lnTo>
                    <a:pt x="1577" y="3"/>
                  </a:lnTo>
                  <a:lnTo>
                    <a:pt x="1567" y="3"/>
                  </a:lnTo>
                  <a:lnTo>
                    <a:pt x="1555" y="3"/>
                  </a:lnTo>
                  <a:lnTo>
                    <a:pt x="1545" y="5"/>
                  </a:lnTo>
                  <a:lnTo>
                    <a:pt x="1533" y="5"/>
                  </a:lnTo>
                  <a:lnTo>
                    <a:pt x="1521" y="5"/>
                  </a:lnTo>
                  <a:lnTo>
                    <a:pt x="1507" y="5"/>
                  </a:lnTo>
                  <a:lnTo>
                    <a:pt x="1497" y="7"/>
                  </a:lnTo>
                  <a:lnTo>
                    <a:pt x="1485" y="7"/>
                  </a:lnTo>
                  <a:lnTo>
                    <a:pt x="1473" y="9"/>
                  </a:lnTo>
                  <a:lnTo>
                    <a:pt x="1461" y="9"/>
                  </a:lnTo>
                  <a:lnTo>
                    <a:pt x="1451" y="10"/>
                  </a:lnTo>
                  <a:lnTo>
                    <a:pt x="1437" y="10"/>
                  </a:lnTo>
                  <a:lnTo>
                    <a:pt x="1427" y="10"/>
                  </a:lnTo>
                  <a:lnTo>
                    <a:pt x="1411" y="10"/>
                  </a:lnTo>
                  <a:lnTo>
                    <a:pt x="1401" y="10"/>
                  </a:lnTo>
                  <a:lnTo>
                    <a:pt x="1389" y="10"/>
                  </a:lnTo>
                  <a:lnTo>
                    <a:pt x="1379" y="12"/>
                  </a:lnTo>
                  <a:lnTo>
                    <a:pt x="1365" y="12"/>
                  </a:lnTo>
                  <a:lnTo>
                    <a:pt x="1355" y="14"/>
                  </a:lnTo>
                  <a:lnTo>
                    <a:pt x="1341" y="14"/>
                  </a:lnTo>
                  <a:lnTo>
                    <a:pt x="1331" y="15"/>
                  </a:lnTo>
                  <a:lnTo>
                    <a:pt x="1319" y="15"/>
                  </a:lnTo>
                  <a:lnTo>
                    <a:pt x="1307" y="17"/>
                  </a:lnTo>
                  <a:lnTo>
                    <a:pt x="1295" y="17"/>
                  </a:lnTo>
                  <a:lnTo>
                    <a:pt x="1286" y="19"/>
                  </a:lnTo>
                  <a:lnTo>
                    <a:pt x="1272" y="19"/>
                  </a:lnTo>
                  <a:lnTo>
                    <a:pt x="1264" y="21"/>
                  </a:lnTo>
                  <a:lnTo>
                    <a:pt x="1252" y="21"/>
                  </a:lnTo>
                  <a:lnTo>
                    <a:pt x="1240" y="21"/>
                  </a:lnTo>
                  <a:lnTo>
                    <a:pt x="1229" y="21"/>
                  </a:lnTo>
                  <a:lnTo>
                    <a:pt x="1221" y="22"/>
                  </a:lnTo>
                  <a:lnTo>
                    <a:pt x="1209" y="22"/>
                  </a:lnTo>
                  <a:lnTo>
                    <a:pt x="1199" y="24"/>
                  </a:lnTo>
                  <a:lnTo>
                    <a:pt x="1188" y="24"/>
                  </a:lnTo>
                  <a:lnTo>
                    <a:pt x="1178" y="26"/>
                  </a:lnTo>
                  <a:lnTo>
                    <a:pt x="1168" y="26"/>
                  </a:lnTo>
                  <a:lnTo>
                    <a:pt x="1159" y="26"/>
                  </a:lnTo>
                  <a:lnTo>
                    <a:pt x="1149" y="27"/>
                  </a:lnTo>
                  <a:lnTo>
                    <a:pt x="1140" y="29"/>
                  </a:lnTo>
                  <a:lnTo>
                    <a:pt x="1132" y="29"/>
                  </a:lnTo>
                  <a:lnTo>
                    <a:pt x="1121" y="31"/>
                  </a:lnTo>
                  <a:lnTo>
                    <a:pt x="1113" y="33"/>
                  </a:lnTo>
                  <a:lnTo>
                    <a:pt x="1103" y="34"/>
                  </a:lnTo>
                  <a:lnTo>
                    <a:pt x="1094" y="34"/>
                  </a:lnTo>
                  <a:lnTo>
                    <a:pt x="1084" y="34"/>
                  </a:lnTo>
                  <a:lnTo>
                    <a:pt x="1075" y="34"/>
                  </a:lnTo>
                  <a:lnTo>
                    <a:pt x="1067" y="36"/>
                  </a:lnTo>
                  <a:lnTo>
                    <a:pt x="1049" y="38"/>
                  </a:lnTo>
                  <a:lnTo>
                    <a:pt x="1034" y="41"/>
                  </a:lnTo>
                  <a:lnTo>
                    <a:pt x="1017" y="43"/>
                  </a:lnTo>
                  <a:lnTo>
                    <a:pt x="1001" y="46"/>
                  </a:lnTo>
                  <a:lnTo>
                    <a:pt x="984" y="48"/>
                  </a:lnTo>
                  <a:lnTo>
                    <a:pt x="971" y="51"/>
                  </a:lnTo>
                  <a:lnTo>
                    <a:pt x="953" y="53"/>
                  </a:lnTo>
                  <a:lnTo>
                    <a:pt x="938" y="57"/>
                  </a:lnTo>
                  <a:lnTo>
                    <a:pt x="923" y="58"/>
                  </a:lnTo>
                  <a:lnTo>
                    <a:pt x="909" y="62"/>
                  </a:lnTo>
                  <a:lnTo>
                    <a:pt x="895" y="63"/>
                  </a:lnTo>
                  <a:lnTo>
                    <a:pt x="881" y="67"/>
                  </a:lnTo>
                  <a:lnTo>
                    <a:pt x="866" y="69"/>
                  </a:lnTo>
                  <a:lnTo>
                    <a:pt x="852" y="74"/>
                  </a:lnTo>
                  <a:lnTo>
                    <a:pt x="839" y="75"/>
                  </a:lnTo>
                  <a:lnTo>
                    <a:pt x="825" y="79"/>
                  </a:lnTo>
                  <a:lnTo>
                    <a:pt x="811" y="82"/>
                  </a:lnTo>
                  <a:lnTo>
                    <a:pt x="797" y="84"/>
                  </a:lnTo>
                  <a:lnTo>
                    <a:pt x="784" y="87"/>
                  </a:lnTo>
                  <a:lnTo>
                    <a:pt x="770" y="91"/>
                  </a:lnTo>
                  <a:lnTo>
                    <a:pt x="756" y="94"/>
                  </a:lnTo>
                  <a:lnTo>
                    <a:pt x="743" y="98"/>
                  </a:lnTo>
                  <a:lnTo>
                    <a:pt x="727" y="99"/>
                  </a:lnTo>
                  <a:lnTo>
                    <a:pt x="713" y="103"/>
                  </a:lnTo>
                  <a:lnTo>
                    <a:pt x="700" y="106"/>
                  </a:lnTo>
                  <a:lnTo>
                    <a:pt x="686" y="110"/>
                  </a:lnTo>
                  <a:lnTo>
                    <a:pt x="672" y="111"/>
                  </a:lnTo>
                  <a:lnTo>
                    <a:pt x="659" y="115"/>
                  </a:lnTo>
                  <a:lnTo>
                    <a:pt x="645" y="117"/>
                  </a:lnTo>
                  <a:lnTo>
                    <a:pt x="631" y="122"/>
                  </a:lnTo>
                  <a:lnTo>
                    <a:pt x="616" y="125"/>
                  </a:lnTo>
                  <a:lnTo>
                    <a:pt x="602" y="129"/>
                  </a:lnTo>
                  <a:lnTo>
                    <a:pt x="587" y="130"/>
                  </a:lnTo>
                  <a:lnTo>
                    <a:pt x="573" y="135"/>
                  </a:lnTo>
                  <a:lnTo>
                    <a:pt x="559" y="139"/>
                  </a:lnTo>
                  <a:lnTo>
                    <a:pt x="545" y="142"/>
                  </a:lnTo>
                  <a:lnTo>
                    <a:pt x="532" y="144"/>
                  </a:lnTo>
                  <a:lnTo>
                    <a:pt x="520" y="149"/>
                  </a:lnTo>
                  <a:lnTo>
                    <a:pt x="506" y="153"/>
                  </a:lnTo>
                  <a:lnTo>
                    <a:pt x="492" y="156"/>
                  </a:lnTo>
                  <a:lnTo>
                    <a:pt x="477" y="159"/>
                  </a:lnTo>
                  <a:lnTo>
                    <a:pt x="463" y="163"/>
                  </a:lnTo>
                  <a:lnTo>
                    <a:pt x="449" y="168"/>
                  </a:lnTo>
                  <a:lnTo>
                    <a:pt x="437" y="173"/>
                  </a:lnTo>
                  <a:lnTo>
                    <a:pt x="424" y="176"/>
                  </a:lnTo>
                  <a:lnTo>
                    <a:pt x="412" y="182"/>
                  </a:lnTo>
                  <a:lnTo>
                    <a:pt x="398" y="185"/>
                  </a:lnTo>
                  <a:lnTo>
                    <a:pt x="384" y="190"/>
                  </a:lnTo>
                  <a:lnTo>
                    <a:pt x="372" y="194"/>
                  </a:lnTo>
                  <a:lnTo>
                    <a:pt x="360" y="199"/>
                  </a:lnTo>
                  <a:lnTo>
                    <a:pt x="348" y="204"/>
                  </a:lnTo>
                  <a:lnTo>
                    <a:pt x="336" y="209"/>
                  </a:lnTo>
                  <a:lnTo>
                    <a:pt x="324" y="214"/>
                  </a:lnTo>
                  <a:lnTo>
                    <a:pt x="314" y="221"/>
                  </a:lnTo>
                  <a:lnTo>
                    <a:pt x="300" y="224"/>
                  </a:lnTo>
                  <a:lnTo>
                    <a:pt x="290" y="230"/>
                  </a:lnTo>
                  <a:lnTo>
                    <a:pt x="276" y="235"/>
                  </a:lnTo>
                  <a:lnTo>
                    <a:pt x="268" y="240"/>
                  </a:lnTo>
                  <a:lnTo>
                    <a:pt x="256" y="245"/>
                  </a:lnTo>
                  <a:lnTo>
                    <a:pt x="244" y="252"/>
                  </a:lnTo>
                  <a:lnTo>
                    <a:pt x="235" y="257"/>
                  </a:lnTo>
                  <a:lnTo>
                    <a:pt x="227" y="264"/>
                  </a:lnTo>
                  <a:lnTo>
                    <a:pt x="215" y="269"/>
                  </a:lnTo>
                  <a:lnTo>
                    <a:pt x="204" y="274"/>
                  </a:lnTo>
                  <a:lnTo>
                    <a:pt x="194" y="281"/>
                  </a:lnTo>
                  <a:lnTo>
                    <a:pt x="187" y="288"/>
                  </a:lnTo>
                  <a:lnTo>
                    <a:pt x="179" y="293"/>
                  </a:lnTo>
                  <a:lnTo>
                    <a:pt x="168" y="300"/>
                  </a:lnTo>
                  <a:lnTo>
                    <a:pt x="161" y="305"/>
                  </a:lnTo>
                  <a:lnTo>
                    <a:pt x="153" y="314"/>
                  </a:lnTo>
                  <a:lnTo>
                    <a:pt x="144" y="319"/>
                  </a:lnTo>
                  <a:lnTo>
                    <a:pt x="134" y="326"/>
                  </a:lnTo>
                  <a:lnTo>
                    <a:pt x="127" y="331"/>
                  </a:lnTo>
                  <a:lnTo>
                    <a:pt x="120" y="338"/>
                  </a:lnTo>
                  <a:lnTo>
                    <a:pt x="105" y="350"/>
                  </a:lnTo>
                  <a:lnTo>
                    <a:pt x="93" y="365"/>
                  </a:lnTo>
                  <a:lnTo>
                    <a:pt x="79" y="377"/>
                  </a:lnTo>
                  <a:lnTo>
                    <a:pt x="69" y="391"/>
                  </a:lnTo>
                  <a:lnTo>
                    <a:pt x="59" y="403"/>
                  </a:lnTo>
                  <a:lnTo>
                    <a:pt x="50" y="416"/>
                  </a:lnTo>
                  <a:lnTo>
                    <a:pt x="40" y="428"/>
                  </a:lnTo>
                  <a:lnTo>
                    <a:pt x="31" y="440"/>
                  </a:lnTo>
                  <a:lnTo>
                    <a:pt x="23" y="452"/>
                  </a:lnTo>
                  <a:lnTo>
                    <a:pt x="17" y="464"/>
                  </a:lnTo>
                  <a:lnTo>
                    <a:pt x="11" y="476"/>
                  </a:lnTo>
                  <a:lnTo>
                    <a:pt x="9" y="488"/>
                  </a:lnTo>
                  <a:lnTo>
                    <a:pt x="4" y="500"/>
                  </a:lnTo>
                  <a:lnTo>
                    <a:pt x="4" y="512"/>
                  </a:lnTo>
                  <a:lnTo>
                    <a:pt x="0" y="523"/>
                  </a:lnTo>
                  <a:lnTo>
                    <a:pt x="0" y="536"/>
                  </a:lnTo>
                  <a:lnTo>
                    <a:pt x="0" y="547"/>
                  </a:lnTo>
                  <a:lnTo>
                    <a:pt x="4" y="559"/>
                  </a:lnTo>
                  <a:lnTo>
                    <a:pt x="5" y="571"/>
                  </a:lnTo>
                  <a:lnTo>
                    <a:pt x="9" y="583"/>
                  </a:lnTo>
                  <a:lnTo>
                    <a:pt x="12" y="593"/>
                  </a:lnTo>
                  <a:lnTo>
                    <a:pt x="19" y="605"/>
                  </a:lnTo>
                  <a:lnTo>
                    <a:pt x="24" y="617"/>
                  </a:lnTo>
                  <a:lnTo>
                    <a:pt x="29" y="629"/>
                  </a:lnTo>
                  <a:lnTo>
                    <a:pt x="38" y="639"/>
                  </a:lnTo>
                  <a:lnTo>
                    <a:pt x="47" y="653"/>
                  </a:lnTo>
                  <a:lnTo>
                    <a:pt x="55" y="665"/>
                  </a:lnTo>
                  <a:lnTo>
                    <a:pt x="65" y="677"/>
                  </a:lnTo>
                  <a:lnTo>
                    <a:pt x="76" y="691"/>
                  </a:lnTo>
                  <a:lnTo>
                    <a:pt x="89" y="704"/>
                  </a:lnTo>
                  <a:lnTo>
                    <a:pt x="101" y="716"/>
                  </a:lnTo>
                  <a:lnTo>
                    <a:pt x="115" y="728"/>
                  </a:lnTo>
                  <a:lnTo>
                    <a:pt x="129" y="744"/>
                  </a:lnTo>
                  <a:lnTo>
                    <a:pt x="146" y="759"/>
                  </a:lnTo>
                  <a:lnTo>
                    <a:pt x="161" y="773"/>
                  </a:lnTo>
                  <a:lnTo>
                    <a:pt x="179" y="788"/>
                  </a:lnTo>
                  <a:lnTo>
                    <a:pt x="187" y="795"/>
                  </a:lnTo>
                  <a:lnTo>
                    <a:pt x="196" y="804"/>
                  </a:lnTo>
                  <a:lnTo>
                    <a:pt x="206" y="811"/>
                  </a:lnTo>
                  <a:lnTo>
                    <a:pt x="215" y="821"/>
                  </a:lnTo>
                  <a:lnTo>
                    <a:pt x="225" y="828"/>
                  </a:lnTo>
                  <a:lnTo>
                    <a:pt x="233" y="836"/>
                  </a:lnTo>
                  <a:lnTo>
                    <a:pt x="242" y="845"/>
                  </a:lnTo>
                  <a:lnTo>
                    <a:pt x="252" y="855"/>
                  </a:lnTo>
                  <a:lnTo>
                    <a:pt x="261" y="862"/>
                  </a:lnTo>
                  <a:lnTo>
                    <a:pt x="273" y="871"/>
                  </a:lnTo>
                  <a:lnTo>
                    <a:pt x="283" y="881"/>
                  </a:lnTo>
                  <a:lnTo>
                    <a:pt x="295" y="889"/>
                  </a:lnTo>
                  <a:lnTo>
                    <a:pt x="304" y="900"/>
                  </a:lnTo>
                  <a:lnTo>
                    <a:pt x="317" y="908"/>
                  </a:lnTo>
                  <a:lnTo>
                    <a:pt x="328" y="919"/>
                  </a:lnTo>
                  <a:lnTo>
                    <a:pt x="341" y="927"/>
                  </a:lnTo>
                  <a:lnTo>
                    <a:pt x="352" y="936"/>
                  </a:lnTo>
                  <a:lnTo>
                    <a:pt x="365" y="946"/>
                  </a:lnTo>
                  <a:lnTo>
                    <a:pt x="379" y="955"/>
                  </a:lnTo>
                  <a:lnTo>
                    <a:pt x="393" y="965"/>
                  </a:lnTo>
                  <a:lnTo>
                    <a:pt x="405" y="975"/>
                  </a:lnTo>
                  <a:lnTo>
                    <a:pt x="419" y="984"/>
                  </a:lnTo>
                  <a:lnTo>
                    <a:pt x="432" y="994"/>
                  </a:lnTo>
                  <a:lnTo>
                    <a:pt x="448" y="1003"/>
                  </a:lnTo>
                  <a:lnTo>
                    <a:pt x="461" y="1013"/>
                  </a:lnTo>
                  <a:lnTo>
                    <a:pt x="477" y="1021"/>
                  </a:lnTo>
                  <a:lnTo>
                    <a:pt x="492" y="1030"/>
                  </a:lnTo>
                  <a:lnTo>
                    <a:pt x="508" y="1040"/>
                  </a:lnTo>
                  <a:lnTo>
                    <a:pt x="523" y="1047"/>
                  </a:lnTo>
                  <a:lnTo>
                    <a:pt x="540" y="1057"/>
                  </a:lnTo>
                  <a:lnTo>
                    <a:pt x="549" y="1061"/>
                  </a:lnTo>
                  <a:lnTo>
                    <a:pt x="556" y="1066"/>
                  </a:lnTo>
                  <a:lnTo>
                    <a:pt x="566" y="1071"/>
                  </a:lnTo>
                  <a:lnTo>
                    <a:pt x="575" y="1076"/>
                  </a:lnTo>
                  <a:lnTo>
                    <a:pt x="583" y="1078"/>
                  </a:lnTo>
                  <a:lnTo>
                    <a:pt x="592" y="1083"/>
                  </a:lnTo>
                  <a:lnTo>
                    <a:pt x="602" y="1088"/>
                  </a:lnTo>
                  <a:lnTo>
                    <a:pt x="611" y="1092"/>
                  </a:lnTo>
                  <a:lnTo>
                    <a:pt x="619" y="1097"/>
                  </a:lnTo>
                  <a:lnTo>
                    <a:pt x="629" y="1102"/>
                  </a:lnTo>
                  <a:lnTo>
                    <a:pt x="638" y="1107"/>
                  </a:lnTo>
                  <a:lnTo>
                    <a:pt x="648" y="1111"/>
                  </a:lnTo>
                  <a:lnTo>
                    <a:pt x="659" y="1114"/>
                  </a:lnTo>
                  <a:lnTo>
                    <a:pt x="667" y="1117"/>
                  </a:lnTo>
                  <a:lnTo>
                    <a:pt x="677" y="1123"/>
                  </a:lnTo>
                  <a:lnTo>
                    <a:pt x="686" y="1126"/>
                  </a:lnTo>
                  <a:lnTo>
                    <a:pt x="695" y="1129"/>
                  </a:lnTo>
                  <a:lnTo>
                    <a:pt x="705" y="1133"/>
                  </a:lnTo>
                  <a:lnTo>
                    <a:pt x="713" y="1138"/>
                  </a:lnTo>
                  <a:lnTo>
                    <a:pt x="725" y="1141"/>
                  </a:lnTo>
                  <a:lnTo>
                    <a:pt x="734" y="1145"/>
                  </a:lnTo>
                  <a:lnTo>
                    <a:pt x="743" y="1148"/>
                  </a:lnTo>
                  <a:lnTo>
                    <a:pt x="755" y="1152"/>
                  </a:lnTo>
                  <a:lnTo>
                    <a:pt x="765" y="1155"/>
                  </a:lnTo>
                  <a:lnTo>
                    <a:pt x="773" y="1159"/>
                  </a:lnTo>
                  <a:lnTo>
                    <a:pt x="785" y="1164"/>
                  </a:lnTo>
                  <a:lnTo>
                    <a:pt x="796" y="1167"/>
                  </a:lnTo>
                  <a:lnTo>
                    <a:pt x="808" y="1171"/>
                  </a:lnTo>
                  <a:lnTo>
                    <a:pt x="818" y="1172"/>
                  </a:lnTo>
                  <a:lnTo>
                    <a:pt x="828" y="1177"/>
                  </a:lnTo>
                  <a:lnTo>
                    <a:pt x="839" y="1179"/>
                  </a:lnTo>
                  <a:lnTo>
                    <a:pt x="851" y="1184"/>
                  </a:lnTo>
                  <a:lnTo>
                    <a:pt x="859" y="1186"/>
                  </a:lnTo>
                  <a:lnTo>
                    <a:pt x="869" y="1189"/>
                  </a:lnTo>
                  <a:lnTo>
                    <a:pt x="881" y="1193"/>
                  </a:lnTo>
                  <a:lnTo>
                    <a:pt x="893" y="1198"/>
                  </a:lnTo>
                  <a:lnTo>
                    <a:pt x="902" y="1200"/>
                  </a:lnTo>
                  <a:lnTo>
                    <a:pt x="914" y="1201"/>
                  </a:lnTo>
                  <a:lnTo>
                    <a:pt x="924" y="1205"/>
                  </a:lnTo>
                  <a:lnTo>
                    <a:pt x="936" y="1210"/>
                  </a:lnTo>
                  <a:lnTo>
                    <a:pt x="947" y="1212"/>
                  </a:lnTo>
                  <a:lnTo>
                    <a:pt x="959" y="1215"/>
                  </a:lnTo>
                  <a:lnTo>
                    <a:pt x="969" y="1218"/>
                  </a:lnTo>
                  <a:lnTo>
                    <a:pt x="981" y="1222"/>
                  </a:lnTo>
                  <a:lnTo>
                    <a:pt x="991" y="1224"/>
                  </a:lnTo>
                  <a:lnTo>
                    <a:pt x="1003" y="1227"/>
                  </a:lnTo>
                  <a:lnTo>
                    <a:pt x="1012" y="1229"/>
                  </a:lnTo>
                  <a:lnTo>
                    <a:pt x="1024" y="1234"/>
                  </a:lnTo>
                  <a:lnTo>
                    <a:pt x="1036" y="1234"/>
                  </a:lnTo>
                  <a:lnTo>
                    <a:pt x="1046" y="1237"/>
                  </a:lnTo>
                  <a:lnTo>
                    <a:pt x="1056" y="1239"/>
                  </a:lnTo>
                  <a:lnTo>
                    <a:pt x="1068" y="1244"/>
                  </a:lnTo>
                  <a:lnTo>
                    <a:pt x="1079" y="1246"/>
                  </a:lnTo>
                  <a:lnTo>
                    <a:pt x="1091" y="1249"/>
                  </a:lnTo>
                  <a:lnTo>
                    <a:pt x="1099" y="1249"/>
                  </a:lnTo>
                  <a:lnTo>
                    <a:pt x="1113" y="1253"/>
                  </a:lnTo>
                  <a:lnTo>
                    <a:pt x="1123" y="1254"/>
                  </a:lnTo>
                  <a:lnTo>
                    <a:pt x="1133" y="1258"/>
                  </a:lnTo>
                  <a:lnTo>
                    <a:pt x="1145" y="1261"/>
                  </a:lnTo>
                  <a:lnTo>
                    <a:pt x="1157" y="1265"/>
                  </a:lnTo>
                  <a:lnTo>
                    <a:pt x="1166" y="1265"/>
                  </a:lnTo>
                  <a:lnTo>
                    <a:pt x="1178" y="1268"/>
                  </a:lnTo>
                  <a:lnTo>
                    <a:pt x="1188" y="1270"/>
                  </a:lnTo>
                  <a:lnTo>
                    <a:pt x="1199" y="1273"/>
                  </a:lnTo>
                  <a:lnTo>
                    <a:pt x="1209" y="1275"/>
                  </a:lnTo>
                  <a:lnTo>
                    <a:pt x="1221" y="1278"/>
                  </a:lnTo>
                  <a:lnTo>
                    <a:pt x="1231" y="1280"/>
                  </a:lnTo>
                  <a:lnTo>
                    <a:pt x="1241" y="1282"/>
                  </a:lnTo>
                  <a:lnTo>
                    <a:pt x="1252" y="1284"/>
                  </a:lnTo>
                  <a:lnTo>
                    <a:pt x="1262" y="1285"/>
                  </a:lnTo>
                  <a:lnTo>
                    <a:pt x="1272" y="1287"/>
                  </a:lnTo>
                  <a:lnTo>
                    <a:pt x="1284" y="1290"/>
                  </a:lnTo>
                  <a:lnTo>
                    <a:pt x="1293" y="1292"/>
                  </a:lnTo>
                  <a:lnTo>
                    <a:pt x="1303" y="1296"/>
                  </a:lnTo>
                  <a:lnTo>
                    <a:pt x="1315" y="1297"/>
                  </a:lnTo>
                  <a:lnTo>
                    <a:pt x="1325" y="1299"/>
                  </a:lnTo>
                  <a:lnTo>
                    <a:pt x="1334" y="1299"/>
                  </a:lnTo>
                  <a:lnTo>
                    <a:pt x="1344" y="1302"/>
                  </a:lnTo>
                  <a:lnTo>
                    <a:pt x="1353" y="1302"/>
                  </a:lnTo>
                  <a:lnTo>
                    <a:pt x="1363" y="1306"/>
                  </a:lnTo>
                  <a:lnTo>
                    <a:pt x="1372" y="1306"/>
                  </a:lnTo>
                  <a:lnTo>
                    <a:pt x="1380" y="1309"/>
                  </a:lnTo>
                  <a:lnTo>
                    <a:pt x="1391" y="1309"/>
                  </a:lnTo>
                  <a:lnTo>
                    <a:pt x="1401" y="1313"/>
                  </a:lnTo>
                  <a:lnTo>
                    <a:pt x="1411" y="1313"/>
                  </a:lnTo>
                  <a:lnTo>
                    <a:pt x="1420" y="1314"/>
                  </a:lnTo>
                  <a:lnTo>
                    <a:pt x="1428" y="1314"/>
                  </a:lnTo>
                  <a:lnTo>
                    <a:pt x="1439" y="1318"/>
                  </a:lnTo>
                  <a:lnTo>
                    <a:pt x="1447" y="1318"/>
                  </a:lnTo>
                  <a:lnTo>
                    <a:pt x="1457" y="1321"/>
                  </a:lnTo>
                  <a:lnTo>
                    <a:pt x="1466" y="1321"/>
                  </a:lnTo>
                  <a:lnTo>
                    <a:pt x="1475" y="1325"/>
                  </a:lnTo>
                  <a:lnTo>
                    <a:pt x="1483" y="1325"/>
                  </a:lnTo>
                  <a:lnTo>
                    <a:pt x="1492" y="1326"/>
                  </a:lnTo>
                  <a:lnTo>
                    <a:pt x="1500" y="1328"/>
                  </a:lnTo>
                  <a:lnTo>
                    <a:pt x="1509" y="1328"/>
                  </a:lnTo>
                  <a:lnTo>
                    <a:pt x="1517" y="1328"/>
                  </a:lnTo>
                  <a:lnTo>
                    <a:pt x="1526" y="1330"/>
                  </a:lnTo>
                  <a:lnTo>
                    <a:pt x="1536" y="1332"/>
                  </a:lnTo>
                  <a:lnTo>
                    <a:pt x="1545" y="1333"/>
                  </a:lnTo>
                  <a:lnTo>
                    <a:pt x="1552" y="1333"/>
                  </a:lnTo>
                  <a:lnTo>
                    <a:pt x="1562" y="1335"/>
                  </a:lnTo>
                  <a:lnTo>
                    <a:pt x="1569" y="1337"/>
                  </a:lnTo>
                  <a:lnTo>
                    <a:pt x="1579" y="1338"/>
                  </a:lnTo>
                  <a:lnTo>
                    <a:pt x="1586" y="1340"/>
                  </a:lnTo>
                  <a:lnTo>
                    <a:pt x="1596" y="1342"/>
                  </a:lnTo>
                  <a:lnTo>
                    <a:pt x="1605" y="1344"/>
                  </a:lnTo>
                  <a:lnTo>
                    <a:pt x="1613" y="1344"/>
                  </a:lnTo>
                  <a:lnTo>
                    <a:pt x="1629" y="1344"/>
                  </a:lnTo>
                  <a:lnTo>
                    <a:pt x="1646" y="1345"/>
                  </a:lnTo>
                  <a:lnTo>
                    <a:pt x="1655" y="1345"/>
                  </a:lnTo>
                  <a:lnTo>
                    <a:pt x="1663" y="1347"/>
                  </a:lnTo>
                  <a:lnTo>
                    <a:pt x="1672" y="1349"/>
                  </a:lnTo>
                  <a:lnTo>
                    <a:pt x="1680" y="1350"/>
                  </a:lnTo>
                  <a:lnTo>
                    <a:pt x="1689" y="1350"/>
                  </a:lnTo>
                  <a:lnTo>
                    <a:pt x="1696" y="1350"/>
                  </a:lnTo>
                  <a:lnTo>
                    <a:pt x="1706" y="1350"/>
                  </a:lnTo>
                  <a:lnTo>
                    <a:pt x="1715" y="1352"/>
                  </a:lnTo>
                  <a:lnTo>
                    <a:pt x="1723" y="1352"/>
                  </a:lnTo>
                  <a:lnTo>
                    <a:pt x="1730" y="1354"/>
                  </a:lnTo>
                  <a:lnTo>
                    <a:pt x="1739" y="1356"/>
                  </a:lnTo>
                  <a:lnTo>
                    <a:pt x="1749" y="1357"/>
                  </a:lnTo>
                  <a:lnTo>
                    <a:pt x="1764" y="1357"/>
                  </a:lnTo>
                  <a:lnTo>
                    <a:pt x="1781" y="1359"/>
                  </a:lnTo>
                  <a:lnTo>
                    <a:pt x="1788" y="1359"/>
                  </a:lnTo>
                  <a:lnTo>
                    <a:pt x="1799" y="1359"/>
                  </a:lnTo>
                  <a:lnTo>
                    <a:pt x="1805" y="1359"/>
                  </a:lnTo>
                  <a:lnTo>
                    <a:pt x="1816" y="1361"/>
                  </a:lnTo>
                  <a:lnTo>
                    <a:pt x="1823" y="1361"/>
                  </a:lnTo>
                  <a:lnTo>
                    <a:pt x="1833" y="1361"/>
                  </a:lnTo>
                  <a:lnTo>
                    <a:pt x="1840" y="1361"/>
                  </a:lnTo>
                  <a:lnTo>
                    <a:pt x="1848" y="1362"/>
                  </a:lnTo>
                  <a:lnTo>
                    <a:pt x="1857" y="1362"/>
                  </a:lnTo>
                  <a:lnTo>
                    <a:pt x="1865" y="1364"/>
                  </a:lnTo>
                  <a:lnTo>
                    <a:pt x="1876" y="1364"/>
                  </a:lnTo>
                  <a:lnTo>
                    <a:pt x="1884" y="1366"/>
                  </a:lnTo>
                  <a:lnTo>
                    <a:pt x="1893" y="1366"/>
                  </a:lnTo>
                  <a:lnTo>
                    <a:pt x="1901" y="1366"/>
                  </a:lnTo>
                  <a:lnTo>
                    <a:pt x="1910" y="1366"/>
                  </a:lnTo>
                  <a:lnTo>
                    <a:pt x="1919" y="1366"/>
                  </a:lnTo>
                  <a:lnTo>
                    <a:pt x="1927" y="1366"/>
                  </a:lnTo>
                  <a:lnTo>
                    <a:pt x="1937" y="1366"/>
                  </a:lnTo>
                  <a:lnTo>
                    <a:pt x="1946" y="1366"/>
                  </a:lnTo>
                  <a:lnTo>
                    <a:pt x="1956" y="1368"/>
                  </a:lnTo>
                  <a:lnTo>
                    <a:pt x="1965" y="1368"/>
                  </a:lnTo>
                  <a:lnTo>
                    <a:pt x="1973" y="1368"/>
                  </a:lnTo>
                  <a:lnTo>
                    <a:pt x="1984" y="1368"/>
                  </a:lnTo>
                  <a:lnTo>
                    <a:pt x="1992" y="1368"/>
                  </a:lnTo>
                  <a:lnTo>
                    <a:pt x="2003" y="1368"/>
                  </a:lnTo>
                  <a:lnTo>
                    <a:pt x="2011" y="1368"/>
                  </a:lnTo>
                  <a:lnTo>
                    <a:pt x="2020" y="1368"/>
                  </a:lnTo>
                  <a:lnTo>
                    <a:pt x="2030" y="1369"/>
                  </a:lnTo>
                  <a:lnTo>
                    <a:pt x="2039" y="1368"/>
                  </a:lnTo>
                  <a:lnTo>
                    <a:pt x="2049" y="1368"/>
                  </a:lnTo>
                  <a:lnTo>
                    <a:pt x="2057" y="1368"/>
                  </a:lnTo>
                  <a:lnTo>
                    <a:pt x="2066" y="1368"/>
                  </a:lnTo>
                  <a:lnTo>
                    <a:pt x="2076" y="1368"/>
                  </a:lnTo>
                  <a:lnTo>
                    <a:pt x="2085" y="1368"/>
                  </a:lnTo>
                  <a:lnTo>
                    <a:pt x="2095" y="1368"/>
                  </a:lnTo>
                  <a:lnTo>
                    <a:pt x="2104" y="1368"/>
                  </a:lnTo>
                  <a:lnTo>
                    <a:pt x="2112" y="1368"/>
                  </a:lnTo>
                  <a:lnTo>
                    <a:pt x="2123" y="1368"/>
                  </a:lnTo>
                  <a:lnTo>
                    <a:pt x="2131" y="1368"/>
                  </a:lnTo>
                  <a:lnTo>
                    <a:pt x="2143" y="1368"/>
                  </a:lnTo>
                  <a:lnTo>
                    <a:pt x="2152" y="1368"/>
                  </a:lnTo>
                  <a:lnTo>
                    <a:pt x="2160" y="1368"/>
                  </a:lnTo>
                  <a:lnTo>
                    <a:pt x="2171" y="1368"/>
                  </a:lnTo>
                  <a:lnTo>
                    <a:pt x="2181" y="1368"/>
                  </a:lnTo>
                  <a:lnTo>
                    <a:pt x="2189" y="1366"/>
                  </a:lnTo>
                  <a:lnTo>
                    <a:pt x="2200" y="1366"/>
                  </a:lnTo>
                  <a:lnTo>
                    <a:pt x="2208" y="1364"/>
                  </a:lnTo>
                  <a:lnTo>
                    <a:pt x="2219" y="1364"/>
                  </a:lnTo>
                  <a:lnTo>
                    <a:pt x="2227" y="1362"/>
                  </a:lnTo>
                  <a:lnTo>
                    <a:pt x="2237" y="1362"/>
                  </a:lnTo>
                  <a:lnTo>
                    <a:pt x="2248" y="1362"/>
                  </a:lnTo>
                  <a:lnTo>
                    <a:pt x="2258" y="1362"/>
                  </a:lnTo>
                  <a:lnTo>
                    <a:pt x="2268" y="1361"/>
                  </a:lnTo>
                  <a:lnTo>
                    <a:pt x="2277" y="1361"/>
                  </a:lnTo>
                  <a:lnTo>
                    <a:pt x="2285" y="1359"/>
                  </a:lnTo>
                  <a:lnTo>
                    <a:pt x="2297" y="1359"/>
                  </a:lnTo>
                  <a:lnTo>
                    <a:pt x="2306" y="1359"/>
                  </a:lnTo>
                  <a:lnTo>
                    <a:pt x="2316" y="1359"/>
                  </a:lnTo>
                  <a:lnTo>
                    <a:pt x="2327" y="1359"/>
                  </a:lnTo>
                  <a:lnTo>
                    <a:pt x="2337" y="1359"/>
                  </a:lnTo>
                  <a:lnTo>
                    <a:pt x="2347" y="1357"/>
                  </a:lnTo>
                  <a:lnTo>
                    <a:pt x="2356" y="1356"/>
                  </a:lnTo>
                  <a:lnTo>
                    <a:pt x="2364" y="1354"/>
                  </a:lnTo>
                  <a:lnTo>
                    <a:pt x="2375" y="1354"/>
                  </a:lnTo>
                  <a:lnTo>
                    <a:pt x="2383" y="1352"/>
                  </a:lnTo>
                  <a:lnTo>
                    <a:pt x="2393" y="1350"/>
                  </a:lnTo>
                  <a:lnTo>
                    <a:pt x="2404" y="1349"/>
                  </a:lnTo>
                  <a:lnTo>
                    <a:pt x="2414" y="1349"/>
                  </a:lnTo>
                  <a:lnTo>
                    <a:pt x="2424" y="1347"/>
                  </a:lnTo>
                  <a:lnTo>
                    <a:pt x="2433" y="1345"/>
                  </a:lnTo>
                  <a:lnTo>
                    <a:pt x="2441" y="1344"/>
                  </a:lnTo>
                  <a:lnTo>
                    <a:pt x="2453" y="1344"/>
                  </a:lnTo>
                  <a:lnTo>
                    <a:pt x="2462" y="1344"/>
                  </a:lnTo>
                  <a:lnTo>
                    <a:pt x="2472" y="1342"/>
                  </a:lnTo>
                  <a:lnTo>
                    <a:pt x="2483" y="1340"/>
                  </a:lnTo>
                  <a:lnTo>
                    <a:pt x="2493" y="1340"/>
                  </a:lnTo>
                  <a:lnTo>
                    <a:pt x="2503" y="1337"/>
                  </a:lnTo>
                  <a:lnTo>
                    <a:pt x="2512" y="1335"/>
                  </a:lnTo>
                  <a:lnTo>
                    <a:pt x="2520" y="1333"/>
                  </a:lnTo>
                  <a:lnTo>
                    <a:pt x="2531" y="1332"/>
                  </a:lnTo>
                  <a:lnTo>
                    <a:pt x="2539" y="1328"/>
                  </a:lnTo>
                  <a:lnTo>
                    <a:pt x="2549" y="1328"/>
                  </a:lnTo>
                  <a:lnTo>
                    <a:pt x="2558" y="1326"/>
                  </a:lnTo>
                  <a:lnTo>
                    <a:pt x="2568" y="1326"/>
                  </a:lnTo>
                  <a:lnTo>
                    <a:pt x="2579" y="1323"/>
                  </a:lnTo>
                  <a:lnTo>
                    <a:pt x="2587" y="1321"/>
                  </a:lnTo>
                  <a:lnTo>
                    <a:pt x="2596" y="1318"/>
                  </a:lnTo>
                  <a:lnTo>
                    <a:pt x="2608" y="1318"/>
                  </a:lnTo>
                  <a:lnTo>
                    <a:pt x="2616" y="1314"/>
                  </a:lnTo>
                  <a:lnTo>
                    <a:pt x="2627" y="1313"/>
                  </a:lnTo>
                  <a:lnTo>
                    <a:pt x="2635" y="1311"/>
                  </a:lnTo>
                  <a:lnTo>
                    <a:pt x="2645" y="1311"/>
                  </a:lnTo>
                  <a:lnTo>
                    <a:pt x="2654" y="1308"/>
                  </a:lnTo>
                  <a:lnTo>
                    <a:pt x="2663" y="1306"/>
                  </a:lnTo>
                  <a:lnTo>
                    <a:pt x="2673" y="1302"/>
                  </a:lnTo>
                  <a:lnTo>
                    <a:pt x="2681" y="1301"/>
                  </a:lnTo>
                  <a:lnTo>
                    <a:pt x="2690" y="1297"/>
                  </a:lnTo>
                  <a:lnTo>
                    <a:pt x="2700" y="1297"/>
                  </a:lnTo>
                  <a:lnTo>
                    <a:pt x="2709" y="1294"/>
                  </a:lnTo>
                  <a:lnTo>
                    <a:pt x="2719" y="1292"/>
                  </a:lnTo>
                  <a:lnTo>
                    <a:pt x="2728" y="1289"/>
                  </a:lnTo>
                  <a:lnTo>
                    <a:pt x="2736" y="1285"/>
                  </a:lnTo>
                  <a:lnTo>
                    <a:pt x="2747" y="1282"/>
                  </a:lnTo>
                  <a:lnTo>
                    <a:pt x="2755" y="1280"/>
                  </a:lnTo>
                  <a:lnTo>
                    <a:pt x="2765" y="1278"/>
                  </a:lnTo>
                  <a:lnTo>
                    <a:pt x="2774" y="1277"/>
                  </a:lnTo>
                  <a:lnTo>
                    <a:pt x="2783" y="1273"/>
                  </a:lnTo>
                  <a:lnTo>
                    <a:pt x="2793" y="1272"/>
                  </a:lnTo>
                  <a:lnTo>
                    <a:pt x="2800" y="1266"/>
                  </a:lnTo>
                  <a:lnTo>
                    <a:pt x="2810" y="1265"/>
                  </a:lnTo>
                  <a:lnTo>
                    <a:pt x="2817" y="1261"/>
                  </a:lnTo>
                  <a:lnTo>
                    <a:pt x="2827" y="1260"/>
                  </a:lnTo>
                  <a:lnTo>
                    <a:pt x="2834" y="1254"/>
                  </a:lnTo>
                  <a:lnTo>
                    <a:pt x="2844" y="1253"/>
                  </a:lnTo>
                  <a:lnTo>
                    <a:pt x="2853" y="1249"/>
                  </a:lnTo>
                  <a:lnTo>
                    <a:pt x="2861" y="1248"/>
                  </a:lnTo>
                  <a:lnTo>
                    <a:pt x="2870" y="1242"/>
                  </a:lnTo>
                  <a:lnTo>
                    <a:pt x="2879" y="1241"/>
                  </a:lnTo>
                  <a:lnTo>
                    <a:pt x="2887" y="1236"/>
                  </a:lnTo>
                  <a:lnTo>
                    <a:pt x="2896" y="1234"/>
                  </a:lnTo>
                  <a:lnTo>
                    <a:pt x="2904" y="1230"/>
                  </a:lnTo>
                  <a:lnTo>
                    <a:pt x="2913" y="1229"/>
                  </a:lnTo>
                  <a:lnTo>
                    <a:pt x="2921" y="1224"/>
                  </a:lnTo>
                  <a:lnTo>
                    <a:pt x="2930" y="1222"/>
                  </a:lnTo>
                  <a:lnTo>
                    <a:pt x="2945" y="1215"/>
                  </a:lnTo>
                  <a:lnTo>
                    <a:pt x="2963" y="1208"/>
                  </a:lnTo>
                  <a:lnTo>
                    <a:pt x="2978" y="1201"/>
                  </a:lnTo>
                  <a:lnTo>
                    <a:pt x="2995" y="1196"/>
                  </a:lnTo>
                  <a:lnTo>
                    <a:pt x="3009" y="1188"/>
                  </a:lnTo>
                  <a:lnTo>
                    <a:pt x="3026" y="1183"/>
                  </a:lnTo>
                  <a:lnTo>
                    <a:pt x="3040" y="1176"/>
                  </a:lnTo>
                  <a:lnTo>
                    <a:pt x="3057" y="1171"/>
                  </a:lnTo>
                  <a:lnTo>
                    <a:pt x="3071" y="1162"/>
                  </a:lnTo>
                  <a:lnTo>
                    <a:pt x="3084" y="1155"/>
                  </a:lnTo>
                  <a:lnTo>
                    <a:pt x="3098" y="1147"/>
                  </a:lnTo>
                  <a:lnTo>
                    <a:pt x="3113" y="1140"/>
                  </a:lnTo>
                  <a:lnTo>
                    <a:pt x="3127" y="1133"/>
                  </a:lnTo>
                  <a:lnTo>
                    <a:pt x="3141" y="1124"/>
                  </a:lnTo>
                  <a:lnTo>
                    <a:pt x="3155" y="1117"/>
                  </a:lnTo>
                  <a:lnTo>
                    <a:pt x="3168" y="1111"/>
                  </a:lnTo>
                  <a:lnTo>
                    <a:pt x="3179" y="1102"/>
                  </a:lnTo>
                  <a:lnTo>
                    <a:pt x="3191" y="1095"/>
                  </a:lnTo>
                  <a:lnTo>
                    <a:pt x="3204" y="1087"/>
                  </a:lnTo>
                  <a:lnTo>
                    <a:pt x="3216" y="1080"/>
                  </a:lnTo>
                  <a:lnTo>
                    <a:pt x="3227" y="1073"/>
                  </a:lnTo>
                  <a:lnTo>
                    <a:pt x="3239" y="1064"/>
                  </a:lnTo>
                  <a:lnTo>
                    <a:pt x="3251" y="1057"/>
                  </a:lnTo>
                  <a:lnTo>
                    <a:pt x="3263" y="1051"/>
                  </a:lnTo>
                  <a:lnTo>
                    <a:pt x="3271" y="1042"/>
                  </a:lnTo>
                  <a:lnTo>
                    <a:pt x="3281" y="1033"/>
                  </a:lnTo>
                  <a:lnTo>
                    <a:pt x="3292" y="1027"/>
                  </a:lnTo>
                  <a:lnTo>
                    <a:pt x="3302" y="1018"/>
                  </a:lnTo>
                  <a:lnTo>
                    <a:pt x="3312" y="1009"/>
                  </a:lnTo>
                  <a:lnTo>
                    <a:pt x="3321" y="1001"/>
                  </a:lnTo>
                  <a:lnTo>
                    <a:pt x="3329" y="994"/>
                  </a:lnTo>
                  <a:lnTo>
                    <a:pt x="3340" y="985"/>
                  </a:lnTo>
                  <a:lnTo>
                    <a:pt x="3355" y="968"/>
                  </a:lnTo>
                  <a:lnTo>
                    <a:pt x="3372" y="953"/>
                  </a:lnTo>
                  <a:lnTo>
                    <a:pt x="3386" y="936"/>
                  </a:lnTo>
                  <a:lnTo>
                    <a:pt x="3401" y="922"/>
                  </a:lnTo>
                  <a:lnTo>
                    <a:pt x="3413" y="905"/>
                  </a:lnTo>
                  <a:lnTo>
                    <a:pt x="3425" y="889"/>
                  </a:lnTo>
                  <a:lnTo>
                    <a:pt x="3437" y="872"/>
                  </a:lnTo>
                  <a:lnTo>
                    <a:pt x="3448" y="857"/>
                  </a:lnTo>
                  <a:lnTo>
                    <a:pt x="3455" y="840"/>
                  </a:lnTo>
                  <a:lnTo>
                    <a:pt x="3463" y="824"/>
                  </a:lnTo>
                  <a:lnTo>
                    <a:pt x="3468" y="807"/>
                  </a:lnTo>
                  <a:lnTo>
                    <a:pt x="3477" y="793"/>
                  </a:lnTo>
                  <a:lnTo>
                    <a:pt x="3480" y="778"/>
                  </a:lnTo>
                  <a:lnTo>
                    <a:pt x="3484" y="763"/>
                  </a:lnTo>
                  <a:lnTo>
                    <a:pt x="3485" y="747"/>
                  </a:lnTo>
                  <a:lnTo>
                    <a:pt x="3487" y="733"/>
                  </a:lnTo>
                  <a:lnTo>
                    <a:pt x="3485" y="718"/>
                  </a:lnTo>
                  <a:lnTo>
                    <a:pt x="3485" y="704"/>
                  </a:lnTo>
                  <a:lnTo>
                    <a:pt x="3484" y="691"/>
                  </a:lnTo>
                  <a:lnTo>
                    <a:pt x="3482" y="677"/>
                  </a:lnTo>
                  <a:lnTo>
                    <a:pt x="3475" y="662"/>
                  </a:lnTo>
                  <a:lnTo>
                    <a:pt x="3470" y="648"/>
                  </a:lnTo>
                  <a:lnTo>
                    <a:pt x="3465" y="634"/>
                  </a:lnTo>
                  <a:lnTo>
                    <a:pt x="3456" y="619"/>
                  </a:lnTo>
                  <a:lnTo>
                    <a:pt x="3448" y="605"/>
                  </a:lnTo>
                  <a:lnTo>
                    <a:pt x="3437" y="593"/>
                  </a:lnTo>
                  <a:lnTo>
                    <a:pt x="3425" y="579"/>
                  </a:lnTo>
                  <a:lnTo>
                    <a:pt x="3415" y="567"/>
                  </a:lnTo>
                  <a:lnTo>
                    <a:pt x="3400" y="552"/>
                  </a:lnTo>
                  <a:lnTo>
                    <a:pt x="3384" y="538"/>
                  </a:lnTo>
                  <a:lnTo>
                    <a:pt x="3374" y="530"/>
                  </a:lnTo>
                  <a:lnTo>
                    <a:pt x="3367" y="523"/>
                  </a:lnTo>
                  <a:lnTo>
                    <a:pt x="3359" y="516"/>
                  </a:lnTo>
                  <a:lnTo>
                    <a:pt x="3350" y="509"/>
                  </a:lnTo>
                  <a:lnTo>
                    <a:pt x="3340" y="500"/>
                  </a:lnTo>
                  <a:lnTo>
                    <a:pt x="3329" y="494"/>
                  </a:lnTo>
                  <a:lnTo>
                    <a:pt x="3319" y="485"/>
                  </a:lnTo>
                  <a:lnTo>
                    <a:pt x="3311" y="478"/>
                  </a:lnTo>
                  <a:lnTo>
                    <a:pt x="3299" y="470"/>
                  </a:lnTo>
                  <a:lnTo>
                    <a:pt x="3288" y="463"/>
                  </a:lnTo>
                  <a:lnTo>
                    <a:pt x="3278" y="454"/>
                  </a:lnTo>
                  <a:lnTo>
                    <a:pt x="3266" y="447"/>
                  </a:lnTo>
                  <a:lnTo>
                    <a:pt x="3252" y="439"/>
                  </a:lnTo>
                  <a:lnTo>
                    <a:pt x="3240" y="430"/>
                  </a:lnTo>
                  <a:lnTo>
                    <a:pt x="3228" y="422"/>
                  </a:lnTo>
                  <a:lnTo>
                    <a:pt x="3216" y="413"/>
                  </a:lnTo>
                  <a:lnTo>
                    <a:pt x="3203" y="404"/>
                  </a:lnTo>
                  <a:lnTo>
                    <a:pt x="3189" y="396"/>
                  </a:lnTo>
                  <a:lnTo>
                    <a:pt x="3173" y="386"/>
                  </a:lnTo>
                  <a:lnTo>
                    <a:pt x="3161" y="379"/>
                  </a:lnTo>
                  <a:lnTo>
                    <a:pt x="3146" y="368"/>
                  </a:lnTo>
                  <a:lnTo>
                    <a:pt x="3131" y="360"/>
                  </a:lnTo>
                  <a:lnTo>
                    <a:pt x="3115" y="350"/>
                  </a:lnTo>
                  <a:lnTo>
                    <a:pt x="3101" y="343"/>
                  </a:lnTo>
                  <a:lnTo>
                    <a:pt x="3086" y="334"/>
                  </a:lnTo>
                  <a:lnTo>
                    <a:pt x="3071" y="324"/>
                  </a:lnTo>
                  <a:lnTo>
                    <a:pt x="3055" y="315"/>
                  </a:lnTo>
                  <a:lnTo>
                    <a:pt x="3040" y="307"/>
                  </a:lnTo>
                  <a:lnTo>
                    <a:pt x="3031" y="303"/>
                  </a:lnTo>
                  <a:lnTo>
                    <a:pt x="3021" y="298"/>
                  </a:lnTo>
                  <a:lnTo>
                    <a:pt x="3012" y="293"/>
                  </a:lnTo>
                  <a:lnTo>
                    <a:pt x="3004" y="288"/>
                  </a:lnTo>
                  <a:lnTo>
                    <a:pt x="2995" y="284"/>
                  </a:lnTo>
                  <a:lnTo>
                    <a:pt x="2987" y="279"/>
                  </a:lnTo>
                  <a:lnTo>
                    <a:pt x="2978" y="274"/>
                  </a:lnTo>
                  <a:lnTo>
                    <a:pt x="2969" y="271"/>
                  </a:lnTo>
                  <a:lnTo>
                    <a:pt x="2961" y="266"/>
                  </a:lnTo>
                  <a:lnTo>
                    <a:pt x="2952" y="260"/>
                  </a:lnTo>
                  <a:lnTo>
                    <a:pt x="2942" y="255"/>
                  </a:lnTo>
                  <a:lnTo>
                    <a:pt x="2935" y="252"/>
                  </a:lnTo>
                  <a:lnTo>
                    <a:pt x="2925" y="247"/>
                  </a:lnTo>
                  <a:lnTo>
                    <a:pt x="2918" y="242"/>
                  </a:lnTo>
                  <a:lnTo>
                    <a:pt x="2908" y="238"/>
                  </a:lnTo>
                  <a:lnTo>
                    <a:pt x="2901" y="235"/>
                  </a:lnTo>
                  <a:lnTo>
                    <a:pt x="2892" y="230"/>
                  </a:lnTo>
                  <a:lnTo>
                    <a:pt x="2882" y="224"/>
                  </a:lnTo>
                  <a:lnTo>
                    <a:pt x="2873" y="221"/>
                  </a:lnTo>
                  <a:lnTo>
                    <a:pt x="2863" y="218"/>
                  </a:lnTo>
                  <a:lnTo>
                    <a:pt x="2855" y="212"/>
                  </a:lnTo>
                  <a:lnTo>
                    <a:pt x="2844" y="209"/>
                  </a:lnTo>
                  <a:lnTo>
                    <a:pt x="2836" y="206"/>
                  </a:lnTo>
                  <a:lnTo>
                    <a:pt x="2827" y="202"/>
                  </a:lnTo>
                  <a:lnTo>
                    <a:pt x="2817" y="197"/>
                  </a:lnTo>
                  <a:lnTo>
                    <a:pt x="2808" y="192"/>
                  </a:lnTo>
                  <a:lnTo>
                    <a:pt x="2798" y="188"/>
                  </a:lnTo>
                  <a:lnTo>
                    <a:pt x="2789" y="185"/>
                  </a:lnTo>
                  <a:lnTo>
                    <a:pt x="2781" y="180"/>
                  </a:lnTo>
                  <a:lnTo>
                    <a:pt x="2771" y="176"/>
                  </a:lnTo>
                  <a:lnTo>
                    <a:pt x="2762" y="175"/>
                  </a:lnTo>
                  <a:lnTo>
                    <a:pt x="2752" y="171"/>
                  </a:lnTo>
                  <a:lnTo>
                    <a:pt x="2741" y="166"/>
                  </a:lnTo>
                  <a:lnTo>
                    <a:pt x="2733" y="161"/>
                  </a:lnTo>
                  <a:lnTo>
                    <a:pt x="2721" y="159"/>
                  </a:lnTo>
                  <a:lnTo>
                    <a:pt x="2712" y="156"/>
                  </a:lnTo>
                  <a:lnTo>
                    <a:pt x="2702" y="151"/>
                  </a:lnTo>
                  <a:lnTo>
                    <a:pt x="2692" y="147"/>
                  </a:lnTo>
                  <a:lnTo>
                    <a:pt x="2683" y="144"/>
                  </a:lnTo>
                  <a:lnTo>
                    <a:pt x="2675" y="142"/>
                  </a:lnTo>
                  <a:lnTo>
                    <a:pt x="2663" y="137"/>
                  </a:lnTo>
                  <a:lnTo>
                    <a:pt x="2654" y="134"/>
                  </a:lnTo>
                  <a:lnTo>
                    <a:pt x="2644" y="130"/>
                  </a:lnTo>
                  <a:lnTo>
                    <a:pt x="2635" y="129"/>
                  </a:lnTo>
                  <a:lnTo>
                    <a:pt x="2625" y="123"/>
                  </a:lnTo>
                  <a:lnTo>
                    <a:pt x="2615" y="120"/>
                  </a:lnTo>
                  <a:lnTo>
                    <a:pt x="2606" y="117"/>
                  </a:lnTo>
                  <a:lnTo>
                    <a:pt x="2596" y="115"/>
                  </a:lnTo>
                  <a:lnTo>
                    <a:pt x="2585" y="111"/>
                  </a:lnTo>
                  <a:lnTo>
                    <a:pt x="2577" y="108"/>
                  </a:lnTo>
                  <a:lnTo>
                    <a:pt x="2565" y="105"/>
                  </a:lnTo>
                  <a:lnTo>
                    <a:pt x="2556" y="101"/>
                  </a:lnTo>
                  <a:lnTo>
                    <a:pt x="2546" y="98"/>
                  </a:lnTo>
                  <a:lnTo>
                    <a:pt x="2536" y="96"/>
                  </a:lnTo>
                  <a:lnTo>
                    <a:pt x="2527" y="93"/>
                  </a:lnTo>
                  <a:lnTo>
                    <a:pt x="2517" y="91"/>
                  </a:lnTo>
                  <a:lnTo>
                    <a:pt x="2507" y="87"/>
                  </a:lnTo>
                  <a:lnTo>
                    <a:pt x="2498" y="86"/>
                  </a:lnTo>
                  <a:lnTo>
                    <a:pt x="2488" y="82"/>
                  </a:lnTo>
                  <a:lnTo>
                    <a:pt x="2479" y="82"/>
                  </a:lnTo>
                  <a:lnTo>
                    <a:pt x="2471" y="79"/>
                  </a:lnTo>
                  <a:lnTo>
                    <a:pt x="2460" y="77"/>
                  </a:lnTo>
                  <a:lnTo>
                    <a:pt x="2452" y="74"/>
                  </a:lnTo>
                  <a:lnTo>
                    <a:pt x="2441" y="72"/>
                  </a:lnTo>
                  <a:lnTo>
                    <a:pt x="2431" y="67"/>
                  </a:lnTo>
                  <a:lnTo>
                    <a:pt x="2423" y="65"/>
                  </a:lnTo>
                  <a:lnTo>
                    <a:pt x="2412" y="63"/>
                  </a:lnTo>
                  <a:lnTo>
                    <a:pt x="2404" y="62"/>
                  </a:lnTo>
                  <a:lnTo>
                    <a:pt x="2392" y="58"/>
                  </a:lnTo>
                  <a:lnTo>
                    <a:pt x="2383" y="57"/>
                  </a:lnTo>
                  <a:lnTo>
                    <a:pt x="2375" y="53"/>
                  </a:lnTo>
                  <a:lnTo>
                    <a:pt x="2364" y="51"/>
                  </a:lnTo>
                  <a:lnTo>
                    <a:pt x="2356" y="50"/>
                  </a:lnTo>
                  <a:lnTo>
                    <a:pt x="2347" y="48"/>
                  </a:lnTo>
                  <a:lnTo>
                    <a:pt x="2337" y="46"/>
                  </a:lnTo>
                  <a:lnTo>
                    <a:pt x="2328" y="45"/>
                  </a:lnTo>
                  <a:lnTo>
                    <a:pt x="2318" y="41"/>
                  </a:lnTo>
                  <a:lnTo>
                    <a:pt x="2311" y="41"/>
                  </a:lnTo>
                  <a:lnTo>
                    <a:pt x="2301" y="38"/>
                  </a:lnTo>
                  <a:lnTo>
                    <a:pt x="2294" y="38"/>
                  </a:lnTo>
                  <a:lnTo>
                    <a:pt x="2285" y="34"/>
                  </a:lnTo>
                  <a:lnTo>
                    <a:pt x="2275" y="34"/>
                  </a:lnTo>
                  <a:lnTo>
                    <a:pt x="2267" y="33"/>
                  </a:lnTo>
                  <a:lnTo>
                    <a:pt x="2256" y="33"/>
                  </a:lnTo>
                  <a:lnTo>
                    <a:pt x="2239" y="27"/>
                  </a:lnTo>
                  <a:lnTo>
                    <a:pt x="2224" y="26"/>
                  </a:lnTo>
                  <a:lnTo>
                    <a:pt x="2215" y="24"/>
                  </a:lnTo>
                  <a:lnTo>
                    <a:pt x="2205" y="22"/>
                  </a:lnTo>
                  <a:lnTo>
                    <a:pt x="2198" y="21"/>
                  </a:lnTo>
                  <a:lnTo>
                    <a:pt x="2189" y="21"/>
                  </a:lnTo>
                  <a:lnTo>
                    <a:pt x="2176" y="19"/>
                  </a:lnTo>
                  <a:lnTo>
                    <a:pt x="2160" y="19"/>
                  </a:lnTo>
                  <a:lnTo>
                    <a:pt x="2143" y="15"/>
                  </a:lnTo>
                  <a:lnTo>
                    <a:pt x="2128" y="14"/>
                  </a:lnTo>
                  <a:lnTo>
                    <a:pt x="2114" y="10"/>
                  </a:lnTo>
                  <a:lnTo>
                    <a:pt x="2100" y="9"/>
                  </a:lnTo>
                  <a:lnTo>
                    <a:pt x="2085" y="7"/>
                  </a:lnTo>
                  <a:lnTo>
                    <a:pt x="2071" y="5"/>
                  </a:lnTo>
                  <a:lnTo>
                    <a:pt x="2059" y="3"/>
                  </a:lnTo>
                  <a:lnTo>
                    <a:pt x="2047" y="3"/>
                  </a:lnTo>
                  <a:lnTo>
                    <a:pt x="2033" y="3"/>
                  </a:lnTo>
                  <a:lnTo>
                    <a:pt x="2021" y="2"/>
                  </a:lnTo>
                  <a:lnTo>
                    <a:pt x="2009" y="0"/>
                  </a:lnTo>
                  <a:lnTo>
                    <a:pt x="2001" y="0"/>
                  </a:lnTo>
                  <a:lnTo>
                    <a:pt x="1989" y="0"/>
                  </a:lnTo>
                  <a:lnTo>
                    <a:pt x="1979" y="0"/>
                  </a:lnTo>
                  <a:lnTo>
                    <a:pt x="1970" y="0"/>
                  </a:lnTo>
                  <a:lnTo>
                    <a:pt x="1961" y="0"/>
                  </a:lnTo>
                  <a:lnTo>
                    <a:pt x="1953" y="0"/>
                  </a:lnTo>
                  <a:lnTo>
                    <a:pt x="1943" y="0"/>
                  </a:lnTo>
                  <a:lnTo>
                    <a:pt x="1936" y="0"/>
                  </a:lnTo>
                  <a:lnTo>
                    <a:pt x="1929" y="0"/>
                  </a:lnTo>
                  <a:lnTo>
                    <a:pt x="1917" y="0"/>
                  </a:lnTo>
                  <a:lnTo>
                    <a:pt x="1908" y="0"/>
                  </a:lnTo>
                  <a:lnTo>
                    <a:pt x="1898" y="0"/>
                  </a:lnTo>
                  <a:lnTo>
                    <a:pt x="1895" y="0"/>
                  </a:lnTo>
                  <a:lnTo>
                    <a:pt x="1889" y="0"/>
                  </a:lnTo>
                  <a:lnTo>
                    <a:pt x="1889" y="2"/>
                  </a:lnTo>
                  <a:lnTo>
                    <a:pt x="1889" y="50"/>
                  </a:lnTo>
                  <a:lnTo>
                    <a:pt x="1895" y="50"/>
                  </a:lnTo>
                  <a:lnTo>
                    <a:pt x="1900" y="50"/>
                  </a:lnTo>
                  <a:lnTo>
                    <a:pt x="1910" y="50"/>
                  </a:lnTo>
                  <a:lnTo>
                    <a:pt x="1922" y="50"/>
                  </a:lnTo>
                  <a:lnTo>
                    <a:pt x="1936" y="50"/>
                  </a:lnTo>
                  <a:lnTo>
                    <a:pt x="1943" y="50"/>
                  </a:lnTo>
                  <a:lnTo>
                    <a:pt x="1951" y="50"/>
                  </a:lnTo>
                  <a:lnTo>
                    <a:pt x="1960" y="50"/>
                  </a:lnTo>
                  <a:lnTo>
                    <a:pt x="1972" y="51"/>
                  </a:lnTo>
                  <a:lnTo>
                    <a:pt x="1980" y="51"/>
                  </a:lnTo>
                  <a:lnTo>
                    <a:pt x="1989" y="51"/>
                  </a:lnTo>
                  <a:lnTo>
                    <a:pt x="2001" y="51"/>
                  </a:lnTo>
                  <a:lnTo>
                    <a:pt x="2011" y="53"/>
                  </a:lnTo>
                  <a:lnTo>
                    <a:pt x="2021" y="53"/>
                  </a:lnTo>
                  <a:lnTo>
                    <a:pt x="2035" y="55"/>
                  </a:lnTo>
                  <a:lnTo>
                    <a:pt x="2045" y="55"/>
                  </a:lnTo>
                  <a:lnTo>
                    <a:pt x="2059" y="57"/>
                  </a:lnTo>
                  <a:lnTo>
                    <a:pt x="2069" y="57"/>
                  </a:lnTo>
                  <a:lnTo>
                    <a:pt x="2081" y="58"/>
                  </a:lnTo>
                  <a:lnTo>
                    <a:pt x="2097" y="60"/>
                  </a:lnTo>
                  <a:lnTo>
                    <a:pt x="2111" y="62"/>
                  </a:lnTo>
                  <a:lnTo>
                    <a:pt x="2124" y="62"/>
                  </a:lnTo>
                  <a:lnTo>
                    <a:pt x="2138" y="63"/>
                  </a:lnTo>
                  <a:lnTo>
                    <a:pt x="2152" y="65"/>
                  </a:lnTo>
                  <a:lnTo>
                    <a:pt x="2165" y="67"/>
                  </a:lnTo>
                  <a:lnTo>
                    <a:pt x="2177" y="67"/>
                  </a:lnTo>
                  <a:lnTo>
                    <a:pt x="2191" y="69"/>
                  </a:lnTo>
                  <a:lnTo>
                    <a:pt x="2205" y="70"/>
                  </a:lnTo>
                  <a:lnTo>
                    <a:pt x="2222" y="72"/>
                  </a:lnTo>
                  <a:lnTo>
                    <a:pt x="2236" y="74"/>
                  </a:lnTo>
                  <a:lnTo>
                    <a:pt x="2251" y="77"/>
                  </a:lnTo>
                  <a:lnTo>
                    <a:pt x="2267" y="79"/>
                  </a:lnTo>
                  <a:lnTo>
                    <a:pt x="2284" y="82"/>
                  </a:lnTo>
                  <a:lnTo>
                    <a:pt x="2299" y="84"/>
                  </a:lnTo>
                  <a:lnTo>
                    <a:pt x="2315" y="87"/>
                  </a:lnTo>
                  <a:lnTo>
                    <a:pt x="2330" y="91"/>
                  </a:lnTo>
                  <a:lnTo>
                    <a:pt x="2347" y="96"/>
                  </a:lnTo>
                  <a:lnTo>
                    <a:pt x="2356" y="98"/>
                  </a:lnTo>
                  <a:lnTo>
                    <a:pt x="2364" y="99"/>
                  </a:lnTo>
                  <a:lnTo>
                    <a:pt x="2373" y="101"/>
                  </a:lnTo>
                  <a:lnTo>
                    <a:pt x="2381" y="105"/>
                  </a:lnTo>
                  <a:lnTo>
                    <a:pt x="2392" y="106"/>
                  </a:lnTo>
                  <a:lnTo>
                    <a:pt x="2400" y="110"/>
                  </a:lnTo>
                  <a:lnTo>
                    <a:pt x="2409" y="111"/>
                  </a:lnTo>
                  <a:lnTo>
                    <a:pt x="2419" y="113"/>
                  </a:lnTo>
                  <a:lnTo>
                    <a:pt x="2426" y="115"/>
                  </a:lnTo>
                  <a:lnTo>
                    <a:pt x="2436" y="118"/>
                  </a:lnTo>
                  <a:lnTo>
                    <a:pt x="2443" y="120"/>
                  </a:lnTo>
                  <a:lnTo>
                    <a:pt x="2453" y="123"/>
                  </a:lnTo>
                  <a:lnTo>
                    <a:pt x="2462" y="125"/>
                  </a:lnTo>
                  <a:lnTo>
                    <a:pt x="2471" y="129"/>
                  </a:lnTo>
                  <a:lnTo>
                    <a:pt x="2481" y="129"/>
                  </a:lnTo>
                  <a:lnTo>
                    <a:pt x="2489" y="132"/>
                  </a:lnTo>
                  <a:lnTo>
                    <a:pt x="2500" y="134"/>
                  </a:lnTo>
                  <a:lnTo>
                    <a:pt x="2508" y="137"/>
                  </a:lnTo>
                  <a:lnTo>
                    <a:pt x="2517" y="141"/>
                  </a:lnTo>
                  <a:lnTo>
                    <a:pt x="2527" y="144"/>
                  </a:lnTo>
                  <a:lnTo>
                    <a:pt x="2536" y="144"/>
                  </a:lnTo>
                  <a:lnTo>
                    <a:pt x="2546" y="149"/>
                  </a:lnTo>
                  <a:lnTo>
                    <a:pt x="2555" y="151"/>
                  </a:lnTo>
                  <a:lnTo>
                    <a:pt x="2565" y="156"/>
                  </a:lnTo>
                  <a:lnTo>
                    <a:pt x="2573" y="158"/>
                  </a:lnTo>
                  <a:lnTo>
                    <a:pt x="2582" y="161"/>
                  </a:lnTo>
                  <a:lnTo>
                    <a:pt x="2592" y="163"/>
                  </a:lnTo>
                  <a:lnTo>
                    <a:pt x="2601" y="168"/>
                  </a:lnTo>
                  <a:lnTo>
                    <a:pt x="2611" y="171"/>
                  </a:lnTo>
                  <a:lnTo>
                    <a:pt x="2621" y="175"/>
                  </a:lnTo>
                  <a:lnTo>
                    <a:pt x="2630" y="176"/>
                  </a:lnTo>
                  <a:lnTo>
                    <a:pt x="2642" y="182"/>
                  </a:lnTo>
                  <a:lnTo>
                    <a:pt x="2651" y="185"/>
                  </a:lnTo>
                  <a:lnTo>
                    <a:pt x="2659" y="188"/>
                  </a:lnTo>
                  <a:lnTo>
                    <a:pt x="2669" y="192"/>
                  </a:lnTo>
                  <a:lnTo>
                    <a:pt x="2680" y="195"/>
                  </a:lnTo>
                  <a:lnTo>
                    <a:pt x="2690" y="199"/>
                  </a:lnTo>
                  <a:lnTo>
                    <a:pt x="2700" y="202"/>
                  </a:lnTo>
                  <a:lnTo>
                    <a:pt x="2709" y="207"/>
                  </a:lnTo>
                  <a:lnTo>
                    <a:pt x="2719" y="211"/>
                  </a:lnTo>
                  <a:lnTo>
                    <a:pt x="2729" y="214"/>
                  </a:lnTo>
                  <a:lnTo>
                    <a:pt x="2738" y="218"/>
                  </a:lnTo>
                  <a:lnTo>
                    <a:pt x="2748" y="221"/>
                  </a:lnTo>
                  <a:lnTo>
                    <a:pt x="2757" y="224"/>
                  </a:lnTo>
                  <a:lnTo>
                    <a:pt x="2767" y="228"/>
                  </a:lnTo>
                  <a:lnTo>
                    <a:pt x="2777" y="233"/>
                  </a:lnTo>
                  <a:lnTo>
                    <a:pt x="2786" y="238"/>
                  </a:lnTo>
                  <a:lnTo>
                    <a:pt x="2798" y="242"/>
                  </a:lnTo>
                  <a:lnTo>
                    <a:pt x="2807" y="245"/>
                  </a:lnTo>
                  <a:lnTo>
                    <a:pt x="2815" y="250"/>
                  </a:lnTo>
                  <a:lnTo>
                    <a:pt x="2825" y="255"/>
                  </a:lnTo>
                  <a:lnTo>
                    <a:pt x="2834" y="259"/>
                  </a:lnTo>
                  <a:lnTo>
                    <a:pt x="2844" y="264"/>
                  </a:lnTo>
                  <a:lnTo>
                    <a:pt x="2855" y="269"/>
                  </a:lnTo>
                  <a:lnTo>
                    <a:pt x="2863" y="272"/>
                  </a:lnTo>
                  <a:lnTo>
                    <a:pt x="2875" y="278"/>
                  </a:lnTo>
                  <a:lnTo>
                    <a:pt x="2884" y="281"/>
                  </a:lnTo>
                  <a:lnTo>
                    <a:pt x="2892" y="286"/>
                  </a:lnTo>
                  <a:lnTo>
                    <a:pt x="2903" y="290"/>
                  </a:lnTo>
                  <a:lnTo>
                    <a:pt x="2911" y="295"/>
                  </a:lnTo>
                  <a:lnTo>
                    <a:pt x="2921" y="300"/>
                  </a:lnTo>
                  <a:lnTo>
                    <a:pt x="2930" y="303"/>
                  </a:lnTo>
                  <a:lnTo>
                    <a:pt x="2939" y="308"/>
                  </a:lnTo>
                  <a:lnTo>
                    <a:pt x="2949" y="314"/>
                  </a:lnTo>
                  <a:lnTo>
                    <a:pt x="2956" y="319"/>
                  </a:lnTo>
                  <a:lnTo>
                    <a:pt x="2966" y="322"/>
                  </a:lnTo>
                  <a:lnTo>
                    <a:pt x="2975" y="327"/>
                  </a:lnTo>
                  <a:lnTo>
                    <a:pt x="2985" y="332"/>
                  </a:lnTo>
                  <a:lnTo>
                    <a:pt x="2993" y="336"/>
                  </a:lnTo>
                  <a:lnTo>
                    <a:pt x="3002" y="341"/>
                  </a:lnTo>
                  <a:lnTo>
                    <a:pt x="3012" y="346"/>
                  </a:lnTo>
                  <a:lnTo>
                    <a:pt x="3021" y="351"/>
                  </a:lnTo>
                  <a:lnTo>
                    <a:pt x="3029" y="356"/>
                  </a:lnTo>
                  <a:lnTo>
                    <a:pt x="3036" y="362"/>
                  </a:lnTo>
                  <a:lnTo>
                    <a:pt x="3047" y="365"/>
                  </a:lnTo>
                  <a:lnTo>
                    <a:pt x="3055" y="370"/>
                  </a:lnTo>
                  <a:lnTo>
                    <a:pt x="3064" y="375"/>
                  </a:lnTo>
                  <a:lnTo>
                    <a:pt x="3071" y="380"/>
                  </a:lnTo>
                  <a:lnTo>
                    <a:pt x="3079" y="384"/>
                  </a:lnTo>
                  <a:lnTo>
                    <a:pt x="3089" y="389"/>
                  </a:lnTo>
                  <a:lnTo>
                    <a:pt x="3105" y="398"/>
                  </a:lnTo>
                  <a:lnTo>
                    <a:pt x="3120" y="408"/>
                  </a:lnTo>
                  <a:lnTo>
                    <a:pt x="3136" y="416"/>
                  </a:lnTo>
                  <a:lnTo>
                    <a:pt x="3153" y="427"/>
                  </a:lnTo>
                  <a:lnTo>
                    <a:pt x="3167" y="434"/>
                  </a:lnTo>
                  <a:lnTo>
                    <a:pt x="3180" y="444"/>
                  </a:lnTo>
                  <a:lnTo>
                    <a:pt x="3194" y="452"/>
                  </a:lnTo>
                  <a:lnTo>
                    <a:pt x="3208" y="461"/>
                  </a:lnTo>
                  <a:lnTo>
                    <a:pt x="3220" y="470"/>
                  </a:lnTo>
                  <a:lnTo>
                    <a:pt x="3233" y="478"/>
                  </a:lnTo>
                  <a:lnTo>
                    <a:pt x="3245" y="488"/>
                  </a:lnTo>
                  <a:lnTo>
                    <a:pt x="3257" y="497"/>
                  </a:lnTo>
                  <a:lnTo>
                    <a:pt x="3266" y="504"/>
                  </a:lnTo>
                  <a:lnTo>
                    <a:pt x="3278" y="512"/>
                  </a:lnTo>
                  <a:lnTo>
                    <a:pt x="3287" y="519"/>
                  </a:lnTo>
                  <a:lnTo>
                    <a:pt x="3297" y="528"/>
                  </a:lnTo>
                  <a:lnTo>
                    <a:pt x="3304" y="535"/>
                  </a:lnTo>
                  <a:lnTo>
                    <a:pt x="3312" y="542"/>
                  </a:lnTo>
                  <a:lnTo>
                    <a:pt x="3319" y="550"/>
                  </a:lnTo>
                  <a:lnTo>
                    <a:pt x="3328" y="557"/>
                  </a:lnTo>
                  <a:lnTo>
                    <a:pt x="3340" y="571"/>
                  </a:lnTo>
                  <a:lnTo>
                    <a:pt x="3350" y="584"/>
                  </a:lnTo>
                  <a:lnTo>
                    <a:pt x="3359" y="598"/>
                  </a:lnTo>
                  <a:lnTo>
                    <a:pt x="3371" y="612"/>
                  </a:lnTo>
                  <a:lnTo>
                    <a:pt x="3374" y="624"/>
                  </a:lnTo>
                  <a:lnTo>
                    <a:pt x="3381" y="636"/>
                  </a:lnTo>
                  <a:lnTo>
                    <a:pt x="3386" y="650"/>
                  </a:lnTo>
                  <a:lnTo>
                    <a:pt x="3391" y="662"/>
                  </a:lnTo>
                  <a:lnTo>
                    <a:pt x="3391" y="674"/>
                  </a:lnTo>
                  <a:lnTo>
                    <a:pt x="3395" y="685"/>
                  </a:lnTo>
                  <a:lnTo>
                    <a:pt x="3395" y="697"/>
                  </a:lnTo>
                  <a:lnTo>
                    <a:pt x="3396" y="713"/>
                  </a:lnTo>
                  <a:lnTo>
                    <a:pt x="3395" y="723"/>
                  </a:lnTo>
                  <a:lnTo>
                    <a:pt x="3395" y="735"/>
                  </a:lnTo>
                  <a:lnTo>
                    <a:pt x="3393" y="745"/>
                  </a:lnTo>
                  <a:lnTo>
                    <a:pt x="3393" y="759"/>
                  </a:lnTo>
                  <a:lnTo>
                    <a:pt x="3391" y="769"/>
                  </a:lnTo>
                  <a:lnTo>
                    <a:pt x="3388" y="783"/>
                  </a:lnTo>
                  <a:lnTo>
                    <a:pt x="3384" y="793"/>
                  </a:lnTo>
                  <a:lnTo>
                    <a:pt x="3381" y="807"/>
                  </a:lnTo>
                  <a:lnTo>
                    <a:pt x="3374" y="819"/>
                  </a:lnTo>
                  <a:lnTo>
                    <a:pt x="3371" y="831"/>
                  </a:lnTo>
                  <a:lnTo>
                    <a:pt x="3364" y="843"/>
                  </a:lnTo>
                  <a:lnTo>
                    <a:pt x="3359" y="855"/>
                  </a:lnTo>
                  <a:lnTo>
                    <a:pt x="3352" y="867"/>
                  </a:lnTo>
                  <a:lnTo>
                    <a:pt x="3345" y="881"/>
                  </a:lnTo>
                  <a:lnTo>
                    <a:pt x="3336" y="891"/>
                  </a:lnTo>
                  <a:lnTo>
                    <a:pt x="3329" y="905"/>
                  </a:lnTo>
                  <a:lnTo>
                    <a:pt x="3316" y="917"/>
                  </a:lnTo>
                  <a:lnTo>
                    <a:pt x="3305" y="929"/>
                  </a:lnTo>
                  <a:lnTo>
                    <a:pt x="3293" y="939"/>
                  </a:lnTo>
                  <a:lnTo>
                    <a:pt x="3281" y="953"/>
                  </a:lnTo>
                  <a:lnTo>
                    <a:pt x="3266" y="965"/>
                  </a:lnTo>
                  <a:lnTo>
                    <a:pt x="3252" y="977"/>
                  </a:lnTo>
                  <a:lnTo>
                    <a:pt x="3235" y="987"/>
                  </a:lnTo>
                  <a:lnTo>
                    <a:pt x="3220" y="1001"/>
                  </a:lnTo>
                  <a:lnTo>
                    <a:pt x="3209" y="1006"/>
                  </a:lnTo>
                  <a:lnTo>
                    <a:pt x="3201" y="1013"/>
                  </a:lnTo>
                  <a:lnTo>
                    <a:pt x="3191" y="1018"/>
                  </a:lnTo>
                  <a:lnTo>
                    <a:pt x="3182" y="1025"/>
                  </a:lnTo>
                  <a:lnTo>
                    <a:pt x="3172" y="1030"/>
                  </a:lnTo>
                  <a:lnTo>
                    <a:pt x="3161" y="1037"/>
                  </a:lnTo>
                  <a:lnTo>
                    <a:pt x="3151" y="1044"/>
                  </a:lnTo>
                  <a:lnTo>
                    <a:pt x="3141" y="1051"/>
                  </a:lnTo>
                  <a:lnTo>
                    <a:pt x="3127" y="1056"/>
                  </a:lnTo>
                  <a:lnTo>
                    <a:pt x="3117" y="1063"/>
                  </a:lnTo>
                  <a:lnTo>
                    <a:pt x="3105" y="1069"/>
                  </a:lnTo>
                  <a:lnTo>
                    <a:pt x="3095" y="1076"/>
                  </a:lnTo>
                  <a:lnTo>
                    <a:pt x="3079" y="1083"/>
                  </a:lnTo>
                  <a:lnTo>
                    <a:pt x="3067" y="1092"/>
                  </a:lnTo>
                  <a:lnTo>
                    <a:pt x="3055" y="1097"/>
                  </a:lnTo>
                  <a:lnTo>
                    <a:pt x="3043" y="1107"/>
                  </a:lnTo>
                  <a:lnTo>
                    <a:pt x="3028" y="1112"/>
                  </a:lnTo>
                  <a:lnTo>
                    <a:pt x="3014" y="1121"/>
                  </a:lnTo>
                  <a:lnTo>
                    <a:pt x="2999" y="1126"/>
                  </a:lnTo>
                  <a:lnTo>
                    <a:pt x="2985" y="1135"/>
                  </a:lnTo>
                  <a:lnTo>
                    <a:pt x="2968" y="1140"/>
                  </a:lnTo>
                  <a:lnTo>
                    <a:pt x="2952" y="1148"/>
                  </a:lnTo>
                  <a:lnTo>
                    <a:pt x="2937" y="1155"/>
                  </a:lnTo>
                  <a:lnTo>
                    <a:pt x="2921" y="1162"/>
                  </a:lnTo>
                  <a:lnTo>
                    <a:pt x="2911" y="1165"/>
                  </a:lnTo>
                  <a:lnTo>
                    <a:pt x="2903" y="1169"/>
                  </a:lnTo>
                  <a:lnTo>
                    <a:pt x="2892" y="1171"/>
                  </a:lnTo>
                  <a:lnTo>
                    <a:pt x="2885" y="1176"/>
                  </a:lnTo>
                  <a:lnTo>
                    <a:pt x="2877" y="1179"/>
                  </a:lnTo>
                  <a:lnTo>
                    <a:pt x="2868" y="1183"/>
                  </a:lnTo>
                  <a:lnTo>
                    <a:pt x="2860" y="1186"/>
                  </a:lnTo>
                  <a:lnTo>
                    <a:pt x="2851" y="1189"/>
                  </a:lnTo>
                  <a:lnTo>
                    <a:pt x="2843" y="1193"/>
                  </a:lnTo>
                  <a:lnTo>
                    <a:pt x="2832" y="1196"/>
                  </a:lnTo>
                  <a:lnTo>
                    <a:pt x="2824" y="1200"/>
                  </a:lnTo>
                  <a:lnTo>
                    <a:pt x="2815" y="1203"/>
                  </a:lnTo>
                  <a:lnTo>
                    <a:pt x="2807" y="1206"/>
                  </a:lnTo>
                  <a:lnTo>
                    <a:pt x="2798" y="1212"/>
                  </a:lnTo>
                  <a:lnTo>
                    <a:pt x="2789" y="1215"/>
                  </a:lnTo>
                  <a:lnTo>
                    <a:pt x="2783" y="1218"/>
                  </a:lnTo>
                  <a:lnTo>
                    <a:pt x="2772" y="1220"/>
                  </a:lnTo>
                  <a:lnTo>
                    <a:pt x="2764" y="1224"/>
                  </a:lnTo>
                  <a:lnTo>
                    <a:pt x="2753" y="1227"/>
                  </a:lnTo>
                  <a:lnTo>
                    <a:pt x="2745" y="1232"/>
                  </a:lnTo>
                  <a:lnTo>
                    <a:pt x="2736" y="1234"/>
                  </a:lnTo>
                  <a:lnTo>
                    <a:pt x="2726" y="1236"/>
                  </a:lnTo>
                  <a:lnTo>
                    <a:pt x="2717" y="1239"/>
                  </a:lnTo>
                  <a:lnTo>
                    <a:pt x="2707" y="1244"/>
                  </a:lnTo>
                  <a:lnTo>
                    <a:pt x="2697" y="1246"/>
                  </a:lnTo>
                  <a:lnTo>
                    <a:pt x="2688" y="1249"/>
                  </a:lnTo>
                  <a:lnTo>
                    <a:pt x="2678" y="1251"/>
                  </a:lnTo>
                  <a:lnTo>
                    <a:pt x="2669" y="1254"/>
                  </a:lnTo>
                  <a:lnTo>
                    <a:pt x="2659" y="1256"/>
                  </a:lnTo>
                  <a:lnTo>
                    <a:pt x="2651" y="1261"/>
                  </a:lnTo>
                  <a:lnTo>
                    <a:pt x="2642" y="1263"/>
                  </a:lnTo>
                  <a:lnTo>
                    <a:pt x="2632" y="1266"/>
                  </a:lnTo>
                  <a:lnTo>
                    <a:pt x="2621" y="1268"/>
                  </a:lnTo>
                  <a:lnTo>
                    <a:pt x="2613" y="1272"/>
                  </a:lnTo>
                  <a:lnTo>
                    <a:pt x="2603" y="1273"/>
                  </a:lnTo>
                  <a:lnTo>
                    <a:pt x="2594" y="1277"/>
                  </a:lnTo>
                  <a:lnTo>
                    <a:pt x="2582" y="1278"/>
                  </a:lnTo>
                  <a:lnTo>
                    <a:pt x="2573" y="1280"/>
                  </a:lnTo>
                  <a:lnTo>
                    <a:pt x="2565" y="1284"/>
                  </a:lnTo>
                  <a:lnTo>
                    <a:pt x="2555" y="1287"/>
                  </a:lnTo>
                  <a:lnTo>
                    <a:pt x="2544" y="1289"/>
                  </a:lnTo>
                  <a:lnTo>
                    <a:pt x="2534" y="1290"/>
                  </a:lnTo>
                  <a:lnTo>
                    <a:pt x="2525" y="1292"/>
                  </a:lnTo>
                  <a:lnTo>
                    <a:pt x="2517" y="1296"/>
                  </a:lnTo>
                  <a:lnTo>
                    <a:pt x="2507" y="1297"/>
                  </a:lnTo>
                  <a:lnTo>
                    <a:pt x="2498" y="1299"/>
                  </a:lnTo>
                  <a:lnTo>
                    <a:pt x="2488" y="1301"/>
                  </a:lnTo>
                  <a:lnTo>
                    <a:pt x="2479" y="1304"/>
                  </a:lnTo>
                  <a:lnTo>
                    <a:pt x="2469" y="1304"/>
                  </a:lnTo>
                  <a:lnTo>
                    <a:pt x="2459" y="1306"/>
                  </a:lnTo>
                  <a:lnTo>
                    <a:pt x="2448" y="1308"/>
                  </a:lnTo>
                  <a:lnTo>
                    <a:pt x="2440" y="1311"/>
                  </a:lnTo>
                  <a:lnTo>
                    <a:pt x="2428" y="1311"/>
                  </a:lnTo>
                  <a:lnTo>
                    <a:pt x="2419" y="1313"/>
                  </a:lnTo>
                  <a:lnTo>
                    <a:pt x="2409" y="1313"/>
                  </a:lnTo>
                  <a:lnTo>
                    <a:pt x="2400" y="1316"/>
                  </a:lnTo>
                  <a:lnTo>
                    <a:pt x="2390" y="1316"/>
                  </a:lnTo>
                  <a:lnTo>
                    <a:pt x="2380" y="1318"/>
                  </a:lnTo>
                  <a:lnTo>
                    <a:pt x="2371" y="1318"/>
                  </a:lnTo>
                  <a:lnTo>
                    <a:pt x="2363" y="1320"/>
                  </a:lnTo>
                  <a:lnTo>
                    <a:pt x="2352" y="1320"/>
                  </a:lnTo>
                  <a:lnTo>
                    <a:pt x="2344" y="1321"/>
                  </a:lnTo>
                  <a:lnTo>
                    <a:pt x="2333" y="1323"/>
                  </a:lnTo>
                  <a:lnTo>
                    <a:pt x="2325" y="1325"/>
                  </a:lnTo>
                  <a:lnTo>
                    <a:pt x="2315" y="1325"/>
                  </a:lnTo>
                  <a:lnTo>
                    <a:pt x="2304" y="1325"/>
                  </a:lnTo>
                  <a:lnTo>
                    <a:pt x="2296" y="1325"/>
                  </a:lnTo>
                  <a:lnTo>
                    <a:pt x="2285" y="1326"/>
                  </a:lnTo>
                  <a:lnTo>
                    <a:pt x="2275" y="1326"/>
                  </a:lnTo>
                  <a:lnTo>
                    <a:pt x="2267" y="1328"/>
                  </a:lnTo>
                  <a:lnTo>
                    <a:pt x="2256" y="1328"/>
                  </a:lnTo>
                  <a:lnTo>
                    <a:pt x="2248" y="1328"/>
                  </a:lnTo>
                  <a:lnTo>
                    <a:pt x="2237" y="1328"/>
                  </a:lnTo>
                  <a:lnTo>
                    <a:pt x="2229" y="1328"/>
                  </a:lnTo>
                  <a:lnTo>
                    <a:pt x="2220" y="1328"/>
                  </a:lnTo>
                  <a:lnTo>
                    <a:pt x="2210" y="1330"/>
                  </a:lnTo>
                  <a:lnTo>
                    <a:pt x="2201" y="1330"/>
                  </a:lnTo>
                  <a:lnTo>
                    <a:pt x="2191" y="1330"/>
                  </a:lnTo>
                  <a:lnTo>
                    <a:pt x="2183" y="1330"/>
                  </a:lnTo>
                  <a:lnTo>
                    <a:pt x="2174" y="1332"/>
                  </a:lnTo>
                  <a:lnTo>
                    <a:pt x="2162" y="1330"/>
                  </a:lnTo>
                  <a:lnTo>
                    <a:pt x="2153" y="1330"/>
                  </a:lnTo>
                  <a:lnTo>
                    <a:pt x="2143" y="1330"/>
                  </a:lnTo>
                  <a:lnTo>
                    <a:pt x="2135" y="1330"/>
                  </a:lnTo>
                  <a:lnTo>
                    <a:pt x="2126" y="1330"/>
                  </a:lnTo>
                  <a:lnTo>
                    <a:pt x="2116" y="1330"/>
                  </a:lnTo>
                  <a:lnTo>
                    <a:pt x="2107" y="1330"/>
                  </a:lnTo>
                  <a:lnTo>
                    <a:pt x="2097" y="1330"/>
                  </a:lnTo>
                  <a:lnTo>
                    <a:pt x="2088" y="1328"/>
                  </a:lnTo>
                  <a:lnTo>
                    <a:pt x="2080" y="1328"/>
                  </a:lnTo>
                  <a:lnTo>
                    <a:pt x="2069" y="1328"/>
                  </a:lnTo>
                  <a:lnTo>
                    <a:pt x="2061" y="1328"/>
                  </a:lnTo>
                  <a:lnTo>
                    <a:pt x="2051" y="1328"/>
                  </a:lnTo>
                  <a:lnTo>
                    <a:pt x="2042" y="1328"/>
                  </a:lnTo>
                  <a:lnTo>
                    <a:pt x="2033" y="1328"/>
                  </a:lnTo>
                  <a:lnTo>
                    <a:pt x="2025" y="1328"/>
                  </a:lnTo>
                  <a:lnTo>
                    <a:pt x="2016" y="1326"/>
                  </a:lnTo>
                  <a:lnTo>
                    <a:pt x="2006" y="1326"/>
                  </a:lnTo>
                  <a:lnTo>
                    <a:pt x="1997" y="1325"/>
                  </a:lnTo>
                  <a:lnTo>
                    <a:pt x="1987" y="1325"/>
                  </a:lnTo>
                  <a:lnTo>
                    <a:pt x="1979" y="1323"/>
                  </a:lnTo>
                  <a:lnTo>
                    <a:pt x="1970" y="1323"/>
                  </a:lnTo>
                  <a:lnTo>
                    <a:pt x="1960" y="1321"/>
                  </a:lnTo>
                  <a:lnTo>
                    <a:pt x="1953" y="1321"/>
                  </a:lnTo>
                  <a:lnTo>
                    <a:pt x="1943" y="1320"/>
                  </a:lnTo>
                  <a:lnTo>
                    <a:pt x="1934" y="1320"/>
                  </a:lnTo>
                  <a:lnTo>
                    <a:pt x="1925" y="1318"/>
                  </a:lnTo>
                  <a:lnTo>
                    <a:pt x="1917" y="1318"/>
                  </a:lnTo>
                  <a:lnTo>
                    <a:pt x="1900" y="1316"/>
                  </a:lnTo>
                  <a:lnTo>
                    <a:pt x="1884" y="1316"/>
                  </a:lnTo>
                  <a:lnTo>
                    <a:pt x="1876" y="1314"/>
                  </a:lnTo>
                  <a:lnTo>
                    <a:pt x="1865" y="1313"/>
                  </a:lnTo>
                  <a:lnTo>
                    <a:pt x="1857" y="1313"/>
                  </a:lnTo>
                  <a:lnTo>
                    <a:pt x="1848" y="1313"/>
                  </a:lnTo>
                  <a:lnTo>
                    <a:pt x="1840" y="1311"/>
                  </a:lnTo>
                  <a:lnTo>
                    <a:pt x="1833" y="1309"/>
                  </a:lnTo>
                  <a:lnTo>
                    <a:pt x="1823" y="1308"/>
                  </a:lnTo>
                  <a:lnTo>
                    <a:pt x="1816" y="1308"/>
                  </a:lnTo>
                  <a:lnTo>
                    <a:pt x="1805" y="1306"/>
                  </a:lnTo>
                  <a:lnTo>
                    <a:pt x="1799" y="1304"/>
                  </a:lnTo>
                  <a:lnTo>
                    <a:pt x="1788" y="1302"/>
                  </a:lnTo>
                  <a:lnTo>
                    <a:pt x="1781" y="1302"/>
                  </a:lnTo>
                  <a:lnTo>
                    <a:pt x="1764" y="1301"/>
                  </a:lnTo>
                  <a:lnTo>
                    <a:pt x="1749" y="1299"/>
                  </a:lnTo>
                  <a:lnTo>
                    <a:pt x="1739" y="1297"/>
                  </a:lnTo>
                  <a:lnTo>
                    <a:pt x="1730" y="1297"/>
                  </a:lnTo>
                  <a:lnTo>
                    <a:pt x="1723" y="1296"/>
                  </a:lnTo>
                  <a:lnTo>
                    <a:pt x="1715" y="1296"/>
                  </a:lnTo>
                  <a:lnTo>
                    <a:pt x="1706" y="1294"/>
                  </a:lnTo>
                  <a:lnTo>
                    <a:pt x="1696" y="1292"/>
                  </a:lnTo>
                  <a:lnTo>
                    <a:pt x="1689" y="1290"/>
                  </a:lnTo>
                  <a:lnTo>
                    <a:pt x="1680" y="1290"/>
                  </a:lnTo>
                  <a:lnTo>
                    <a:pt x="1672" y="1289"/>
                  </a:lnTo>
                  <a:lnTo>
                    <a:pt x="1663" y="1287"/>
                  </a:lnTo>
                  <a:lnTo>
                    <a:pt x="1655" y="1285"/>
                  </a:lnTo>
                  <a:lnTo>
                    <a:pt x="1646" y="1285"/>
                  </a:lnTo>
                  <a:lnTo>
                    <a:pt x="1629" y="1282"/>
                  </a:lnTo>
                  <a:lnTo>
                    <a:pt x="1613" y="1280"/>
                  </a:lnTo>
                  <a:lnTo>
                    <a:pt x="1605" y="1278"/>
                  </a:lnTo>
                  <a:lnTo>
                    <a:pt x="1596" y="1277"/>
                  </a:lnTo>
                  <a:lnTo>
                    <a:pt x="1586" y="1275"/>
                  </a:lnTo>
                  <a:lnTo>
                    <a:pt x="1579" y="1275"/>
                  </a:lnTo>
                  <a:lnTo>
                    <a:pt x="1569" y="1272"/>
                  </a:lnTo>
                  <a:lnTo>
                    <a:pt x="1560" y="1270"/>
                  </a:lnTo>
                  <a:lnTo>
                    <a:pt x="1552" y="1268"/>
                  </a:lnTo>
                  <a:lnTo>
                    <a:pt x="1543" y="1268"/>
                  </a:lnTo>
                  <a:lnTo>
                    <a:pt x="1535" y="1265"/>
                  </a:lnTo>
                  <a:lnTo>
                    <a:pt x="1524" y="1265"/>
                  </a:lnTo>
                  <a:lnTo>
                    <a:pt x="1516" y="1263"/>
                  </a:lnTo>
                  <a:lnTo>
                    <a:pt x="1507" y="1263"/>
                  </a:lnTo>
                  <a:lnTo>
                    <a:pt x="1499" y="1261"/>
                  </a:lnTo>
                  <a:lnTo>
                    <a:pt x="1490" y="1260"/>
                  </a:lnTo>
                  <a:lnTo>
                    <a:pt x="1481" y="1258"/>
                  </a:lnTo>
                  <a:lnTo>
                    <a:pt x="1473" y="1258"/>
                  </a:lnTo>
                  <a:lnTo>
                    <a:pt x="1464" y="1254"/>
                  </a:lnTo>
                  <a:lnTo>
                    <a:pt x="1456" y="1253"/>
                  </a:lnTo>
                  <a:lnTo>
                    <a:pt x="1445" y="1251"/>
                  </a:lnTo>
                  <a:lnTo>
                    <a:pt x="1437" y="1249"/>
                  </a:lnTo>
                  <a:lnTo>
                    <a:pt x="1427" y="1248"/>
                  </a:lnTo>
                  <a:lnTo>
                    <a:pt x="1418" y="1248"/>
                  </a:lnTo>
                  <a:lnTo>
                    <a:pt x="1409" y="1244"/>
                  </a:lnTo>
                  <a:lnTo>
                    <a:pt x="1401" y="1244"/>
                  </a:lnTo>
                  <a:lnTo>
                    <a:pt x="1391" y="1241"/>
                  </a:lnTo>
                  <a:lnTo>
                    <a:pt x="1380" y="1239"/>
                  </a:lnTo>
                  <a:lnTo>
                    <a:pt x="1372" y="1237"/>
                  </a:lnTo>
                  <a:lnTo>
                    <a:pt x="1363" y="1237"/>
                  </a:lnTo>
                  <a:lnTo>
                    <a:pt x="1353" y="1234"/>
                  </a:lnTo>
                  <a:lnTo>
                    <a:pt x="1344" y="1234"/>
                  </a:lnTo>
                  <a:lnTo>
                    <a:pt x="1334" y="1232"/>
                  </a:lnTo>
                  <a:lnTo>
                    <a:pt x="1325" y="1232"/>
                  </a:lnTo>
                  <a:lnTo>
                    <a:pt x="1315" y="1229"/>
                  </a:lnTo>
                  <a:lnTo>
                    <a:pt x="1303" y="1227"/>
                  </a:lnTo>
                  <a:lnTo>
                    <a:pt x="1295" y="1224"/>
                  </a:lnTo>
                  <a:lnTo>
                    <a:pt x="1286" y="1224"/>
                  </a:lnTo>
                  <a:lnTo>
                    <a:pt x="1274" y="1220"/>
                  </a:lnTo>
                  <a:lnTo>
                    <a:pt x="1264" y="1218"/>
                  </a:lnTo>
                  <a:lnTo>
                    <a:pt x="1255" y="1217"/>
                  </a:lnTo>
                  <a:lnTo>
                    <a:pt x="1245" y="1217"/>
                  </a:lnTo>
                  <a:lnTo>
                    <a:pt x="1235" y="1213"/>
                  </a:lnTo>
                  <a:lnTo>
                    <a:pt x="1224" y="1212"/>
                  </a:lnTo>
                  <a:lnTo>
                    <a:pt x="1212" y="1208"/>
                  </a:lnTo>
                  <a:lnTo>
                    <a:pt x="1204" y="1208"/>
                  </a:lnTo>
                  <a:lnTo>
                    <a:pt x="1193" y="1205"/>
                  </a:lnTo>
                  <a:lnTo>
                    <a:pt x="1183" y="1203"/>
                  </a:lnTo>
                  <a:lnTo>
                    <a:pt x="1173" y="1201"/>
                  </a:lnTo>
                  <a:lnTo>
                    <a:pt x="1163" y="1201"/>
                  </a:lnTo>
                  <a:lnTo>
                    <a:pt x="1151" y="1198"/>
                  </a:lnTo>
                  <a:lnTo>
                    <a:pt x="1142" y="1196"/>
                  </a:lnTo>
                  <a:lnTo>
                    <a:pt x="1130" y="1193"/>
                  </a:lnTo>
                  <a:lnTo>
                    <a:pt x="1120" y="1191"/>
                  </a:lnTo>
                  <a:lnTo>
                    <a:pt x="1109" y="1188"/>
                  </a:lnTo>
                  <a:lnTo>
                    <a:pt x="1099" y="1186"/>
                  </a:lnTo>
                  <a:lnTo>
                    <a:pt x="1087" y="1184"/>
                  </a:lnTo>
                  <a:lnTo>
                    <a:pt x="1079" y="1183"/>
                  </a:lnTo>
                  <a:lnTo>
                    <a:pt x="1068" y="1179"/>
                  </a:lnTo>
                  <a:lnTo>
                    <a:pt x="1056" y="1177"/>
                  </a:lnTo>
                  <a:lnTo>
                    <a:pt x="1046" y="1174"/>
                  </a:lnTo>
                  <a:lnTo>
                    <a:pt x="1036" y="1172"/>
                  </a:lnTo>
                  <a:lnTo>
                    <a:pt x="1025" y="1171"/>
                  </a:lnTo>
                  <a:lnTo>
                    <a:pt x="1015" y="1169"/>
                  </a:lnTo>
                  <a:lnTo>
                    <a:pt x="1005" y="1165"/>
                  </a:lnTo>
                  <a:lnTo>
                    <a:pt x="995" y="1164"/>
                  </a:lnTo>
                  <a:lnTo>
                    <a:pt x="984" y="1159"/>
                  </a:lnTo>
                  <a:lnTo>
                    <a:pt x="974" y="1157"/>
                  </a:lnTo>
                  <a:lnTo>
                    <a:pt x="962" y="1153"/>
                  </a:lnTo>
                  <a:lnTo>
                    <a:pt x="953" y="1152"/>
                  </a:lnTo>
                  <a:lnTo>
                    <a:pt x="943" y="1148"/>
                  </a:lnTo>
                  <a:lnTo>
                    <a:pt x="931" y="1145"/>
                  </a:lnTo>
                  <a:lnTo>
                    <a:pt x="921" y="1141"/>
                  </a:lnTo>
                  <a:lnTo>
                    <a:pt x="912" y="1140"/>
                  </a:lnTo>
                  <a:lnTo>
                    <a:pt x="900" y="1136"/>
                  </a:lnTo>
                  <a:lnTo>
                    <a:pt x="890" y="1135"/>
                  </a:lnTo>
                  <a:lnTo>
                    <a:pt x="880" y="1129"/>
                  </a:lnTo>
                  <a:lnTo>
                    <a:pt x="869" y="1128"/>
                  </a:lnTo>
                  <a:lnTo>
                    <a:pt x="859" y="1124"/>
                  </a:lnTo>
                  <a:lnTo>
                    <a:pt x="849" y="1123"/>
                  </a:lnTo>
                  <a:lnTo>
                    <a:pt x="839" y="1119"/>
                  </a:lnTo>
                  <a:lnTo>
                    <a:pt x="830" y="1117"/>
                  </a:lnTo>
                  <a:lnTo>
                    <a:pt x="820" y="1112"/>
                  </a:lnTo>
                  <a:lnTo>
                    <a:pt x="808" y="1109"/>
                  </a:lnTo>
                  <a:lnTo>
                    <a:pt x="797" y="1107"/>
                  </a:lnTo>
                  <a:lnTo>
                    <a:pt x="787" y="1104"/>
                  </a:lnTo>
                  <a:lnTo>
                    <a:pt x="779" y="1099"/>
                  </a:lnTo>
                  <a:lnTo>
                    <a:pt x="770" y="1095"/>
                  </a:lnTo>
                  <a:lnTo>
                    <a:pt x="760" y="1092"/>
                  </a:lnTo>
                  <a:lnTo>
                    <a:pt x="751" y="1090"/>
                  </a:lnTo>
                  <a:lnTo>
                    <a:pt x="741" y="1085"/>
                  </a:lnTo>
                  <a:lnTo>
                    <a:pt x="731" y="1081"/>
                  </a:lnTo>
                  <a:lnTo>
                    <a:pt x="722" y="1078"/>
                  </a:lnTo>
                  <a:lnTo>
                    <a:pt x="712" y="1076"/>
                  </a:lnTo>
                  <a:lnTo>
                    <a:pt x="703" y="1071"/>
                  </a:lnTo>
                  <a:lnTo>
                    <a:pt x="695" y="1068"/>
                  </a:lnTo>
                  <a:lnTo>
                    <a:pt x="684" y="1064"/>
                  </a:lnTo>
                  <a:lnTo>
                    <a:pt x="677" y="1061"/>
                  </a:lnTo>
                  <a:lnTo>
                    <a:pt x="667" y="1057"/>
                  </a:lnTo>
                  <a:lnTo>
                    <a:pt x="659" y="1052"/>
                  </a:lnTo>
                  <a:lnTo>
                    <a:pt x="648" y="1047"/>
                  </a:lnTo>
                  <a:lnTo>
                    <a:pt x="640" y="1044"/>
                  </a:lnTo>
                  <a:lnTo>
                    <a:pt x="623" y="1033"/>
                  </a:lnTo>
                  <a:lnTo>
                    <a:pt x="607" y="1027"/>
                  </a:lnTo>
                  <a:lnTo>
                    <a:pt x="599" y="1021"/>
                  </a:lnTo>
                  <a:lnTo>
                    <a:pt x="588" y="1016"/>
                  </a:lnTo>
                  <a:lnTo>
                    <a:pt x="581" y="1013"/>
                  </a:lnTo>
                  <a:lnTo>
                    <a:pt x="573" y="1008"/>
                  </a:lnTo>
                  <a:lnTo>
                    <a:pt x="556" y="997"/>
                  </a:lnTo>
                  <a:lnTo>
                    <a:pt x="542" y="991"/>
                  </a:lnTo>
                  <a:lnTo>
                    <a:pt x="527" y="980"/>
                  </a:lnTo>
                  <a:lnTo>
                    <a:pt x="511" y="970"/>
                  </a:lnTo>
                  <a:lnTo>
                    <a:pt x="497" y="961"/>
                  </a:lnTo>
                  <a:lnTo>
                    <a:pt x="484" y="951"/>
                  </a:lnTo>
                  <a:lnTo>
                    <a:pt x="470" y="943"/>
                  </a:lnTo>
                  <a:lnTo>
                    <a:pt x="456" y="934"/>
                  </a:lnTo>
                  <a:lnTo>
                    <a:pt x="444" y="924"/>
                  </a:lnTo>
                  <a:lnTo>
                    <a:pt x="431" y="915"/>
                  </a:lnTo>
                  <a:lnTo>
                    <a:pt x="417" y="903"/>
                  </a:lnTo>
                  <a:lnTo>
                    <a:pt x="405" y="895"/>
                  </a:lnTo>
                  <a:lnTo>
                    <a:pt x="393" y="884"/>
                  </a:lnTo>
                  <a:lnTo>
                    <a:pt x="383" y="874"/>
                  </a:lnTo>
                  <a:lnTo>
                    <a:pt x="367" y="865"/>
                  </a:lnTo>
                  <a:lnTo>
                    <a:pt x="357" y="855"/>
                  </a:lnTo>
                  <a:lnTo>
                    <a:pt x="347" y="847"/>
                  </a:lnTo>
                  <a:lnTo>
                    <a:pt x="336" y="838"/>
                  </a:lnTo>
                  <a:lnTo>
                    <a:pt x="324" y="828"/>
                  </a:lnTo>
                  <a:lnTo>
                    <a:pt x="314" y="819"/>
                  </a:lnTo>
                  <a:lnTo>
                    <a:pt x="304" y="809"/>
                  </a:lnTo>
                  <a:lnTo>
                    <a:pt x="295" y="800"/>
                  </a:lnTo>
                  <a:lnTo>
                    <a:pt x="287" y="792"/>
                  </a:lnTo>
                  <a:lnTo>
                    <a:pt x="276" y="781"/>
                  </a:lnTo>
                  <a:lnTo>
                    <a:pt x="268" y="775"/>
                  </a:lnTo>
                  <a:lnTo>
                    <a:pt x="259" y="766"/>
                  </a:lnTo>
                  <a:lnTo>
                    <a:pt x="251" y="757"/>
                  </a:lnTo>
                  <a:lnTo>
                    <a:pt x="242" y="747"/>
                  </a:lnTo>
                  <a:lnTo>
                    <a:pt x="232" y="740"/>
                  </a:lnTo>
                  <a:lnTo>
                    <a:pt x="225" y="732"/>
                  </a:lnTo>
                  <a:lnTo>
                    <a:pt x="215" y="725"/>
                  </a:lnTo>
                  <a:lnTo>
                    <a:pt x="208" y="718"/>
                  </a:lnTo>
                  <a:lnTo>
                    <a:pt x="199" y="711"/>
                  </a:lnTo>
                  <a:lnTo>
                    <a:pt x="194" y="704"/>
                  </a:lnTo>
                  <a:lnTo>
                    <a:pt x="179" y="691"/>
                  </a:lnTo>
                  <a:lnTo>
                    <a:pt x="165" y="677"/>
                  </a:lnTo>
                  <a:lnTo>
                    <a:pt x="151" y="665"/>
                  </a:lnTo>
                  <a:lnTo>
                    <a:pt x="143" y="653"/>
                  </a:lnTo>
                  <a:lnTo>
                    <a:pt x="131" y="641"/>
                  </a:lnTo>
                  <a:lnTo>
                    <a:pt x="120" y="631"/>
                  </a:lnTo>
                  <a:lnTo>
                    <a:pt x="112" y="619"/>
                  </a:lnTo>
                  <a:lnTo>
                    <a:pt x="103" y="610"/>
                  </a:lnTo>
                  <a:lnTo>
                    <a:pt x="96" y="602"/>
                  </a:lnTo>
                  <a:lnTo>
                    <a:pt x="89" y="591"/>
                  </a:lnTo>
                  <a:lnTo>
                    <a:pt x="86" y="584"/>
                  </a:lnTo>
                  <a:lnTo>
                    <a:pt x="81" y="578"/>
                  </a:lnTo>
                  <a:lnTo>
                    <a:pt x="71" y="560"/>
                  </a:lnTo>
                  <a:lnTo>
                    <a:pt x="65" y="547"/>
                  </a:lnTo>
                  <a:lnTo>
                    <a:pt x="62" y="533"/>
                  </a:lnTo>
                  <a:lnTo>
                    <a:pt x="64" y="521"/>
                  </a:lnTo>
                  <a:lnTo>
                    <a:pt x="67" y="506"/>
                  </a:lnTo>
                  <a:lnTo>
                    <a:pt x="76" y="492"/>
                  </a:lnTo>
                  <a:lnTo>
                    <a:pt x="81" y="482"/>
                  </a:lnTo>
                  <a:lnTo>
                    <a:pt x="88" y="475"/>
                  </a:lnTo>
                  <a:lnTo>
                    <a:pt x="95" y="464"/>
                  </a:lnTo>
                  <a:lnTo>
                    <a:pt x="103" y="458"/>
                  </a:lnTo>
                  <a:lnTo>
                    <a:pt x="112" y="444"/>
                  </a:lnTo>
                  <a:lnTo>
                    <a:pt x="120" y="434"/>
                  </a:lnTo>
                  <a:lnTo>
                    <a:pt x="131" y="422"/>
                  </a:lnTo>
                  <a:lnTo>
                    <a:pt x="144" y="411"/>
                  </a:lnTo>
                  <a:lnTo>
                    <a:pt x="155" y="398"/>
                  </a:lnTo>
                  <a:lnTo>
                    <a:pt x="168" y="386"/>
                  </a:lnTo>
                  <a:lnTo>
                    <a:pt x="182" y="374"/>
                  </a:lnTo>
                  <a:lnTo>
                    <a:pt x="197" y="362"/>
                  </a:lnTo>
                  <a:lnTo>
                    <a:pt x="211" y="348"/>
                  </a:lnTo>
                  <a:lnTo>
                    <a:pt x="228" y="334"/>
                  </a:lnTo>
                  <a:lnTo>
                    <a:pt x="239" y="327"/>
                  </a:lnTo>
                  <a:lnTo>
                    <a:pt x="247" y="322"/>
                  </a:lnTo>
                  <a:lnTo>
                    <a:pt x="257" y="315"/>
                  </a:lnTo>
                  <a:lnTo>
                    <a:pt x="266" y="310"/>
                  </a:lnTo>
                  <a:lnTo>
                    <a:pt x="275" y="303"/>
                  </a:lnTo>
                  <a:lnTo>
                    <a:pt x="285" y="298"/>
                  </a:lnTo>
                  <a:lnTo>
                    <a:pt x="293" y="291"/>
                  </a:lnTo>
                  <a:lnTo>
                    <a:pt x="304" y="286"/>
                  </a:lnTo>
                  <a:lnTo>
                    <a:pt x="314" y="281"/>
                  </a:lnTo>
                  <a:lnTo>
                    <a:pt x="326" y="274"/>
                  </a:lnTo>
                  <a:lnTo>
                    <a:pt x="336" y="271"/>
                  </a:lnTo>
                  <a:lnTo>
                    <a:pt x="350" y="266"/>
                  </a:lnTo>
                  <a:lnTo>
                    <a:pt x="359" y="259"/>
                  </a:lnTo>
                  <a:lnTo>
                    <a:pt x="371" y="255"/>
                  </a:lnTo>
                  <a:lnTo>
                    <a:pt x="383" y="250"/>
                  </a:lnTo>
                  <a:lnTo>
                    <a:pt x="395" y="245"/>
                  </a:lnTo>
                  <a:lnTo>
                    <a:pt x="405" y="240"/>
                  </a:lnTo>
                  <a:lnTo>
                    <a:pt x="417" y="236"/>
                  </a:lnTo>
                  <a:lnTo>
                    <a:pt x="429" y="231"/>
                  </a:lnTo>
                  <a:lnTo>
                    <a:pt x="443" y="228"/>
                  </a:lnTo>
                  <a:lnTo>
                    <a:pt x="455" y="223"/>
                  </a:lnTo>
                  <a:lnTo>
                    <a:pt x="467" y="219"/>
                  </a:lnTo>
                  <a:lnTo>
                    <a:pt x="479" y="216"/>
                  </a:lnTo>
                  <a:lnTo>
                    <a:pt x="492" y="212"/>
                  </a:lnTo>
                  <a:lnTo>
                    <a:pt x="506" y="207"/>
                  </a:lnTo>
                  <a:lnTo>
                    <a:pt x="518" y="206"/>
                  </a:lnTo>
                  <a:lnTo>
                    <a:pt x="532" y="202"/>
                  </a:lnTo>
                  <a:lnTo>
                    <a:pt x="545" y="200"/>
                  </a:lnTo>
                  <a:lnTo>
                    <a:pt x="557" y="195"/>
                  </a:lnTo>
                  <a:lnTo>
                    <a:pt x="571" y="192"/>
                  </a:lnTo>
                  <a:lnTo>
                    <a:pt x="585" y="190"/>
                  </a:lnTo>
                  <a:lnTo>
                    <a:pt x="599" y="187"/>
                  </a:lnTo>
                  <a:lnTo>
                    <a:pt x="612" y="183"/>
                  </a:lnTo>
                  <a:lnTo>
                    <a:pt x="626" y="180"/>
                  </a:lnTo>
                  <a:lnTo>
                    <a:pt x="640" y="176"/>
                  </a:lnTo>
                  <a:lnTo>
                    <a:pt x="653" y="176"/>
                  </a:lnTo>
                  <a:lnTo>
                    <a:pt x="665" y="171"/>
                  </a:lnTo>
                  <a:lnTo>
                    <a:pt x="679" y="170"/>
                  </a:lnTo>
                  <a:lnTo>
                    <a:pt x="695" y="164"/>
                  </a:lnTo>
                  <a:lnTo>
                    <a:pt x="708" y="163"/>
                  </a:lnTo>
                  <a:lnTo>
                    <a:pt x="720" y="161"/>
                  </a:lnTo>
                  <a:lnTo>
                    <a:pt x="734" y="158"/>
                  </a:lnTo>
                  <a:lnTo>
                    <a:pt x="748" y="154"/>
                  </a:lnTo>
                  <a:lnTo>
                    <a:pt x="761" y="153"/>
                  </a:lnTo>
                  <a:lnTo>
                    <a:pt x="773" y="147"/>
                  </a:lnTo>
                  <a:lnTo>
                    <a:pt x="787" y="144"/>
                  </a:lnTo>
                  <a:lnTo>
                    <a:pt x="801" y="142"/>
                  </a:lnTo>
                  <a:lnTo>
                    <a:pt x="815" y="139"/>
                  </a:lnTo>
                  <a:lnTo>
                    <a:pt x="827" y="134"/>
                  </a:lnTo>
                  <a:lnTo>
                    <a:pt x="840" y="130"/>
                  </a:lnTo>
                  <a:lnTo>
                    <a:pt x="854" y="129"/>
                  </a:lnTo>
                  <a:lnTo>
                    <a:pt x="868" y="127"/>
                  </a:lnTo>
                  <a:lnTo>
                    <a:pt x="881" y="122"/>
                  </a:lnTo>
                  <a:lnTo>
                    <a:pt x="895" y="118"/>
                  </a:lnTo>
                  <a:lnTo>
                    <a:pt x="909" y="115"/>
                  </a:lnTo>
                  <a:lnTo>
                    <a:pt x="923" y="113"/>
                  </a:lnTo>
                  <a:lnTo>
                    <a:pt x="936" y="110"/>
                  </a:lnTo>
                  <a:lnTo>
                    <a:pt x="952" y="106"/>
                  </a:lnTo>
                  <a:lnTo>
                    <a:pt x="967" y="103"/>
                  </a:lnTo>
                  <a:lnTo>
                    <a:pt x="983" y="101"/>
                  </a:lnTo>
                  <a:lnTo>
                    <a:pt x="996" y="98"/>
                  </a:lnTo>
                  <a:lnTo>
                    <a:pt x="1012" y="94"/>
                  </a:lnTo>
                  <a:lnTo>
                    <a:pt x="1027" y="91"/>
                  </a:lnTo>
                  <a:lnTo>
                    <a:pt x="1044" y="87"/>
                  </a:lnTo>
                  <a:lnTo>
                    <a:pt x="1060" y="84"/>
                  </a:lnTo>
                  <a:lnTo>
                    <a:pt x="1077" y="82"/>
                  </a:lnTo>
                  <a:lnTo>
                    <a:pt x="1084" y="82"/>
                  </a:lnTo>
                  <a:lnTo>
                    <a:pt x="1094" y="81"/>
                  </a:lnTo>
                  <a:lnTo>
                    <a:pt x="1103" y="79"/>
                  </a:lnTo>
                  <a:lnTo>
                    <a:pt x="1113" y="79"/>
                  </a:lnTo>
                  <a:lnTo>
                    <a:pt x="1120" y="77"/>
                  </a:lnTo>
                  <a:lnTo>
                    <a:pt x="1130" y="75"/>
                  </a:lnTo>
                  <a:lnTo>
                    <a:pt x="1139" y="74"/>
                  </a:lnTo>
                  <a:lnTo>
                    <a:pt x="1147" y="74"/>
                  </a:lnTo>
                  <a:lnTo>
                    <a:pt x="1157" y="72"/>
                  </a:lnTo>
                  <a:lnTo>
                    <a:pt x="1166" y="70"/>
                  </a:lnTo>
                  <a:lnTo>
                    <a:pt x="1176" y="69"/>
                  </a:lnTo>
                  <a:lnTo>
                    <a:pt x="1187" y="69"/>
                  </a:lnTo>
                  <a:lnTo>
                    <a:pt x="1195" y="67"/>
                  </a:lnTo>
                  <a:lnTo>
                    <a:pt x="1207" y="65"/>
                  </a:lnTo>
                  <a:lnTo>
                    <a:pt x="1217" y="65"/>
                  </a:lnTo>
                  <a:lnTo>
                    <a:pt x="1228" y="65"/>
                  </a:lnTo>
                  <a:lnTo>
                    <a:pt x="1238" y="63"/>
                  </a:lnTo>
                  <a:lnTo>
                    <a:pt x="1248" y="63"/>
                  </a:lnTo>
                  <a:lnTo>
                    <a:pt x="1259" y="63"/>
                  </a:lnTo>
                  <a:lnTo>
                    <a:pt x="1271" y="63"/>
                  </a:lnTo>
                  <a:lnTo>
                    <a:pt x="1281" y="62"/>
                  </a:lnTo>
                  <a:lnTo>
                    <a:pt x="1291" y="60"/>
                  </a:lnTo>
                  <a:lnTo>
                    <a:pt x="1301" y="58"/>
                  </a:lnTo>
                  <a:lnTo>
                    <a:pt x="1315" y="58"/>
                  </a:lnTo>
                  <a:lnTo>
                    <a:pt x="1325" y="57"/>
                  </a:lnTo>
                  <a:lnTo>
                    <a:pt x="1337" y="57"/>
                  </a:lnTo>
                  <a:lnTo>
                    <a:pt x="1348" y="55"/>
                  </a:lnTo>
                  <a:lnTo>
                    <a:pt x="1361" y="55"/>
                  </a:lnTo>
                  <a:lnTo>
                    <a:pt x="1372" y="53"/>
                  </a:lnTo>
                  <a:lnTo>
                    <a:pt x="1384" y="53"/>
                  </a:lnTo>
                  <a:lnTo>
                    <a:pt x="1396" y="51"/>
                  </a:lnTo>
                  <a:lnTo>
                    <a:pt x="1408" y="51"/>
                  </a:lnTo>
                  <a:lnTo>
                    <a:pt x="1418" y="51"/>
                  </a:lnTo>
                  <a:lnTo>
                    <a:pt x="1430" y="51"/>
                  </a:lnTo>
                  <a:lnTo>
                    <a:pt x="1442" y="51"/>
                  </a:lnTo>
                  <a:lnTo>
                    <a:pt x="1456" y="51"/>
                  </a:lnTo>
                  <a:lnTo>
                    <a:pt x="1466" y="50"/>
                  </a:lnTo>
                  <a:lnTo>
                    <a:pt x="1478" y="50"/>
                  </a:lnTo>
                  <a:lnTo>
                    <a:pt x="1488" y="50"/>
                  </a:lnTo>
                  <a:lnTo>
                    <a:pt x="1502" y="50"/>
                  </a:lnTo>
                  <a:lnTo>
                    <a:pt x="1512" y="48"/>
                  </a:lnTo>
                  <a:lnTo>
                    <a:pt x="1524" y="48"/>
                  </a:lnTo>
                  <a:lnTo>
                    <a:pt x="1536" y="48"/>
                  </a:lnTo>
                  <a:lnTo>
                    <a:pt x="1548" y="48"/>
                  </a:lnTo>
                  <a:lnTo>
                    <a:pt x="1559" y="48"/>
                  </a:lnTo>
                  <a:lnTo>
                    <a:pt x="1569" y="48"/>
                  </a:lnTo>
                  <a:lnTo>
                    <a:pt x="1581" y="48"/>
                  </a:lnTo>
                  <a:lnTo>
                    <a:pt x="1593" y="48"/>
                  </a:lnTo>
                  <a:lnTo>
                    <a:pt x="1603" y="48"/>
                  </a:lnTo>
                  <a:lnTo>
                    <a:pt x="1613" y="48"/>
                  </a:lnTo>
                  <a:lnTo>
                    <a:pt x="1625" y="48"/>
                  </a:lnTo>
                  <a:lnTo>
                    <a:pt x="1637" y="48"/>
                  </a:lnTo>
                  <a:lnTo>
                    <a:pt x="1646" y="46"/>
                  </a:lnTo>
                  <a:lnTo>
                    <a:pt x="1656" y="46"/>
                  </a:lnTo>
                  <a:lnTo>
                    <a:pt x="1665" y="46"/>
                  </a:lnTo>
                  <a:lnTo>
                    <a:pt x="1675" y="46"/>
                  </a:lnTo>
                  <a:lnTo>
                    <a:pt x="1685" y="45"/>
                  </a:lnTo>
                  <a:lnTo>
                    <a:pt x="1694" y="45"/>
                  </a:lnTo>
                  <a:lnTo>
                    <a:pt x="1704" y="45"/>
                  </a:lnTo>
                  <a:lnTo>
                    <a:pt x="1713" y="45"/>
                  </a:lnTo>
                  <a:lnTo>
                    <a:pt x="1728" y="45"/>
                  </a:lnTo>
                  <a:lnTo>
                    <a:pt x="1745" y="45"/>
                  </a:lnTo>
                  <a:lnTo>
                    <a:pt x="1759" y="45"/>
                  </a:lnTo>
                  <a:lnTo>
                    <a:pt x="1775" y="45"/>
                  </a:lnTo>
                  <a:lnTo>
                    <a:pt x="1785" y="45"/>
                  </a:lnTo>
                  <a:lnTo>
                    <a:pt x="1797" y="45"/>
                  </a:lnTo>
                  <a:lnTo>
                    <a:pt x="1805" y="45"/>
                  </a:lnTo>
                  <a:lnTo>
                    <a:pt x="1816" y="45"/>
                  </a:lnTo>
                  <a:lnTo>
                    <a:pt x="1826" y="45"/>
                  </a:lnTo>
                  <a:lnTo>
                    <a:pt x="1831" y="46"/>
                  </a:lnTo>
                  <a:lnTo>
                    <a:pt x="1829" y="2"/>
                  </a:lnTo>
                  <a:lnTo>
                    <a:pt x="1829" y="2"/>
                  </a:lnTo>
                  <a:close/>
                </a:path>
              </a:pathLst>
            </a:custGeom>
            <a:solidFill>
              <a:srgbClr val="CCCCCC"/>
            </a:solidFill>
            <a:ln w="9525">
              <a:noFill/>
              <a:round/>
              <a:headEnd/>
              <a:tailEnd/>
            </a:ln>
          </p:spPr>
          <p:txBody>
            <a:bodyPr/>
            <a:lstStyle/>
            <a:p>
              <a:endParaRPr lang="en-US"/>
            </a:p>
          </p:txBody>
        </p:sp>
        <p:sp>
          <p:nvSpPr>
            <p:cNvPr id="136214" name="Freeform 22"/>
            <p:cNvSpPr>
              <a:spLocks/>
            </p:cNvSpPr>
            <p:nvPr/>
          </p:nvSpPr>
          <p:spPr bwMode="auto">
            <a:xfrm>
              <a:off x="4290" y="777"/>
              <a:ext cx="209" cy="373"/>
            </a:xfrm>
            <a:custGeom>
              <a:avLst/>
              <a:gdLst/>
              <a:ahLst/>
              <a:cxnLst>
                <a:cxn ang="0">
                  <a:pos x="118" y="732"/>
                </a:cxn>
                <a:cxn ang="0">
                  <a:pos x="94" y="704"/>
                </a:cxn>
                <a:cxn ang="0">
                  <a:pos x="65" y="667"/>
                </a:cxn>
                <a:cxn ang="0">
                  <a:pos x="38" y="626"/>
                </a:cxn>
                <a:cxn ang="0">
                  <a:pos x="17" y="584"/>
                </a:cxn>
                <a:cxn ang="0">
                  <a:pos x="3" y="542"/>
                </a:cxn>
                <a:cxn ang="0">
                  <a:pos x="0" y="501"/>
                </a:cxn>
                <a:cxn ang="0">
                  <a:pos x="7" y="463"/>
                </a:cxn>
                <a:cxn ang="0">
                  <a:pos x="24" y="430"/>
                </a:cxn>
                <a:cxn ang="0">
                  <a:pos x="48" y="401"/>
                </a:cxn>
                <a:cxn ang="0">
                  <a:pos x="79" y="379"/>
                </a:cxn>
                <a:cxn ang="0">
                  <a:pos x="113" y="357"/>
                </a:cxn>
                <a:cxn ang="0">
                  <a:pos x="154" y="336"/>
                </a:cxn>
                <a:cxn ang="0">
                  <a:pos x="197" y="307"/>
                </a:cxn>
                <a:cxn ang="0">
                  <a:pos x="242" y="273"/>
                </a:cxn>
                <a:cxn ang="0">
                  <a:pos x="278" y="237"/>
                </a:cxn>
                <a:cxn ang="0">
                  <a:pos x="298" y="209"/>
                </a:cxn>
                <a:cxn ang="0">
                  <a:pos x="319" y="180"/>
                </a:cxn>
                <a:cxn ang="0">
                  <a:pos x="338" y="147"/>
                </a:cxn>
                <a:cxn ang="0">
                  <a:pos x="355" y="117"/>
                </a:cxn>
                <a:cxn ang="0">
                  <a:pos x="374" y="89"/>
                </a:cxn>
                <a:cxn ang="0">
                  <a:pos x="386" y="60"/>
                </a:cxn>
                <a:cxn ang="0">
                  <a:pos x="405" y="24"/>
                </a:cxn>
                <a:cxn ang="0">
                  <a:pos x="417" y="0"/>
                </a:cxn>
                <a:cxn ang="0">
                  <a:pos x="417" y="5"/>
                </a:cxn>
                <a:cxn ang="0">
                  <a:pos x="415" y="41"/>
                </a:cxn>
                <a:cxn ang="0">
                  <a:pos x="413" y="77"/>
                </a:cxn>
                <a:cxn ang="0">
                  <a:pos x="408" y="108"/>
                </a:cxn>
                <a:cxn ang="0">
                  <a:pos x="405" y="142"/>
                </a:cxn>
                <a:cxn ang="0">
                  <a:pos x="399" y="177"/>
                </a:cxn>
                <a:cxn ang="0">
                  <a:pos x="391" y="209"/>
                </a:cxn>
                <a:cxn ang="0">
                  <a:pos x="384" y="242"/>
                </a:cxn>
                <a:cxn ang="0">
                  <a:pos x="375" y="273"/>
                </a:cxn>
                <a:cxn ang="0">
                  <a:pos x="351" y="319"/>
                </a:cxn>
                <a:cxn ang="0">
                  <a:pos x="324" y="355"/>
                </a:cxn>
                <a:cxn ang="0">
                  <a:pos x="297" y="381"/>
                </a:cxn>
                <a:cxn ang="0">
                  <a:pos x="269" y="401"/>
                </a:cxn>
                <a:cxn ang="0">
                  <a:pos x="228" y="439"/>
                </a:cxn>
                <a:cxn ang="0">
                  <a:pos x="213" y="483"/>
                </a:cxn>
                <a:cxn ang="0">
                  <a:pos x="213" y="509"/>
                </a:cxn>
                <a:cxn ang="0">
                  <a:pos x="218" y="542"/>
                </a:cxn>
                <a:cxn ang="0">
                  <a:pos x="230" y="578"/>
                </a:cxn>
                <a:cxn ang="0">
                  <a:pos x="245" y="619"/>
                </a:cxn>
                <a:cxn ang="0">
                  <a:pos x="259" y="655"/>
                </a:cxn>
                <a:cxn ang="0">
                  <a:pos x="274" y="687"/>
                </a:cxn>
                <a:cxn ang="0">
                  <a:pos x="286" y="715"/>
                </a:cxn>
                <a:cxn ang="0">
                  <a:pos x="134" y="747"/>
                </a:cxn>
              </a:cxnLst>
              <a:rect l="0" t="0" r="r" b="b"/>
              <a:pathLst>
                <a:path w="418" h="747">
                  <a:moveTo>
                    <a:pt x="134" y="747"/>
                  </a:moveTo>
                  <a:lnTo>
                    <a:pt x="129" y="744"/>
                  </a:lnTo>
                  <a:lnTo>
                    <a:pt x="118" y="732"/>
                  </a:lnTo>
                  <a:lnTo>
                    <a:pt x="111" y="723"/>
                  </a:lnTo>
                  <a:lnTo>
                    <a:pt x="103" y="715"/>
                  </a:lnTo>
                  <a:lnTo>
                    <a:pt x="94" y="704"/>
                  </a:lnTo>
                  <a:lnTo>
                    <a:pt x="87" y="694"/>
                  </a:lnTo>
                  <a:lnTo>
                    <a:pt x="75" y="680"/>
                  </a:lnTo>
                  <a:lnTo>
                    <a:pt x="65" y="667"/>
                  </a:lnTo>
                  <a:lnTo>
                    <a:pt x="57" y="653"/>
                  </a:lnTo>
                  <a:lnTo>
                    <a:pt x="46" y="641"/>
                  </a:lnTo>
                  <a:lnTo>
                    <a:pt x="38" y="626"/>
                  </a:lnTo>
                  <a:lnTo>
                    <a:pt x="29" y="612"/>
                  </a:lnTo>
                  <a:lnTo>
                    <a:pt x="22" y="598"/>
                  </a:lnTo>
                  <a:lnTo>
                    <a:pt x="17" y="584"/>
                  </a:lnTo>
                  <a:lnTo>
                    <a:pt x="10" y="569"/>
                  </a:lnTo>
                  <a:lnTo>
                    <a:pt x="7" y="555"/>
                  </a:lnTo>
                  <a:lnTo>
                    <a:pt x="3" y="542"/>
                  </a:lnTo>
                  <a:lnTo>
                    <a:pt x="2" y="528"/>
                  </a:lnTo>
                  <a:lnTo>
                    <a:pt x="0" y="514"/>
                  </a:lnTo>
                  <a:lnTo>
                    <a:pt x="0" y="501"/>
                  </a:lnTo>
                  <a:lnTo>
                    <a:pt x="2" y="489"/>
                  </a:lnTo>
                  <a:lnTo>
                    <a:pt x="5" y="478"/>
                  </a:lnTo>
                  <a:lnTo>
                    <a:pt x="7" y="463"/>
                  </a:lnTo>
                  <a:lnTo>
                    <a:pt x="10" y="453"/>
                  </a:lnTo>
                  <a:lnTo>
                    <a:pt x="15" y="441"/>
                  </a:lnTo>
                  <a:lnTo>
                    <a:pt x="24" y="430"/>
                  </a:lnTo>
                  <a:lnTo>
                    <a:pt x="29" y="420"/>
                  </a:lnTo>
                  <a:lnTo>
                    <a:pt x="39" y="411"/>
                  </a:lnTo>
                  <a:lnTo>
                    <a:pt x="48" y="401"/>
                  </a:lnTo>
                  <a:lnTo>
                    <a:pt x="58" y="394"/>
                  </a:lnTo>
                  <a:lnTo>
                    <a:pt x="69" y="384"/>
                  </a:lnTo>
                  <a:lnTo>
                    <a:pt x="79" y="379"/>
                  </a:lnTo>
                  <a:lnTo>
                    <a:pt x="89" y="370"/>
                  </a:lnTo>
                  <a:lnTo>
                    <a:pt x="103" y="365"/>
                  </a:lnTo>
                  <a:lnTo>
                    <a:pt x="113" y="357"/>
                  </a:lnTo>
                  <a:lnTo>
                    <a:pt x="127" y="351"/>
                  </a:lnTo>
                  <a:lnTo>
                    <a:pt x="141" y="343"/>
                  </a:lnTo>
                  <a:lnTo>
                    <a:pt x="154" y="336"/>
                  </a:lnTo>
                  <a:lnTo>
                    <a:pt x="168" y="327"/>
                  </a:lnTo>
                  <a:lnTo>
                    <a:pt x="182" y="319"/>
                  </a:lnTo>
                  <a:lnTo>
                    <a:pt x="197" y="307"/>
                  </a:lnTo>
                  <a:lnTo>
                    <a:pt x="213" y="298"/>
                  </a:lnTo>
                  <a:lnTo>
                    <a:pt x="226" y="286"/>
                  </a:lnTo>
                  <a:lnTo>
                    <a:pt x="242" y="273"/>
                  </a:lnTo>
                  <a:lnTo>
                    <a:pt x="257" y="259"/>
                  </a:lnTo>
                  <a:lnTo>
                    <a:pt x="273" y="245"/>
                  </a:lnTo>
                  <a:lnTo>
                    <a:pt x="278" y="237"/>
                  </a:lnTo>
                  <a:lnTo>
                    <a:pt x="285" y="226"/>
                  </a:lnTo>
                  <a:lnTo>
                    <a:pt x="291" y="218"/>
                  </a:lnTo>
                  <a:lnTo>
                    <a:pt x="298" y="209"/>
                  </a:lnTo>
                  <a:lnTo>
                    <a:pt x="305" y="199"/>
                  </a:lnTo>
                  <a:lnTo>
                    <a:pt x="312" y="190"/>
                  </a:lnTo>
                  <a:lnTo>
                    <a:pt x="319" y="180"/>
                  </a:lnTo>
                  <a:lnTo>
                    <a:pt x="326" y="170"/>
                  </a:lnTo>
                  <a:lnTo>
                    <a:pt x="331" y="159"/>
                  </a:lnTo>
                  <a:lnTo>
                    <a:pt x="338" y="147"/>
                  </a:lnTo>
                  <a:lnTo>
                    <a:pt x="343" y="137"/>
                  </a:lnTo>
                  <a:lnTo>
                    <a:pt x="351" y="129"/>
                  </a:lnTo>
                  <a:lnTo>
                    <a:pt x="355" y="117"/>
                  </a:lnTo>
                  <a:lnTo>
                    <a:pt x="362" y="108"/>
                  </a:lnTo>
                  <a:lnTo>
                    <a:pt x="369" y="99"/>
                  </a:lnTo>
                  <a:lnTo>
                    <a:pt x="374" y="89"/>
                  </a:lnTo>
                  <a:lnTo>
                    <a:pt x="377" y="79"/>
                  </a:lnTo>
                  <a:lnTo>
                    <a:pt x="382" y="69"/>
                  </a:lnTo>
                  <a:lnTo>
                    <a:pt x="386" y="60"/>
                  </a:lnTo>
                  <a:lnTo>
                    <a:pt x="391" y="53"/>
                  </a:lnTo>
                  <a:lnTo>
                    <a:pt x="398" y="38"/>
                  </a:lnTo>
                  <a:lnTo>
                    <a:pt x="405" y="24"/>
                  </a:lnTo>
                  <a:lnTo>
                    <a:pt x="410" y="14"/>
                  </a:lnTo>
                  <a:lnTo>
                    <a:pt x="415" y="5"/>
                  </a:lnTo>
                  <a:lnTo>
                    <a:pt x="417" y="0"/>
                  </a:lnTo>
                  <a:lnTo>
                    <a:pt x="418" y="0"/>
                  </a:lnTo>
                  <a:lnTo>
                    <a:pt x="417" y="0"/>
                  </a:lnTo>
                  <a:lnTo>
                    <a:pt x="417" y="5"/>
                  </a:lnTo>
                  <a:lnTo>
                    <a:pt x="417" y="16"/>
                  </a:lnTo>
                  <a:lnTo>
                    <a:pt x="417" y="28"/>
                  </a:lnTo>
                  <a:lnTo>
                    <a:pt x="415" y="41"/>
                  </a:lnTo>
                  <a:lnTo>
                    <a:pt x="415" y="58"/>
                  </a:lnTo>
                  <a:lnTo>
                    <a:pt x="413" y="67"/>
                  </a:lnTo>
                  <a:lnTo>
                    <a:pt x="413" y="77"/>
                  </a:lnTo>
                  <a:lnTo>
                    <a:pt x="411" y="87"/>
                  </a:lnTo>
                  <a:lnTo>
                    <a:pt x="411" y="99"/>
                  </a:lnTo>
                  <a:lnTo>
                    <a:pt x="408" y="108"/>
                  </a:lnTo>
                  <a:lnTo>
                    <a:pt x="408" y="118"/>
                  </a:lnTo>
                  <a:lnTo>
                    <a:pt x="405" y="130"/>
                  </a:lnTo>
                  <a:lnTo>
                    <a:pt x="405" y="142"/>
                  </a:lnTo>
                  <a:lnTo>
                    <a:pt x="401" y="153"/>
                  </a:lnTo>
                  <a:lnTo>
                    <a:pt x="401" y="165"/>
                  </a:lnTo>
                  <a:lnTo>
                    <a:pt x="399" y="177"/>
                  </a:lnTo>
                  <a:lnTo>
                    <a:pt x="398" y="189"/>
                  </a:lnTo>
                  <a:lnTo>
                    <a:pt x="394" y="197"/>
                  </a:lnTo>
                  <a:lnTo>
                    <a:pt x="391" y="209"/>
                  </a:lnTo>
                  <a:lnTo>
                    <a:pt x="387" y="219"/>
                  </a:lnTo>
                  <a:lnTo>
                    <a:pt x="386" y="231"/>
                  </a:lnTo>
                  <a:lnTo>
                    <a:pt x="384" y="242"/>
                  </a:lnTo>
                  <a:lnTo>
                    <a:pt x="381" y="254"/>
                  </a:lnTo>
                  <a:lnTo>
                    <a:pt x="377" y="262"/>
                  </a:lnTo>
                  <a:lnTo>
                    <a:pt x="375" y="273"/>
                  </a:lnTo>
                  <a:lnTo>
                    <a:pt x="369" y="288"/>
                  </a:lnTo>
                  <a:lnTo>
                    <a:pt x="360" y="303"/>
                  </a:lnTo>
                  <a:lnTo>
                    <a:pt x="351" y="319"/>
                  </a:lnTo>
                  <a:lnTo>
                    <a:pt x="343" y="333"/>
                  </a:lnTo>
                  <a:lnTo>
                    <a:pt x="334" y="343"/>
                  </a:lnTo>
                  <a:lnTo>
                    <a:pt x="324" y="355"/>
                  </a:lnTo>
                  <a:lnTo>
                    <a:pt x="315" y="365"/>
                  </a:lnTo>
                  <a:lnTo>
                    <a:pt x="305" y="374"/>
                  </a:lnTo>
                  <a:lnTo>
                    <a:pt x="297" y="381"/>
                  </a:lnTo>
                  <a:lnTo>
                    <a:pt x="288" y="387"/>
                  </a:lnTo>
                  <a:lnTo>
                    <a:pt x="278" y="394"/>
                  </a:lnTo>
                  <a:lnTo>
                    <a:pt x="269" y="401"/>
                  </a:lnTo>
                  <a:lnTo>
                    <a:pt x="254" y="415"/>
                  </a:lnTo>
                  <a:lnTo>
                    <a:pt x="242" y="429"/>
                  </a:lnTo>
                  <a:lnTo>
                    <a:pt x="228" y="439"/>
                  </a:lnTo>
                  <a:lnTo>
                    <a:pt x="219" y="453"/>
                  </a:lnTo>
                  <a:lnTo>
                    <a:pt x="213" y="466"/>
                  </a:lnTo>
                  <a:lnTo>
                    <a:pt x="213" y="483"/>
                  </a:lnTo>
                  <a:lnTo>
                    <a:pt x="211" y="492"/>
                  </a:lnTo>
                  <a:lnTo>
                    <a:pt x="211" y="501"/>
                  </a:lnTo>
                  <a:lnTo>
                    <a:pt x="213" y="509"/>
                  </a:lnTo>
                  <a:lnTo>
                    <a:pt x="214" y="521"/>
                  </a:lnTo>
                  <a:lnTo>
                    <a:pt x="214" y="530"/>
                  </a:lnTo>
                  <a:lnTo>
                    <a:pt x="218" y="542"/>
                  </a:lnTo>
                  <a:lnTo>
                    <a:pt x="223" y="554"/>
                  </a:lnTo>
                  <a:lnTo>
                    <a:pt x="228" y="567"/>
                  </a:lnTo>
                  <a:lnTo>
                    <a:pt x="230" y="578"/>
                  </a:lnTo>
                  <a:lnTo>
                    <a:pt x="235" y="591"/>
                  </a:lnTo>
                  <a:lnTo>
                    <a:pt x="240" y="603"/>
                  </a:lnTo>
                  <a:lnTo>
                    <a:pt x="245" y="619"/>
                  </a:lnTo>
                  <a:lnTo>
                    <a:pt x="250" y="631"/>
                  </a:lnTo>
                  <a:lnTo>
                    <a:pt x="255" y="643"/>
                  </a:lnTo>
                  <a:lnTo>
                    <a:pt x="259" y="655"/>
                  </a:lnTo>
                  <a:lnTo>
                    <a:pt x="266" y="667"/>
                  </a:lnTo>
                  <a:lnTo>
                    <a:pt x="269" y="677"/>
                  </a:lnTo>
                  <a:lnTo>
                    <a:pt x="274" y="687"/>
                  </a:lnTo>
                  <a:lnTo>
                    <a:pt x="276" y="696"/>
                  </a:lnTo>
                  <a:lnTo>
                    <a:pt x="281" y="704"/>
                  </a:lnTo>
                  <a:lnTo>
                    <a:pt x="286" y="715"/>
                  </a:lnTo>
                  <a:lnTo>
                    <a:pt x="290" y="720"/>
                  </a:lnTo>
                  <a:lnTo>
                    <a:pt x="134" y="747"/>
                  </a:lnTo>
                  <a:lnTo>
                    <a:pt x="134" y="747"/>
                  </a:lnTo>
                  <a:close/>
                </a:path>
              </a:pathLst>
            </a:custGeom>
            <a:solidFill>
              <a:srgbClr val="CCCCCC"/>
            </a:solidFill>
            <a:ln w="9525">
              <a:noFill/>
              <a:round/>
              <a:headEnd/>
              <a:tailEnd/>
            </a:ln>
          </p:spPr>
          <p:txBody>
            <a:bodyPr/>
            <a:lstStyle/>
            <a:p>
              <a:endParaRPr lang="en-US"/>
            </a:p>
          </p:txBody>
        </p:sp>
        <p:sp>
          <p:nvSpPr>
            <p:cNvPr id="136215" name="Freeform 23"/>
            <p:cNvSpPr>
              <a:spLocks/>
            </p:cNvSpPr>
            <p:nvPr/>
          </p:nvSpPr>
          <p:spPr bwMode="auto">
            <a:xfrm>
              <a:off x="4477" y="754"/>
              <a:ext cx="272" cy="459"/>
            </a:xfrm>
            <a:custGeom>
              <a:avLst/>
              <a:gdLst/>
              <a:ahLst/>
              <a:cxnLst>
                <a:cxn ang="0">
                  <a:pos x="17" y="898"/>
                </a:cxn>
                <a:cxn ang="0">
                  <a:pos x="8" y="867"/>
                </a:cxn>
                <a:cxn ang="0">
                  <a:pos x="1" y="827"/>
                </a:cxn>
                <a:cxn ang="0">
                  <a:pos x="0" y="786"/>
                </a:cxn>
                <a:cxn ang="0">
                  <a:pos x="10" y="747"/>
                </a:cxn>
                <a:cxn ang="0">
                  <a:pos x="27" y="712"/>
                </a:cxn>
                <a:cxn ang="0">
                  <a:pos x="60" y="685"/>
                </a:cxn>
                <a:cxn ang="0">
                  <a:pos x="103" y="663"/>
                </a:cxn>
                <a:cxn ang="0">
                  <a:pos x="147" y="640"/>
                </a:cxn>
                <a:cxn ang="0">
                  <a:pos x="192" y="616"/>
                </a:cxn>
                <a:cxn ang="0">
                  <a:pos x="233" y="593"/>
                </a:cxn>
                <a:cxn ang="0">
                  <a:pos x="272" y="563"/>
                </a:cxn>
                <a:cxn ang="0">
                  <a:pos x="308" y="533"/>
                </a:cxn>
                <a:cxn ang="0">
                  <a:pos x="337" y="497"/>
                </a:cxn>
                <a:cxn ang="0">
                  <a:pos x="367" y="464"/>
                </a:cxn>
                <a:cxn ang="0">
                  <a:pos x="387" y="430"/>
                </a:cxn>
                <a:cxn ang="0">
                  <a:pos x="406" y="399"/>
                </a:cxn>
                <a:cxn ang="0">
                  <a:pos x="416" y="366"/>
                </a:cxn>
                <a:cxn ang="0">
                  <a:pos x="425" y="337"/>
                </a:cxn>
                <a:cxn ang="0">
                  <a:pos x="423" y="306"/>
                </a:cxn>
                <a:cxn ang="0">
                  <a:pos x="416" y="277"/>
                </a:cxn>
                <a:cxn ang="0">
                  <a:pos x="399" y="246"/>
                </a:cxn>
                <a:cxn ang="0">
                  <a:pos x="377" y="217"/>
                </a:cxn>
                <a:cxn ang="0">
                  <a:pos x="349" y="188"/>
                </a:cxn>
                <a:cxn ang="0">
                  <a:pos x="320" y="157"/>
                </a:cxn>
                <a:cxn ang="0">
                  <a:pos x="288" y="125"/>
                </a:cxn>
                <a:cxn ang="0">
                  <a:pos x="255" y="92"/>
                </a:cxn>
                <a:cxn ang="0">
                  <a:pos x="226" y="61"/>
                </a:cxn>
                <a:cxn ang="0">
                  <a:pos x="200" y="34"/>
                </a:cxn>
                <a:cxn ang="0">
                  <a:pos x="169" y="1"/>
                </a:cxn>
                <a:cxn ang="0">
                  <a:pos x="178" y="1"/>
                </a:cxn>
                <a:cxn ang="0">
                  <a:pos x="209" y="13"/>
                </a:cxn>
                <a:cxn ang="0">
                  <a:pos x="252" y="30"/>
                </a:cxn>
                <a:cxn ang="0">
                  <a:pos x="300" y="51"/>
                </a:cxn>
                <a:cxn ang="0">
                  <a:pos x="348" y="73"/>
                </a:cxn>
                <a:cxn ang="0">
                  <a:pos x="387" y="95"/>
                </a:cxn>
                <a:cxn ang="0">
                  <a:pos x="421" y="116"/>
                </a:cxn>
                <a:cxn ang="0">
                  <a:pos x="452" y="143"/>
                </a:cxn>
                <a:cxn ang="0">
                  <a:pos x="478" y="174"/>
                </a:cxn>
                <a:cxn ang="0">
                  <a:pos x="500" y="209"/>
                </a:cxn>
                <a:cxn ang="0">
                  <a:pos x="521" y="251"/>
                </a:cxn>
                <a:cxn ang="0">
                  <a:pos x="535" y="293"/>
                </a:cxn>
                <a:cxn ang="0">
                  <a:pos x="541" y="334"/>
                </a:cxn>
                <a:cxn ang="0">
                  <a:pos x="543" y="378"/>
                </a:cxn>
                <a:cxn ang="0">
                  <a:pos x="538" y="419"/>
                </a:cxn>
                <a:cxn ang="0">
                  <a:pos x="529" y="462"/>
                </a:cxn>
                <a:cxn ang="0">
                  <a:pos x="516" y="500"/>
                </a:cxn>
                <a:cxn ang="0">
                  <a:pos x="505" y="534"/>
                </a:cxn>
                <a:cxn ang="0">
                  <a:pos x="490" y="567"/>
                </a:cxn>
                <a:cxn ang="0">
                  <a:pos x="466" y="598"/>
                </a:cxn>
                <a:cxn ang="0">
                  <a:pos x="428" y="628"/>
                </a:cxn>
                <a:cxn ang="0">
                  <a:pos x="394" y="647"/>
                </a:cxn>
                <a:cxn ang="0">
                  <a:pos x="367" y="659"/>
                </a:cxn>
                <a:cxn ang="0">
                  <a:pos x="327" y="673"/>
                </a:cxn>
                <a:cxn ang="0">
                  <a:pos x="293" y="683"/>
                </a:cxn>
                <a:cxn ang="0">
                  <a:pos x="264" y="699"/>
                </a:cxn>
                <a:cxn ang="0">
                  <a:pos x="233" y="724"/>
                </a:cxn>
                <a:cxn ang="0">
                  <a:pos x="209" y="755"/>
                </a:cxn>
                <a:cxn ang="0">
                  <a:pos x="195" y="783"/>
                </a:cxn>
                <a:cxn ang="0">
                  <a:pos x="187" y="812"/>
                </a:cxn>
                <a:cxn ang="0">
                  <a:pos x="181" y="841"/>
                </a:cxn>
                <a:cxn ang="0">
                  <a:pos x="180" y="879"/>
                </a:cxn>
                <a:cxn ang="0">
                  <a:pos x="25" y="916"/>
                </a:cxn>
              </a:cxnLst>
              <a:rect l="0" t="0" r="r" b="b"/>
              <a:pathLst>
                <a:path w="543" h="916">
                  <a:moveTo>
                    <a:pt x="25" y="916"/>
                  </a:moveTo>
                  <a:lnTo>
                    <a:pt x="22" y="910"/>
                  </a:lnTo>
                  <a:lnTo>
                    <a:pt x="17" y="898"/>
                  </a:lnTo>
                  <a:lnTo>
                    <a:pt x="13" y="887"/>
                  </a:lnTo>
                  <a:lnTo>
                    <a:pt x="10" y="879"/>
                  </a:lnTo>
                  <a:lnTo>
                    <a:pt x="8" y="867"/>
                  </a:lnTo>
                  <a:lnTo>
                    <a:pt x="7" y="855"/>
                  </a:lnTo>
                  <a:lnTo>
                    <a:pt x="3" y="841"/>
                  </a:lnTo>
                  <a:lnTo>
                    <a:pt x="1" y="827"/>
                  </a:lnTo>
                  <a:lnTo>
                    <a:pt x="0" y="814"/>
                  </a:lnTo>
                  <a:lnTo>
                    <a:pt x="0" y="800"/>
                  </a:lnTo>
                  <a:lnTo>
                    <a:pt x="0" y="786"/>
                  </a:lnTo>
                  <a:lnTo>
                    <a:pt x="1" y="772"/>
                  </a:lnTo>
                  <a:lnTo>
                    <a:pt x="3" y="759"/>
                  </a:lnTo>
                  <a:lnTo>
                    <a:pt x="10" y="747"/>
                  </a:lnTo>
                  <a:lnTo>
                    <a:pt x="13" y="733"/>
                  </a:lnTo>
                  <a:lnTo>
                    <a:pt x="20" y="723"/>
                  </a:lnTo>
                  <a:lnTo>
                    <a:pt x="27" y="712"/>
                  </a:lnTo>
                  <a:lnTo>
                    <a:pt x="39" y="704"/>
                  </a:lnTo>
                  <a:lnTo>
                    <a:pt x="48" y="695"/>
                  </a:lnTo>
                  <a:lnTo>
                    <a:pt x="60" y="685"/>
                  </a:lnTo>
                  <a:lnTo>
                    <a:pt x="73" y="678"/>
                  </a:lnTo>
                  <a:lnTo>
                    <a:pt x="89" y="671"/>
                  </a:lnTo>
                  <a:lnTo>
                    <a:pt x="103" y="663"/>
                  </a:lnTo>
                  <a:lnTo>
                    <a:pt x="116" y="656"/>
                  </a:lnTo>
                  <a:lnTo>
                    <a:pt x="132" y="647"/>
                  </a:lnTo>
                  <a:lnTo>
                    <a:pt x="147" y="640"/>
                  </a:lnTo>
                  <a:lnTo>
                    <a:pt x="161" y="632"/>
                  </a:lnTo>
                  <a:lnTo>
                    <a:pt x="176" y="625"/>
                  </a:lnTo>
                  <a:lnTo>
                    <a:pt x="192" y="616"/>
                  </a:lnTo>
                  <a:lnTo>
                    <a:pt x="207" y="611"/>
                  </a:lnTo>
                  <a:lnTo>
                    <a:pt x="219" y="601"/>
                  </a:lnTo>
                  <a:lnTo>
                    <a:pt x="233" y="593"/>
                  </a:lnTo>
                  <a:lnTo>
                    <a:pt x="247" y="584"/>
                  </a:lnTo>
                  <a:lnTo>
                    <a:pt x="260" y="574"/>
                  </a:lnTo>
                  <a:lnTo>
                    <a:pt x="272" y="563"/>
                  </a:lnTo>
                  <a:lnTo>
                    <a:pt x="284" y="553"/>
                  </a:lnTo>
                  <a:lnTo>
                    <a:pt x="296" y="541"/>
                  </a:lnTo>
                  <a:lnTo>
                    <a:pt x="308" y="533"/>
                  </a:lnTo>
                  <a:lnTo>
                    <a:pt x="319" y="521"/>
                  </a:lnTo>
                  <a:lnTo>
                    <a:pt x="329" y="509"/>
                  </a:lnTo>
                  <a:lnTo>
                    <a:pt x="337" y="497"/>
                  </a:lnTo>
                  <a:lnTo>
                    <a:pt x="349" y="488"/>
                  </a:lnTo>
                  <a:lnTo>
                    <a:pt x="356" y="474"/>
                  </a:lnTo>
                  <a:lnTo>
                    <a:pt x="367" y="464"/>
                  </a:lnTo>
                  <a:lnTo>
                    <a:pt x="373" y="452"/>
                  </a:lnTo>
                  <a:lnTo>
                    <a:pt x="382" y="443"/>
                  </a:lnTo>
                  <a:lnTo>
                    <a:pt x="387" y="430"/>
                  </a:lnTo>
                  <a:lnTo>
                    <a:pt x="394" y="419"/>
                  </a:lnTo>
                  <a:lnTo>
                    <a:pt x="399" y="409"/>
                  </a:lnTo>
                  <a:lnTo>
                    <a:pt x="406" y="399"/>
                  </a:lnTo>
                  <a:lnTo>
                    <a:pt x="409" y="389"/>
                  </a:lnTo>
                  <a:lnTo>
                    <a:pt x="415" y="378"/>
                  </a:lnTo>
                  <a:lnTo>
                    <a:pt x="416" y="366"/>
                  </a:lnTo>
                  <a:lnTo>
                    <a:pt x="421" y="358"/>
                  </a:lnTo>
                  <a:lnTo>
                    <a:pt x="423" y="347"/>
                  </a:lnTo>
                  <a:lnTo>
                    <a:pt x="425" y="337"/>
                  </a:lnTo>
                  <a:lnTo>
                    <a:pt x="425" y="327"/>
                  </a:lnTo>
                  <a:lnTo>
                    <a:pt x="425" y="317"/>
                  </a:lnTo>
                  <a:lnTo>
                    <a:pt x="423" y="306"/>
                  </a:lnTo>
                  <a:lnTo>
                    <a:pt x="421" y="298"/>
                  </a:lnTo>
                  <a:lnTo>
                    <a:pt x="418" y="286"/>
                  </a:lnTo>
                  <a:lnTo>
                    <a:pt x="416" y="277"/>
                  </a:lnTo>
                  <a:lnTo>
                    <a:pt x="411" y="267"/>
                  </a:lnTo>
                  <a:lnTo>
                    <a:pt x="406" y="257"/>
                  </a:lnTo>
                  <a:lnTo>
                    <a:pt x="399" y="246"/>
                  </a:lnTo>
                  <a:lnTo>
                    <a:pt x="392" y="238"/>
                  </a:lnTo>
                  <a:lnTo>
                    <a:pt x="384" y="226"/>
                  </a:lnTo>
                  <a:lnTo>
                    <a:pt x="377" y="217"/>
                  </a:lnTo>
                  <a:lnTo>
                    <a:pt x="368" y="207"/>
                  </a:lnTo>
                  <a:lnTo>
                    <a:pt x="360" y="198"/>
                  </a:lnTo>
                  <a:lnTo>
                    <a:pt x="349" y="188"/>
                  </a:lnTo>
                  <a:lnTo>
                    <a:pt x="339" y="176"/>
                  </a:lnTo>
                  <a:lnTo>
                    <a:pt x="329" y="166"/>
                  </a:lnTo>
                  <a:lnTo>
                    <a:pt x="320" y="157"/>
                  </a:lnTo>
                  <a:lnTo>
                    <a:pt x="308" y="145"/>
                  </a:lnTo>
                  <a:lnTo>
                    <a:pt x="298" y="135"/>
                  </a:lnTo>
                  <a:lnTo>
                    <a:pt x="288" y="125"/>
                  </a:lnTo>
                  <a:lnTo>
                    <a:pt x="277" y="114"/>
                  </a:lnTo>
                  <a:lnTo>
                    <a:pt x="265" y="102"/>
                  </a:lnTo>
                  <a:lnTo>
                    <a:pt x="255" y="92"/>
                  </a:lnTo>
                  <a:lnTo>
                    <a:pt x="243" y="82"/>
                  </a:lnTo>
                  <a:lnTo>
                    <a:pt x="235" y="72"/>
                  </a:lnTo>
                  <a:lnTo>
                    <a:pt x="226" y="61"/>
                  </a:lnTo>
                  <a:lnTo>
                    <a:pt x="216" y="51"/>
                  </a:lnTo>
                  <a:lnTo>
                    <a:pt x="207" y="42"/>
                  </a:lnTo>
                  <a:lnTo>
                    <a:pt x="200" y="34"/>
                  </a:lnTo>
                  <a:lnTo>
                    <a:pt x="185" y="18"/>
                  </a:lnTo>
                  <a:lnTo>
                    <a:pt x="176" y="8"/>
                  </a:lnTo>
                  <a:lnTo>
                    <a:pt x="169" y="1"/>
                  </a:lnTo>
                  <a:lnTo>
                    <a:pt x="168" y="0"/>
                  </a:lnTo>
                  <a:lnTo>
                    <a:pt x="173" y="0"/>
                  </a:lnTo>
                  <a:lnTo>
                    <a:pt x="178" y="1"/>
                  </a:lnTo>
                  <a:lnTo>
                    <a:pt x="187" y="5"/>
                  </a:lnTo>
                  <a:lnTo>
                    <a:pt x="197" y="8"/>
                  </a:lnTo>
                  <a:lnTo>
                    <a:pt x="209" y="13"/>
                  </a:lnTo>
                  <a:lnTo>
                    <a:pt x="223" y="18"/>
                  </a:lnTo>
                  <a:lnTo>
                    <a:pt x="238" y="25"/>
                  </a:lnTo>
                  <a:lnTo>
                    <a:pt x="252" y="30"/>
                  </a:lnTo>
                  <a:lnTo>
                    <a:pt x="267" y="37"/>
                  </a:lnTo>
                  <a:lnTo>
                    <a:pt x="283" y="44"/>
                  </a:lnTo>
                  <a:lnTo>
                    <a:pt x="300" y="51"/>
                  </a:lnTo>
                  <a:lnTo>
                    <a:pt x="315" y="58"/>
                  </a:lnTo>
                  <a:lnTo>
                    <a:pt x="332" y="66"/>
                  </a:lnTo>
                  <a:lnTo>
                    <a:pt x="348" y="73"/>
                  </a:lnTo>
                  <a:lnTo>
                    <a:pt x="363" y="82"/>
                  </a:lnTo>
                  <a:lnTo>
                    <a:pt x="375" y="87"/>
                  </a:lnTo>
                  <a:lnTo>
                    <a:pt x="387" y="95"/>
                  </a:lnTo>
                  <a:lnTo>
                    <a:pt x="399" y="101"/>
                  </a:lnTo>
                  <a:lnTo>
                    <a:pt x="411" y="111"/>
                  </a:lnTo>
                  <a:lnTo>
                    <a:pt x="421" y="116"/>
                  </a:lnTo>
                  <a:lnTo>
                    <a:pt x="432" y="126"/>
                  </a:lnTo>
                  <a:lnTo>
                    <a:pt x="442" y="135"/>
                  </a:lnTo>
                  <a:lnTo>
                    <a:pt x="452" y="143"/>
                  </a:lnTo>
                  <a:lnTo>
                    <a:pt x="461" y="154"/>
                  </a:lnTo>
                  <a:lnTo>
                    <a:pt x="469" y="162"/>
                  </a:lnTo>
                  <a:lnTo>
                    <a:pt x="478" y="174"/>
                  </a:lnTo>
                  <a:lnTo>
                    <a:pt x="487" y="186"/>
                  </a:lnTo>
                  <a:lnTo>
                    <a:pt x="493" y="197"/>
                  </a:lnTo>
                  <a:lnTo>
                    <a:pt x="500" y="209"/>
                  </a:lnTo>
                  <a:lnTo>
                    <a:pt x="509" y="224"/>
                  </a:lnTo>
                  <a:lnTo>
                    <a:pt x="516" y="238"/>
                  </a:lnTo>
                  <a:lnTo>
                    <a:pt x="521" y="251"/>
                  </a:lnTo>
                  <a:lnTo>
                    <a:pt x="524" y="265"/>
                  </a:lnTo>
                  <a:lnTo>
                    <a:pt x="529" y="279"/>
                  </a:lnTo>
                  <a:lnTo>
                    <a:pt x="535" y="293"/>
                  </a:lnTo>
                  <a:lnTo>
                    <a:pt x="536" y="306"/>
                  </a:lnTo>
                  <a:lnTo>
                    <a:pt x="540" y="320"/>
                  </a:lnTo>
                  <a:lnTo>
                    <a:pt x="541" y="334"/>
                  </a:lnTo>
                  <a:lnTo>
                    <a:pt x="543" y="349"/>
                  </a:lnTo>
                  <a:lnTo>
                    <a:pt x="543" y="365"/>
                  </a:lnTo>
                  <a:lnTo>
                    <a:pt x="543" y="378"/>
                  </a:lnTo>
                  <a:lnTo>
                    <a:pt x="541" y="392"/>
                  </a:lnTo>
                  <a:lnTo>
                    <a:pt x="541" y="406"/>
                  </a:lnTo>
                  <a:lnTo>
                    <a:pt x="538" y="419"/>
                  </a:lnTo>
                  <a:lnTo>
                    <a:pt x="536" y="433"/>
                  </a:lnTo>
                  <a:lnTo>
                    <a:pt x="533" y="447"/>
                  </a:lnTo>
                  <a:lnTo>
                    <a:pt x="529" y="462"/>
                  </a:lnTo>
                  <a:lnTo>
                    <a:pt x="524" y="474"/>
                  </a:lnTo>
                  <a:lnTo>
                    <a:pt x="521" y="488"/>
                  </a:lnTo>
                  <a:lnTo>
                    <a:pt x="516" y="500"/>
                  </a:lnTo>
                  <a:lnTo>
                    <a:pt x="512" y="512"/>
                  </a:lnTo>
                  <a:lnTo>
                    <a:pt x="509" y="522"/>
                  </a:lnTo>
                  <a:lnTo>
                    <a:pt x="505" y="534"/>
                  </a:lnTo>
                  <a:lnTo>
                    <a:pt x="500" y="545"/>
                  </a:lnTo>
                  <a:lnTo>
                    <a:pt x="497" y="557"/>
                  </a:lnTo>
                  <a:lnTo>
                    <a:pt x="490" y="567"/>
                  </a:lnTo>
                  <a:lnTo>
                    <a:pt x="483" y="577"/>
                  </a:lnTo>
                  <a:lnTo>
                    <a:pt x="475" y="586"/>
                  </a:lnTo>
                  <a:lnTo>
                    <a:pt x="466" y="598"/>
                  </a:lnTo>
                  <a:lnTo>
                    <a:pt x="454" y="606"/>
                  </a:lnTo>
                  <a:lnTo>
                    <a:pt x="442" y="616"/>
                  </a:lnTo>
                  <a:lnTo>
                    <a:pt x="428" y="628"/>
                  </a:lnTo>
                  <a:lnTo>
                    <a:pt x="413" y="639"/>
                  </a:lnTo>
                  <a:lnTo>
                    <a:pt x="403" y="642"/>
                  </a:lnTo>
                  <a:lnTo>
                    <a:pt x="394" y="647"/>
                  </a:lnTo>
                  <a:lnTo>
                    <a:pt x="385" y="649"/>
                  </a:lnTo>
                  <a:lnTo>
                    <a:pt x="380" y="654"/>
                  </a:lnTo>
                  <a:lnTo>
                    <a:pt x="367" y="659"/>
                  </a:lnTo>
                  <a:lnTo>
                    <a:pt x="353" y="664"/>
                  </a:lnTo>
                  <a:lnTo>
                    <a:pt x="337" y="668"/>
                  </a:lnTo>
                  <a:lnTo>
                    <a:pt x="327" y="673"/>
                  </a:lnTo>
                  <a:lnTo>
                    <a:pt x="315" y="676"/>
                  </a:lnTo>
                  <a:lnTo>
                    <a:pt x="307" y="680"/>
                  </a:lnTo>
                  <a:lnTo>
                    <a:pt x="293" y="683"/>
                  </a:lnTo>
                  <a:lnTo>
                    <a:pt x="283" y="687"/>
                  </a:lnTo>
                  <a:lnTo>
                    <a:pt x="274" y="692"/>
                  </a:lnTo>
                  <a:lnTo>
                    <a:pt x="264" y="699"/>
                  </a:lnTo>
                  <a:lnTo>
                    <a:pt x="253" y="704"/>
                  </a:lnTo>
                  <a:lnTo>
                    <a:pt x="243" y="712"/>
                  </a:lnTo>
                  <a:lnTo>
                    <a:pt x="233" y="724"/>
                  </a:lnTo>
                  <a:lnTo>
                    <a:pt x="224" y="738"/>
                  </a:lnTo>
                  <a:lnTo>
                    <a:pt x="214" y="745"/>
                  </a:lnTo>
                  <a:lnTo>
                    <a:pt x="209" y="755"/>
                  </a:lnTo>
                  <a:lnTo>
                    <a:pt x="204" y="764"/>
                  </a:lnTo>
                  <a:lnTo>
                    <a:pt x="199" y="774"/>
                  </a:lnTo>
                  <a:lnTo>
                    <a:pt x="195" y="783"/>
                  </a:lnTo>
                  <a:lnTo>
                    <a:pt x="192" y="791"/>
                  </a:lnTo>
                  <a:lnTo>
                    <a:pt x="188" y="802"/>
                  </a:lnTo>
                  <a:lnTo>
                    <a:pt x="187" y="812"/>
                  </a:lnTo>
                  <a:lnTo>
                    <a:pt x="183" y="822"/>
                  </a:lnTo>
                  <a:lnTo>
                    <a:pt x="181" y="831"/>
                  </a:lnTo>
                  <a:lnTo>
                    <a:pt x="181" y="841"/>
                  </a:lnTo>
                  <a:lnTo>
                    <a:pt x="181" y="855"/>
                  </a:lnTo>
                  <a:lnTo>
                    <a:pt x="180" y="867"/>
                  </a:lnTo>
                  <a:lnTo>
                    <a:pt x="180" y="879"/>
                  </a:lnTo>
                  <a:lnTo>
                    <a:pt x="180" y="892"/>
                  </a:lnTo>
                  <a:lnTo>
                    <a:pt x="181" y="908"/>
                  </a:lnTo>
                  <a:lnTo>
                    <a:pt x="25" y="916"/>
                  </a:lnTo>
                  <a:lnTo>
                    <a:pt x="25" y="916"/>
                  </a:lnTo>
                  <a:close/>
                </a:path>
              </a:pathLst>
            </a:custGeom>
            <a:solidFill>
              <a:srgbClr val="CCCCCC"/>
            </a:solidFill>
            <a:ln w="9525">
              <a:noFill/>
              <a:round/>
              <a:headEnd/>
              <a:tailEnd/>
            </a:ln>
          </p:spPr>
          <p:txBody>
            <a:bodyPr/>
            <a:lstStyle/>
            <a:p>
              <a:endParaRPr lang="en-US"/>
            </a:p>
          </p:txBody>
        </p:sp>
        <p:sp>
          <p:nvSpPr>
            <p:cNvPr id="136216" name="Freeform 24"/>
            <p:cNvSpPr>
              <a:spLocks/>
            </p:cNvSpPr>
            <p:nvPr/>
          </p:nvSpPr>
          <p:spPr bwMode="auto">
            <a:xfrm>
              <a:off x="4719" y="831"/>
              <a:ext cx="215" cy="315"/>
            </a:xfrm>
            <a:custGeom>
              <a:avLst/>
              <a:gdLst/>
              <a:ahLst/>
              <a:cxnLst>
                <a:cxn ang="0">
                  <a:pos x="5" y="600"/>
                </a:cxn>
                <a:cxn ang="0">
                  <a:pos x="16" y="570"/>
                </a:cxn>
                <a:cxn ang="0">
                  <a:pos x="33" y="536"/>
                </a:cxn>
                <a:cxn ang="0">
                  <a:pos x="57" y="497"/>
                </a:cxn>
                <a:cxn ang="0">
                  <a:pos x="88" y="462"/>
                </a:cxn>
                <a:cxn ang="0">
                  <a:pos x="118" y="432"/>
                </a:cxn>
                <a:cxn ang="0">
                  <a:pos x="151" y="403"/>
                </a:cxn>
                <a:cxn ang="0">
                  <a:pos x="182" y="379"/>
                </a:cxn>
                <a:cxn ang="0">
                  <a:pos x="213" y="358"/>
                </a:cxn>
                <a:cxn ang="0">
                  <a:pos x="240" y="341"/>
                </a:cxn>
                <a:cxn ang="0">
                  <a:pos x="268" y="325"/>
                </a:cxn>
                <a:cxn ang="0">
                  <a:pos x="300" y="305"/>
                </a:cxn>
                <a:cxn ang="0">
                  <a:pos x="326" y="281"/>
                </a:cxn>
                <a:cxn ang="0">
                  <a:pos x="338" y="253"/>
                </a:cxn>
                <a:cxn ang="0">
                  <a:pos x="341" y="216"/>
                </a:cxn>
                <a:cxn ang="0">
                  <a:pos x="338" y="190"/>
                </a:cxn>
                <a:cxn ang="0">
                  <a:pos x="334" y="164"/>
                </a:cxn>
                <a:cxn ang="0">
                  <a:pos x="328" y="139"/>
                </a:cxn>
                <a:cxn ang="0">
                  <a:pos x="322" y="111"/>
                </a:cxn>
                <a:cxn ang="0">
                  <a:pos x="316" y="84"/>
                </a:cxn>
                <a:cxn ang="0">
                  <a:pos x="305" y="46"/>
                </a:cxn>
                <a:cxn ang="0">
                  <a:pos x="293" y="10"/>
                </a:cxn>
                <a:cxn ang="0">
                  <a:pos x="295" y="1"/>
                </a:cxn>
                <a:cxn ang="0">
                  <a:pos x="316" y="22"/>
                </a:cxn>
                <a:cxn ang="0">
                  <a:pos x="343" y="51"/>
                </a:cxn>
                <a:cxn ang="0">
                  <a:pos x="370" y="84"/>
                </a:cxn>
                <a:cxn ang="0">
                  <a:pos x="396" y="125"/>
                </a:cxn>
                <a:cxn ang="0">
                  <a:pos x="415" y="166"/>
                </a:cxn>
                <a:cxn ang="0">
                  <a:pos x="425" y="207"/>
                </a:cxn>
                <a:cxn ang="0">
                  <a:pos x="430" y="247"/>
                </a:cxn>
                <a:cxn ang="0">
                  <a:pos x="429" y="281"/>
                </a:cxn>
                <a:cxn ang="0">
                  <a:pos x="422" y="315"/>
                </a:cxn>
                <a:cxn ang="0">
                  <a:pos x="408" y="348"/>
                </a:cxn>
                <a:cxn ang="0">
                  <a:pos x="389" y="377"/>
                </a:cxn>
                <a:cxn ang="0">
                  <a:pos x="365" y="403"/>
                </a:cxn>
                <a:cxn ang="0">
                  <a:pos x="338" y="427"/>
                </a:cxn>
                <a:cxn ang="0">
                  <a:pos x="307" y="447"/>
                </a:cxn>
                <a:cxn ang="0">
                  <a:pos x="278" y="462"/>
                </a:cxn>
                <a:cxn ang="0">
                  <a:pos x="250" y="478"/>
                </a:cxn>
                <a:cxn ang="0">
                  <a:pos x="216" y="500"/>
                </a:cxn>
                <a:cxn ang="0">
                  <a:pos x="189" y="528"/>
                </a:cxn>
                <a:cxn ang="0">
                  <a:pos x="172" y="570"/>
                </a:cxn>
                <a:cxn ang="0">
                  <a:pos x="161" y="608"/>
                </a:cxn>
                <a:cxn ang="0">
                  <a:pos x="160" y="629"/>
                </a:cxn>
              </a:cxnLst>
              <a:rect l="0" t="0" r="r" b="b"/>
              <a:pathLst>
                <a:path w="430" h="629">
                  <a:moveTo>
                    <a:pt x="0" y="615"/>
                  </a:moveTo>
                  <a:lnTo>
                    <a:pt x="0" y="610"/>
                  </a:lnTo>
                  <a:lnTo>
                    <a:pt x="5" y="600"/>
                  </a:lnTo>
                  <a:lnTo>
                    <a:pt x="7" y="589"/>
                  </a:lnTo>
                  <a:lnTo>
                    <a:pt x="10" y="581"/>
                  </a:lnTo>
                  <a:lnTo>
                    <a:pt x="16" y="570"/>
                  </a:lnTo>
                  <a:lnTo>
                    <a:pt x="22" y="560"/>
                  </a:lnTo>
                  <a:lnTo>
                    <a:pt x="26" y="548"/>
                  </a:lnTo>
                  <a:lnTo>
                    <a:pt x="33" y="536"/>
                  </a:lnTo>
                  <a:lnTo>
                    <a:pt x="40" y="524"/>
                  </a:lnTo>
                  <a:lnTo>
                    <a:pt x="48" y="510"/>
                  </a:lnTo>
                  <a:lnTo>
                    <a:pt x="57" y="497"/>
                  </a:lnTo>
                  <a:lnTo>
                    <a:pt x="65" y="485"/>
                  </a:lnTo>
                  <a:lnTo>
                    <a:pt x="74" y="473"/>
                  </a:lnTo>
                  <a:lnTo>
                    <a:pt x="88" y="462"/>
                  </a:lnTo>
                  <a:lnTo>
                    <a:pt x="96" y="451"/>
                  </a:lnTo>
                  <a:lnTo>
                    <a:pt x="106" y="440"/>
                  </a:lnTo>
                  <a:lnTo>
                    <a:pt x="118" y="432"/>
                  </a:lnTo>
                  <a:lnTo>
                    <a:pt x="129" y="421"/>
                  </a:lnTo>
                  <a:lnTo>
                    <a:pt x="137" y="413"/>
                  </a:lnTo>
                  <a:lnTo>
                    <a:pt x="151" y="403"/>
                  </a:lnTo>
                  <a:lnTo>
                    <a:pt x="160" y="394"/>
                  </a:lnTo>
                  <a:lnTo>
                    <a:pt x="172" y="387"/>
                  </a:lnTo>
                  <a:lnTo>
                    <a:pt x="182" y="379"/>
                  </a:lnTo>
                  <a:lnTo>
                    <a:pt x="192" y="370"/>
                  </a:lnTo>
                  <a:lnTo>
                    <a:pt x="201" y="363"/>
                  </a:lnTo>
                  <a:lnTo>
                    <a:pt x="213" y="358"/>
                  </a:lnTo>
                  <a:lnTo>
                    <a:pt x="221" y="351"/>
                  </a:lnTo>
                  <a:lnTo>
                    <a:pt x="230" y="346"/>
                  </a:lnTo>
                  <a:lnTo>
                    <a:pt x="240" y="341"/>
                  </a:lnTo>
                  <a:lnTo>
                    <a:pt x="250" y="336"/>
                  </a:lnTo>
                  <a:lnTo>
                    <a:pt x="259" y="331"/>
                  </a:lnTo>
                  <a:lnTo>
                    <a:pt x="268" y="325"/>
                  </a:lnTo>
                  <a:lnTo>
                    <a:pt x="276" y="320"/>
                  </a:lnTo>
                  <a:lnTo>
                    <a:pt x="285" y="317"/>
                  </a:lnTo>
                  <a:lnTo>
                    <a:pt x="300" y="305"/>
                  </a:lnTo>
                  <a:lnTo>
                    <a:pt x="316" y="296"/>
                  </a:lnTo>
                  <a:lnTo>
                    <a:pt x="321" y="289"/>
                  </a:lnTo>
                  <a:lnTo>
                    <a:pt x="326" y="281"/>
                  </a:lnTo>
                  <a:lnTo>
                    <a:pt x="331" y="272"/>
                  </a:lnTo>
                  <a:lnTo>
                    <a:pt x="336" y="264"/>
                  </a:lnTo>
                  <a:lnTo>
                    <a:pt x="338" y="253"/>
                  </a:lnTo>
                  <a:lnTo>
                    <a:pt x="340" y="241"/>
                  </a:lnTo>
                  <a:lnTo>
                    <a:pt x="340" y="228"/>
                  </a:lnTo>
                  <a:lnTo>
                    <a:pt x="341" y="216"/>
                  </a:lnTo>
                  <a:lnTo>
                    <a:pt x="340" y="207"/>
                  </a:lnTo>
                  <a:lnTo>
                    <a:pt x="338" y="199"/>
                  </a:lnTo>
                  <a:lnTo>
                    <a:pt x="338" y="190"/>
                  </a:lnTo>
                  <a:lnTo>
                    <a:pt x="338" y="181"/>
                  </a:lnTo>
                  <a:lnTo>
                    <a:pt x="334" y="173"/>
                  </a:lnTo>
                  <a:lnTo>
                    <a:pt x="334" y="164"/>
                  </a:lnTo>
                  <a:lnTo>
                    <a:pt x="331" y="156"/>
                  </a:lnTo>
                  <a:lnTo>
                    <a:pt x="331" y="149"/>
                  </a:lnTo>
                  <a:lnTo>
                    <a:pt x="328" y="139"/>
                  </a:lnTo>
                  <a:lnTo>
                    <a:pt x="326" y="130"/>
                  </a:lnTo>
                  <a:lnTo>
                    <a:pt x="322" y="120"/>
                  </a:lnTo>
                  <a:lnTo>
                    <a:pt x="322" y="111"/>
                  </a:lnTo>
                  <a:lnTo>
                    <a:pt x="319" y="101"/>
                  </a:lnTo>
                  <a:lnTo>
                    <a:pt x="317" y="92"/>
                  </a:lnTo>
                  <a:lnTo>
                    <a:pt x="316" y="84"/>
                  </a:lnTo>
                  <a:lnTo>
                    <a:pt x="314" y="77"/>
                  </a:lnTo>
                  <a:lnTo>
                    <a:pt x="309" y="60"/>
                  </a:lnTo>
                  <a:lnTo>
                    <a:pt x="305" y="46"/>
                  </a:lnTo>
                  <a:lnTo>
                    <a:pt x="302" y="32"/>
                  </a:lnTo>
                  <a:lnTo>
                    <a:pt x="298" y="20"/>
                  </a:lnTo>
                  <a:lnTo>
                    <a:pt x="293" y="10"/>
                  </a:lnTo>
                  <a:lnTo>
                    <a:pt x="292" y="5"/>
                  </a:lnTo>
                  <a:lnTo>
                    <a:pt x="292" y="0"/>
                  </a:lnTo>
                  <a:lnTo>
                    <a:pt x="295" y="1"/>
                  </a:lnTo>
                  <a:lnTo>
                    <a:pt x="304" y="10"/>
                  </a:lnTo>
                  <a:lnTo>
                    <a:pt x="307" y="15"/>
                  </a:lnTo>
                  <a:lnTo>
                    <a:pt x="316" y="22"/>
                  </a:lnTo>
                  <a:lnTo>
                    <a:pt x="324" y="31"/>
                  </a:lnTo>
                  <a:lnTo>
                    <a:pt x="334" y="41"/>
                  </a:lnTo>
                  <a:lnTo>
                    <a:pt x="343" y="51"/>
                  </a:lnTo>
                  <a:lnTo>
                    <a:pt x="353" y="60"/>
                  </a:lnTo>
                  <a:lnTo>
                    <a:pt x="362" y="70"/>
                  </a:lnTo>
                  <a:lnTo>
                    <a:pt x="370" y="84"/>
                  </a:lnTo>
                  <a:lnTo>
                    <a:pt x="379" y="97"/>
                  </a:lnTo>
                  <a:lnTo>
                    <a:pt x="388" y="111"/>
                  </a:lnTo>
                  <a:lnTo>
                    <a:pt x="396" y="125"/>
                  </a:lnTo>
                  <a:lnTo>
                    <a:pt x="405" y="140"/>
                  </a:lnTo>
                  <a:lnTo>
                    <a:pt x="410" y="152"/>
                  </a:lnTo>
                  <a:lnTo>
                    <a:pt x="415" y="166"/>
                  </a:lnTo>
                  <a:lnTo>
                    <a:pt x="418" y="180"/>
                  </a:lnTo>
                  <a:lnTo>
                    <a:pt x="424" y="193"/>
                  </a:lnTo>
                  <a:lnTo>
                    <a:pt x="425" y="207"/>
                  </a:lnTo>
                  <a:lnTo>
                    <a:pt x="429" y="221"/>
                  </a:lnTo>
                  <a:lnTo>
                    <a:pt x="430" y="233"/>
                  </a:lnTo>
                  <a:lnTo>
                    <a:pt x="430" y="247"/>
                  </a:lnTo>
                  <a:lnTo>
                    <a:pt x="430" y="257"/>
                  </a:lnTo>
                  <a:lnTo>
                    <a:pt x="430" y="271"/>
                  </a:lnTo>
                  <a:lnTo>
                    <a:pt x="429" y="281"/>
                  </a:lnTo>
                  <a:lnTo>
                    <a:pt x="427" y="293"/>
                  </a:lnTo>
                  <a:lnTo>
                    <a:pt x="424" y="305"/>
                  </a:lnTo>
                  <a:lnTo>
                    <a:pt x="422" y="315"/>
                  </a:lnTo>
                  <a:lnTo>
                    <a:pt x="417" y="325"/>
                  </a:lnTo>
                  <a:lnTo>
                    <a:pt x="415" y="337"/>
                  </a:lnTo>
                  <a:lnTo>
                    <a:pt x="408" y="348"/>
                  </a:lnTo>
                  <a:lnTo>
                    <a:pt x="401" y="356"/>
                  </a:lnTo>
                  <a:lnTo>
                    <a:pt x="396" y="367"/>
                  </a:lnTo>
                  <a:lnTo>
                    <a:pt x="389" y="377"/>
                  </a:lnTo>
                  <a:lnTo>
                    <a:pt x="381" y="384"/>
                  </a:lnTo>
                  <a:lnTo>
                    <a:pt x="372" y="394"/>
                  </a:lnTo>
                  <a:lnTo>
                    <a:pt x="365" y="403"/>
                  </a:lnTo>
                  <a:lnTo>
                    <a:pt x="357" y="413"/>
                  </a:lnTo>
                  <a:lnTo>
                    <a:pt x="346" y="418"/>
                  </a:lnTo>
                  <a:lnTo>
                    <a:pt x="338" y="427"/>
                  </a:lnTo>
                  <a:lnTo>
                    <a:pt x="326" y="432"/>
                  </a:lnTo>
                  <a:lnTo>
                    <a:pt x="317" y="440"/>
                  </a:lnTo>
                  <a:lnTo>
                    <a:pt x="307" y="447"/>
                  </a:lnTo>
                  <a:lnTo>
                    <a:pt x="297" y="452"/>
                  </a:lnTo>
                  <a:lnTo>
                    <a:pt x="288" y="457"/>
                  </a:lnTo>
                  <a:lnTo>
                    <a:pt x="278" y="462"/>
                  </a:lnTo>
                  <a:lnTo>
                    <a:pt x="268" y="468"/>
                  </a:lnTo>
                  <a:lnTo>
                    <a:pt x="259" y="473"/>
                  </a:lnTo>
                  <a:lnTo>
                    <a:pt x="250" y="478"/>
                  </a:lnTo>
                  <a:lnTo>
                    <a:pt x="244" y="481"/>
                  </a:lnTo>
                  <a:lnTo>
                    <a:pt x="228" y="492"/>
                  </a:lnTo>
                  <a:lnTo>
                    <a:pt x="216" y="500"/>
                  </a:lnTo>
                  <a:lnTo>
                    <a:pt x="206" y="509"/>
                  </a:lnTo>
                  <a:lnTo>
                    <a:pt x="197" y="517"/>
                  </a:lnTo>
                  <a:lnTo>
                    <a:pt x="189" y="528"/>
                  </a:lnTo>
                  <a:lnTo>
                    <a:pt x="184" y="541"/>
                  </a:lnTo>
                  <a:lnTo>
                    <a:pt x="177" y="555"/>
                  </a:lnTo>
                  <a:lnTo>
                    <a:pt x="172" y="570"/>
                  </a:lnTo>
                  <a:lnTo>
                    <a:pt x="166" y="584"/>
                  </a:lnTo>
                  <a:lnTo>
                    <a:pt x="165" y="598"/>
                  </a:lnTo>
                  <a:lnTo>
                    <a:pt x="161" y="608"/>
                  </a:lnTo>
                  <a:lnTo>
                    <a:pt x="160" y="620"/>
                  </a:lnTo>
                  <a:lnTo>
                    <a:pt x="160" y="625"/>
                  </a:lnTo>
                  <a:lnTo>
                    <a:pt x="160" y="629"/>
                  </a:lnTo>
                  <a:lnTo>
                    <a:pt x="0" y="615"/>
                  </a:lnTo>
                  <a:lnTo>
                    <a:pt x="0" y="615"/>
                  </a:lnTo>
                  <a:close/>
                </a:path>
              </a:pathLst>
            </a:custGeom>
            <a:solidFill>
              <a:srgbClr val="CCCCCC"/>
            </a:solidFill>
            <a:ln w="9525">
              <a:noFill/>
              <a:round/>
              <a:headEnd/>
              <a:tailEnd/>
            </a:ln>
          </p:spPr>
          <p:txBody>
            <a:bodyPr/>
            <a:lstStyle/>
            <a:p>
              <a:endParaRPr lang="en-US"/>
            </a:p>
          </p:txBody>
        </p:sp>
        <p:sp>
          <p:nvSpPr>
            <p:cNvPr id="136217" name="Freeform 25"/>
            <p:cNvSpPr>
              <a:spLocks/>
            </p:cNvSpPr>
            <p:nvPr/>
          </p:nvSpPr>
          <p:spPr bwMode="auto">
            <a:xfrm>
              <a:off x="3462" y="1181"/>
              <a:ext cx="1906" cy="791"/>
            </a:xfrm>
            <a:custGeom>
              <a:avLst/>
              <a:gdLst/>
              <a:ahLst/>
              <a:cxnLst>
                <a:cxn ang="0">
                  <a:pos x="662" y="165"/>
                </a:cxn>
                <a:cxn ang="0">
                  <a:pos x="314" y="283"/>
                </a:cxn>
                <a:cxn ang="0">
                  <a:pos x="94" y="428"/>
                </a:cxn>
                <a:cxn ang="0">
                  <a:pos x="0" y="655"/>
                </a:cxn>
                <a:cxn ang="0">
                  <a:pos x="29" y="823"/>
                </a:cxn>
                <a:cxn ang="0">
                  <a:pos x="283" y="1071"/>
                </a:cxn>
                <a:cxn ang="0">
                  <a:pos x="681" y="1260"/>
                </a:cxn>
                <a:cxn ang="0">
                  <a:pos x="1102" y="1410"/>
                </a:cxn>
                <a:cxn ang="0">
                  <a:pos x="1548" y="1513"/>
                </a:cxn>
                <a:cxn ang="0">
                  <a:pos x="2045" y="1554"/>
                </a:cxn>
                <a:cxn ang="0">
                  <a:pos x="2549" y="1582"/>
                </a:cxn>
                <a:cxn ang="0">
                  <a:pos x="2976" y="1515"/>
                </a:cxn>
                <a:cxn ang="0">
                  <a:pos x="3367" y="1402"/>
                </a:cxn>
                <a:cxn ang="0">
                  <a:pos x="3693" y="1184"/>
                </a:cxn>
                <a:cxn ang="0">
                  <a:pos x="3813" y="946"/>
                </a:cxn>
                <a:cxn ang="0">
                  <a:pos x="3723" y="614"/>
                </a:cxn>
                <a:cxn ang="0">
                  <a:pos x="3360" y="300"/>
                </a:cxn>
                <a:cxn ang="0">
                  <a:pos x="2923" y="94"/>
                </a:cxn>
                <a:cxn ang="0">
                  <a:pos x="2469" y="27"/>
                </a:cxn>
                <a:cxn ang="0">
                  <a:pos x="2189" y="17"/>
                </a:cxn>
                <a:cxn ang="0">
                  <a:pos x="1735" y="0"/>
                </a:cxn>
                <a:cxn ang="0">
                  <a:pos x="1102" y="63"/>
                </a:cxn>
                <a:cxn ang="0">
                  <a:pos x="662" y="165"/>
                </a:cxn>
                <a:cxn ang="0">
                  <a:pos x="662" y="165"/>
                </a:cxn>
              </a:cxnLst>
              <a:rect l="0" t="0" r="r" b="b"/>
              <a:pathLst>
                <a:path w="3813" h="1582">
                  <a:moveTo>
                    <a:pt x="662" y="165"/>
                  </a:moveTo>
                  <a:lnTo>
                    <a:pt x="314" y="283"/>
                  </a:lnTo>
                  <a:lnTo>
                    <a:pt x="94" y="428"/>
                  </a:lnTo>
                  <a:lnTo>
                    <a:pt x="0" y="655"/>
                  </a:lnTo>
                  <a:lnTo>
                    <a:pt x="29" y="823"/>
                  </a:lnTo>
                  <a:lnTo>
                    <a:pt x="283" y="1071"/>
                  </a:lnTo>
                  <a:lnTo>
                    <a:pt x="681" y="1260"/>
                  </a:lnTo>
                  <a:lnTo>
                    <a:pt x="1102" y="1410"/>
                  </a:lnTo>
                  <a:lnTo>
                    <a:pt x="1548" y="1513"/>
                  </a:lnTo>
                  <a:lnTo>
                    <a:pt x="2045" y="1554"/>
                  </a:lnTo>
                  <a:lnTo>
                    <a:pt x="2549" y="1582"/>
                  </a:lnTo>
                  <a:lnTo>
                    <a:pt x="2976" y="1515"/>
                  </a:lnTo>
                  <a:lnTo>
                    <a:pt x="3367" y="1402"/>
                  </a:lnTo>
                  <a:lnTo>
                    <a:pt x="3693" y="1184"/>
                  </a:lnTo>
                  <a:lnTo>
                    <a:pt x="3813" y="946"/>
                  </a:lnTo>
                  <a:lnTo>
                    <a:pt x="3723" y="614"/>
                  </a:lnTo>
                  <a:lnTo>
                    <a:pt x="3360" y="300"/>
                  </a:lnTo>
                  <a:lnTo>
                    <a:pt x="2923" y="94"/>
                  </a:lnTo>
                  <a:lnTo>
                    <a:pt x="2469" y="27"/>
                  </a:lnTo>
                  <a:lnTo>
                    <a:pt x="2189" y="17"/>
                  </a:lnTo>
                  <a:lnTo>
                    <a:pt x="1735" y="0"/>
                  </a:lnTo>
                  <a:lnTo>
                    <a:pt x="1102" y="63"/>
                  </a:lnTo>
                  <a:lnTo>
                    <a:pt x="662" y="165"/>
                  </a:lnTo>
                  <a:lnTo>
                    <a:pt x="662" y="165"/>
                  </a:lnTo>
                  <a:close/>
                </a:path>
              </a:pathLst>
            </a:custGeom>
            <a:solidFill>
              <a:srgbClr val="E6B380"/>
            </a:solidFill>
            <a:ln w="9525">
              <a:noFill/>
              <a:round/>
              <a:headEnd/>
              <a:tailEnd/>
            </a:ln>
          </p:spPr>
          <p:txBody>
            <a:bodyPr/>
            <a:lstStyle/>
            <a:p>
              <a:endParaRPr lang="en-US"/>
            </a:p>
          </p:txBody>
        </p:sp>
        <p:sp>
          <p:nvSpPr>
            <p:cNvPr id="136218" name="Freeform 26"/>
            <p:cNvSpPr>
              <a:spLocks/>
            </p:cNvSpPr>
            <p:nvPr/>
          </p:nvSpPr>
          <p:spPr bwMode="auto">
            <a:xfrm>
              <a:off x="4604" y="1198"/>
              <a:ext cx="757" cy="745"/>
            </a:xfrm>
            <a:custGeom>
              <a:avLst/>
              <a:gdLst/>
              <a:ahLst/>
              <a:cxnLst>
                <a:cxn ang="0">
                  <a:pos x="30" y="19"/>
                </a:cxn>
                <a:cxn ang="0">
                  <a:pos x="90" y="24"/>
                </a:cxn>
                <a:cxn ang="0">
                  <a:pos x="139" y="29"/>
                </a:cxn>
                <a:cxn ang="0">
                  <a:pos x="186" y="33"/>
                </a:cxn>
                <a:cxn ang="0">
                  <a:pos x="235" y="43"/>
                </a:cxn>
                <a:cxn ang="0">
                  <a:pos x="220" y="64"/>
                </a:cxn>
                <a:cxn ang="0">
                  <a:pos x="239" y="81"/>
                </a:cxn>
                <a:cxn ang="0">
                  <a:pos x="292" y="86"/>
                </a:cxn>
                <a:cxn ang="0">
                  <a:pos x="345" y="93"/>
                </a:cxn>
                <a:cxn ang="0">
                  <a:pos x="396" y="95"/>
                </a:cxn>
                <a:cxn ang="0">
                  <a:pos x="451" y="101"/>
                </a:cxn>
                <a:cxn ang="0">
                  <a:pos x="499" y="108"/>
                </a:cxn>
                <a:cxn ang="0">
                  <a:pos x="563" y="120"/>
                </a:cxn>
                <a:cxn ang="0">
                  <a:pos x="612" y="139"/>
                </a:cxn>
                <a:cxn ang="0">
                  <a:pos x="660" y="160"/>
                </a:cxn>
                <a:cxn ang="0">
                  <a:pos x="715" y="172"/>
                </a:cxn>
                <a:cxn ang="0">
                  <a:pos x="775" y="185"/>
                </a:cxn>
                <a:cxn ang="0">
                  <a:pos x="818" y="211"/>
                </a:cxn>
                <a:cxn ang="0">
                  <a:pos x="772" y="252"/>
                </a:cxn>
                <a:cxn ang="0">
                  <a:pos x="789" y="271"/>
                </a:cxn>
                <a:cxn ang="0">
                  <a:pos x="847" y="280"/>
                </a:cxn>
                <a:cxn ang="0">
                  <a:pos x="914" y="285"/>
                </a:cxn>
                <a:cxn ang="0">
                  <a:pos x="967" y="298"/>
                </a:cxn>
                <a:cxn ang="0">
                  <a:pos x="996" y="334"/>
                </a:cxn>
                <a:cxn ang="0">
                  <a:pos x="1032" y="362"/>
                </a:cxn>
                <a:cxn ang="0">
                  <a:pos x="1101" y="377"/>
                </a:cxn>
                <a:cxn ang="0">
                  <a:pos x="1135" y="424"/>
                </a:cxn>
                <a:cxn ang="0">
                  <a:pos x="1164" y="468"/>
                </a:cxn>
                <a:cxn ang="0">
                  <a:pos x="1230" y="473"/>
                </a:cxn>
                <a:cxn ang="0">
                  <a:pos x="1300" y="508"/>
                </a:cxn>
                <a:cxn ang="0">
                  <a:pos x="1341" y="574"/>
                </a:cxn>
                <a:cxn ang="0">
                  <a:pos x="1331" y="622"/>
                </a:cxn>
                <a:cxn ang="0">
                  <a:pos x="1362" y="670"/>
                </a:cxn>
                <a:cxn ang="0">
                  <a:pos x="1425" y="730"/>
                </a:cxn>
                <a:cxn ang="0">
                  <a:pos x="1403" y="802"/>
                </a:cxn>
                <a:cxn ang="0">
                  <a:pos x="1386" y="864"/>
                </a:cxn>
                <a:cxn ang="0">
                  <a:pos x="1444" y="905"/>
                </a:cxn>
                <a:cxn ang="0">
                  <a:pos x="1415" y="938"/>
                </a:cxn>
                <a:cxn ang="0">
                  <a:pos x="1363" y="960"/>
                </a:cxn>
                <a:cxn ang="0">
                  <a:pos x="1322" y="982"/>
                </a:cxn>
                <a:cxn ang="0">
                  <a:pos x="1327" y="1037"/>
                </a:cxn>
                <a:cxn ang="0">
                  <a:pos x="1307" y="1101"/>
                </a:cxn>
                <a:cxn ang="0">
                  <a:pos x="1252" y="1128"/>
                </a:cxn>
                <a:cxn ang="0">
                  <a:pos x="1207" y="1145"/>
                </a:cxn>
                <a:cxn ang="0">
                  <a:pos x="1161" y="1164"/>
                </a:cxn>
                <a:cxn ang="0">
                  <a:pos x="1110" y="1183"/>
                </a:cxn>
                <a:cxn ang="0">
                  <a:pos x="1056" y="1219"/>
                </a:cxn>
                <a:cxn ang="0">
                  <a:pos x="1039" y="1270"/>
                </a:cxn>
                <a:cxn ang="0">
                  <a:pos x="1015" y="1299"/>
                </a:cxn>
                <a:cxn ang="0">
                  <a:pos x="952" y="1310"/>
                </a:cxn>
                <a:cxn ang="0">
                  <a:pos x="907" y="1316"/>
                </a:cxn>
                <a:cxn ang="0">
                  <a:pos x="856" y="1323"/>
                </a:cxn>
                <a:cxn ang="0">
                  <a:pos x="804" y="1334"/>
                </a:cxn>
                <a:cxn ang="0">
                  <a:pos x="755" y="1347"/>
                </a:cxn>
                <a:cxn ang="0">
                  <a:pos x="710" y="1368"/>
                </a:cxn>
                <a:cxn ang="0">
                  <a:pos x="654" y="1407"/>
                </a:cxn>
                <a:cxn ang="0">
                  <a:pos x="609" y="1459"/>
                </a:cxn>
                <a:cxn ang="0">
                  <a:pos x="1005" y="1399"/>
                </a:cxn>
                <a:cxn ang="0">
                  <a:pos x="1350" y="482"/>
                </a:cxn>
                <a:cxn ang="0">
                  <a:pos x="0" y="19"/>
                </a:cxn>
              </a:cxnLst>
              <a:rect l="0" t="0" r="r" b="b"/>
              <a:pathLst>
                <a:path w="1514" h="1490">
                  <a:moveTo>
                    <a:pt x="0" y="19"/>
                  </a:moveTo>
                  <a:lnTo>
                    <a:pt x="2" y="19"/>
                  </a:lnTo>
                  <a:lnTo>
                    <a:pt x="7" y="19"/>
                  </a:lnTo>
                  <a:lnTo>
                    <a:pt x="16" y="19"/>
                  </a:lnTo>
                  <a:lnTo>
                    <a:pt x="30" y="19"/>
                  </a:lnTo>
                  <a:lnTo>
                    <a:pt x="43" y="19"/>
                  </a:lnTo>
                  <a:lnTo>
                    <a:pt x="60" y="21"/>
                  </a:lnTo>
                  <a:lnTo>
                    <a:pt x="69" y="21"/>
                  </a:lnTo>
                  <a:lnTo>
                    <a:pt x="79" y="23"/>
                  </a:lnTo>
                  <a:lnTo>
                    <a:pt x="90" y="24"/>
                  </a:lnTo>
                  <a:lnTo>
                    <a:pt x="100" y="26"/>
                  </a:lnTo>
                  <a:lnTo>
                    <a:pt x="110" y="26"/>
                  </a:lnTo>
                  <a:lnTo>
                    <a:pt x="119" y="26"/>
                  </a:lnTo>
                  <a:lnTo>
                    <a:pt x="129" y="28"/>
                  </a:lnTo>
                  <a:lnTo>
                    <a:pt x="139" y="29"/>
                  </a:lnTo>
                  <a:lnTo>
                    <a:pt x="148" y="29"/>
                  </a:lnTo>
                  <a:lnTo>
                    <a:pt x="158" y="29"/>
                  </a:lnTo>
                  <a:lnTo>
                    <a:pt x="167" y="31"/>
                  </a:lnTo>
                  <a:lnTo>
                    <a:pt x="179" y="33"/>
                  </a:lnTo>
                  <a:lnTo>
                    <a:pt x="186" y="33"/>
                  </a:lnTo>
                  <a:lnTo>
                    <a:pt x="194" y="35"/>
                  </a:lnTo>
                  <a:lnTo>
                    <a:pt x="203" y="36"/>
                  </a:lnTo>
                  <a:lnTo>
                    <a:pt x="210" y="38"/>
                  </a:lnTo>
                  <a:lnTo>
                    <a:pt x="223" y="40"/>
                  </a:lnTo>
                  <a:lnTo>
                    <a:pt x="235" y="43"/>
                  </a:lnTo>
                  <a:lnTo>
                    <a:pt x="246" y="45"/>
                  </a:lnTo>
                  <a:lnTo>
                    <a:pt x="247" y="50"/>
                  </a:lnTo>
                  <a:lnTo>
                    <a:pt x="240" y="55"/>
                  </a:lnTo>
                  <a:lnTo>
                    <a:pt x="232" y="60"/>
                  </a:lnTo>
                  <a:lnTo>
                    <a:pt x="220" y="64"/>
                  </a:lnTo>
                  <a:lnTo>
                    <a:pt x="213" y="69"/>
                  </a:lnTo>
                  <a:lnTo>
                    <a:pt x="211" y="74"/>
                  </a:lnTo>
                  <a:lnTo>
                    <a:pt x="222" y="77"/>
                  </a:lnTo>
                  <a:lnTo>
                    <a:pt x="227" y="77"/>
                  </a:lnTo>
                  <a:lnTo>
                    <a:pt x="239" y="81"/>
                  </a:lnTo>
                  <a:lnTo>
                    <a:pt x="251" y="81"/>
                  </a:lnTo>
                  <a:lnTo>
                    <a:pt x="268" y="84"/>
                  </a:lnTo>
                  <a:lnTo>
                    <a:pt x="275" y="84"/>
                  </a:lnTo>
                  <a:lnTo>
                    <a:pt x="283" y="86"/>
                  </a:lnTo>
                  <a:lnTo>
                    <a:pt x="292" y="86"/>
                  </a:lnTo>
                  <a:lnTo>
                    <a:pt x="302" y="88"/>
                  </a:lnTo>
                  <a:lnTo>
                    <a:pt x="312" y="88"/>
                  </a:lnTo>
                  <a:lnTo>
                    <a:pt x="321" y="89"/>
                  </a:lnTo>
                  <a:lnTo>
                    <a:pt x="333" y="91"/>
                  </a:lnTo>
                  <a:lnTo>
                    <a:pt x="345" y="93"/>
                  </a:lnTo>
                  <a:lnTo>
                    <a:pt x="354" y="93"/>
                  </a:lnTo>
                  <a:lnTo>
                    <a:pt x="366" y="93"/>
                  </a:lnTo>
                  <a:lnTo>
                    <a:pt x="376" y="93"/>
                  </a:lnTo>
                  <a:lnTo>
                    <a:pt x="386" y="95"/>
                  </a:lnTo>
                  <a:lnTo>
                    <a:pt x="396" y="95"/>
                  </a:lnTo>
                  <a:lnTo>
                    <a:pt x="408" y="96"/>
                  </a:lnTo>
                  <a:lnTo>
                    <a:pt x="419" y="98"/>
                  </a:lnTo>
                  <a:lnTo>
                    <a:pt x="431" y="100"/>
                  </a:lnTo>
                  <a:lnTo>
                    <a:pt x="441" y="100"/>
                  </a:lnTo>
                  <a:lnTo>
                    <a:pt x="451" y="101"/>
                  </a:lnTo>
                  <a:lnTo>
                    <a:pt x="460" y="103"/>
                  </a:lnTo>
                  <a:lnTo>
                    <a:pt x="472" y="105"/>
                  </a:lnTo>
                  <a:lnTo>
                    <a:pt x="480" y="105"/>
                  </a:lnTo>
                  <a:lnTo>
                    <a:pt x="491" y="107"/>
                  </a:lnTo>
                  <a:lnTo>
                    <a:pt x="499" y="108"/>
                  </a:lnTo>
                  <a:lnTo>
                    <a:pt x="510" y="110"/>
                  </a:lnTo>
                  <a:lnTo>
                    <a:pt x="523" y="112"/>
                  </a:lnTo>
                  <a:lnTo>
                    <a:pt x="537" y="115"/>
                  </a:lnTo>
                  <a:lnTo>
                    <a:pt x="551" y="117"/>
                  </a:lnTo>
                  <a:lnTo>
                    <a:pt x="563" y="120"/>
                  </a:lnTo>
                  <a:lnTo>
                    <a:pt x="571" y="124"/>
                  </a:lnTo>
                  <a:lnTo>
                    <a:pt x="582" y="125"/>
                  </a:lnTo>
                  <a:lnTo>
                    <a:pt x="588" y="129"/>
                  </a:lnTo>
                  <a:lnTo>
                    <a:pt x="599" y="134"/>
                  </a:lnTo>
                  <a:lnTo>
                    <a:pt x="612" y="139"/>
                  </a:lnTo>
                  <a:lnTo>
                    <a:pt x="626" y="146"/>
                  </a:lnTo>
                  <a:lnTo>
                    <a:pt x="631" y="149"/>
                  </a:lnTo>
                  <a:lnTo>
                    <a:pt x="640" y="153"/>
                  </a:lnTo>
                  <a:lnTo>
                    <a:pt x="648" y="156"/>
                  </a:lnTo>
                  <a:lnTo>
                    <a:pt x="660" y="160"/>
                  </a:lnTo>
                  <a:lnTo>
                    <a:pt x="669" y="161"/>
                  </a:lnTo>
                  <a:lnTo>
                    <a:pt x="679" y="165"/>
                  </a:lnTo>
                  <a:lnTo>
                    <a:pt x="691" y="167"/>
                  </a:lnTo>
                  <a:lnTo>
                    <a:pt x="703" y="170"/>
                  </a:lnTo>
                  <a:lnTo>
                    <a:pt x="715" y="172"/>
                  </a:lnTo>
                  <a:lnTo>
                    <a:pt x="727" y="173"/>
                  </a:lnTo>
                  <a:lnTo>
                    <a:pt x="739" y="177"/>
                  </a:lnTo>
                  <a:lnTo>
                    <a:pt x="755" y="180"/>
                  </a:lnTo>
                  <a:lnTo>
                    <a:pt x="765" y="182"/>
                  </a:lnTo>
                  <a:lnTo>
                    <a:pt x="775" y="185"/>
                  </a:lnTo>
                  <a:lnTo>
                    <a:pt x="786" y="187"/>
                  </a:lnTo>
                  <a:lnTo>
                    <a:pt x="796" y="189"/>
                  </a:lnTo>
                  <a:lnTo>
                    <a:pt x="810" y="196"/>
                  </a:lnTo>
                  <a:lnTo>
                    <a:pt x="818" y="204"/>
                  </a:lnTo>
                  <a:lnTo>
                    <a:pt x="818" y="211"/>
                  </a:lnTo>
                  <a:lnTo>
                    <a:pt x="813" y="220"/>
                  </a:lnTo>
                  <a:lnTo>
                    <a:pt x="803" y="228"/>
                  </a:lnTo>
                  <a:lnTo>
                    <a:pt x="792" y="237"/>
                  </a:lnTo>
                  <a:lnTo>
                    <a:pt x="780" y="245"/>
                  </a:lnTo>
                  <a:lnTo>
                    <a:pt x="772" y="252"/>
                  </a:lnTo>
                  <a:lnTo>
                    <a:pt x="768" y="259"/>
                  </a:lnTo>
                  <a:lnTo>
                    <a:pt x="772" y="266"/>
                  </a:lnTo>
                  <a:lnTo>
                    <a:pt x="775" y="268"/>
                  </a:lnTo>
                  <a:lnTo>
                    <a:pt x="782" y="269"/>
                  </a:lnTo>
                  <a:lnTo>
                    <a:pt x="789" y="271"/>
                  </a:lnTo>
                  <a:lnTo>
                    <a:pt x="799" y="273"/>
                  </a:lnTo>
                  <a:lnTo>
                    <a:pt x="808" y="274"/>
                  </a:lnTo>
                  <a:lnTo>
                    <a:pt x="820" y="276"/>
                  </a:lnTo>
                  <a:lnTo>
                    <a:pt x="834" y="278"/>
                  </a:lnTo>
                  <a:lnTo>
                    <a:pt x="847" y="280"/>
                  </a:lnTo>
                  <a:lnTo>
                    <a:pt x="861" y="280"/>
                  </a:lnTo>
                  <a:lnTo>
                    <a:pt x="875" y="281"/>
                  </a:lnTo>
                  <a:lnTo>
                    <a:pt x="888" y="281"/>
                  </a:lnTo>
                  <a:lnTo>
                    <a:pt x="902" y="283"/>
                  </a:lnTo>
                  <a:lnTo>
                    <a:pt x="914" y="285"/>
                  </a:lnTo>
                  <a:lnTo>
                    <a:pt x="928" y="288"/>
                  </a:lnTo>
                  <a:lnTo>
                    <a:pt x="940" y="290"/>
                  </a:lnTo>
                  <a:lnTo>
                    <a:pt x="952" y="295"/>
                  </a:lnTo>
                  <a:lnTo>
                    <a:pt x="959" y="297"/>
                  </a:lnTo>
                  <a:lnTo>
                    <a:pt x="967" y="298"/>
                  </a:lnTo>
                  <a:lnTo>
                    <a:pt x="972" y="304"/>
                  </a:lnTo>
                  <a:lnTo>
                    <a:pt x="978" y="309"/>
                  </a:lnTo>
                  <a:lnTo>
                    <a:pt x="986" y="317"/>
                  </a:lnTo>
                  <a:lnTo>
                    <a:pt x="991" y="328"/>
                  </a:lnTo>
                  <a:lnTo>
                    <a:pt x="996" y="334"/>
                  </a:lnTo>
                  <a:lnTo>
                    <a:pt x="1002" y="345"/>
                  </a:lnTo>
                  <a:lnTo>
                    <a:pt x="1005" y="350"/>
                  </a:lnTo>
                  <a:lnTo>
                    <a:pt x="1014" y="357"/>
                  </a:lnTo>
                  <a:lnTo>
                    <a:pt x="1020" y="360"/>
                  </a:lnTo>
                  <a:lnTo>
                    <a:pt x="1032" y="362"/>
                  </a:lnTo>
                  <a:lnTo>
                    <a:pt x="1046" y="364"/>
                  </a:lnTo>
                  <a:lnTo>
                    <a:pt x="1062" y="367"/>
                  </a:lnTo>
                  <a:lnTo>
                    <a:pt x="1075" y="369"/>
                  </a:lnTo>
                  <a:lnTo>
                    <a:pt x="1089" y="372"/>
                  </a:lnTo>
                  <a:lnTo>
                    <a:pt x="1101" y="377"/>
                  </a:lnTo>
                  <a:lnTo>
                    <a:pt x="1113" y="382"/>
                  </a:lnTo>
                  <a:lnTo>
                    <a:pt x="1120" y="391"/>
                  </a:lnTo>
                  <a:lnTo>
                    <a:pt x="1127" y="400"/>
                  </a:lnTo>
                  <a:lnTo>
                    <a:pt x="1130" y="410"/>
                  </a:lnTo>
                  <a:lnTo>
                    <a:pt x="1135" y="424"/>
                  </a:lnTo>
                  <a:lnTo>
                    <a:pt x="1139" y="436"/>
                  </a:lnTo>
                  <a:lnTo>
                    <a:pt x="1144" y="446"/>
                  </a:lnTo>
                  <a:lnTo>
                    <a:pt x="1149" y="456"/>
                  </a:lnTo>
                  <a:lnTo>
                    <a:pt x="1158" y="465"/>
                  </a:lnTo>
                  <a:lnTo>
                    <a:pt x="1164" y="468"/>
                  </a:lnTo>
                  <a:lnTo>
                    <a:pt x="1175" y="472"/>
                  </a:lnTo>
                  <a:lnTo>
                    <a:pt x="1187" y="472"/>
                  </a:lnTo>
                  <a:lnTo>
                    <a:pt x="1200" y="473"/>
                  </a:lnTo>
                  <a:lnTo>
                    <a:pt x="1214" y="473"/>
                  </a:lnTo>
                  <a:lnTo>
                    <a:pt x="1230" y="473"/>
                  </a:lnTo>
                  <a:lnTo>
                    <a:pt x="1243" y="475"/>
                  </a:lnTo>
                  <a:lnTo>
                    <a:pt x="1260" y="482"/>
                  </a:lnTo>
                  <a:lnTo>
                    <a:pt x="1274" y="487"/>
                  </a:lnTo>
                  <a:lnTo>
                    <a:pt x="1288" y="497"/>
                  </a:lnTo>
                  <a:lnTo>
                    <a:pt x="1300" y="508"/>
                  </a:lnTo>
                  <a:lnTo>
                    <a:pt x="1314" y="521"/>
                  </a:lnTo>
                  <a:lnTo>
                    <a:pt x="1322" y="535"/>
                  </a:lnTo>
                  <a:lnTo>
                    <a:pt x="1332" y="549"/>
                  </a:lnTo>
                  <a:lnTo>
                    <a:pt x="1336" y="561"/>
                  </a:lnTo>
                  <a:lnTo>
                    <a:pt x="1341" y="574"/>
                  </a:lnTo>
                  <a:lnTo>
                    <a:pt x="1339" y="583"/>
                  </a:lnTo>
                  <a:lnTo>
                    <a:pt x="1339" y="595"/>
                  </a:lnTo>
                  <a:lnTo>
                    <a:pt x="1336" y="604"/>
                  </a:lnTo>
                  <a:lnTo>
                    <a:pt x="1332" y="614"/>
                  </a:lnTo>
                  <a:lnTo>
                    <a:pt x="1331" y="622"/>
                  </a:lnTo>
                  <a:lnTo>
                    <a:pt x="1332" y="631"/>
                  </a:lnTo>
                  <a:lnTo>
                    <a:pt x="1332" y="641"/>
                  </a:lnTo>
                  <a:lnTo>
                    <a:pt x="1341" y="652"/>
                  </a:lnTo>
                  <a:lnTo>
                    <a:pt x="1348" y="660"/>
                  </a:lnTo>
                  <a:lnTo>
                    <a:pt x="1362" y="670"/>
                  </a:lnTo>
                  <a:lnTo>
                    <a:pt x="1377" y="681"/>
                  </a:lnTo>
                  <a:lnTo>
                    <a:pt x="1392" y="693"/>
                  </a:lnTo>
                  <a:lnTo>
                    <a:pt x="1404" y="705"/>
                  </a:lnTo>
                  <a:lnTo>
                    <a:pt x="1416" y="717"/>
                  </a:lnTo>
                  <a:lnTo>
                    <a:pt x="1425" y="730"/>
                  </a:lnTo>
                  <a:lnTo>
                    <a:pt x="1430" y="744"/>
                  </a:lnTo>
                  <a:lnTo>
                    <a:pt x="1427" y="758"/>
                  </a:lnTo>
                  <a:lnTo>
                    <a:pt x="1422" y="771"/>
                  </a:lnTo>
                  <a:lnTo>
                    <a:pt x="1411" y="787"/>
                  </a:lnTo>
                  <a:lnTo>
                    <a:pt x="1403" y="802"/>
                  </a:lnTo>
                  <a:lnTo>
                    <a:pt x="1392" y="814"/>
                  </a:lnTo>
                  <a:lnTo>
                    <a:pt x="1384" y="828"/>
                  </a:lnTo>
                  <a:lnTo>
                    <a:pt x="1379" y="840"/>
                  </a:lnTo>
                  <a:lnTo>
                    <a:pt x="1380" y="854"/>
                  </a:lnTo>
                  <a:lnTo>
                    <a:pt x="1386" y="864"/>
                  </a:lnTo>
                  <a:lnTo>
                    <a:pt x="1394" y="874"/>
                  </a:lnTo>
                  <a:lnTo>
                    <a:pt x="1408" y="881"/>
                  </a:lnTo>
                  <a:lnTo>
                    <a:pt x="1422" y="891"/>
                  </a:lnTo>
                  <a:lnTo>
                    <a:pt x="1434" y="897"/>
                  </a:lnTo>
                  <a:lnTo>
                    <a:pt x="1444" y="905"/>
                  </a:lnTo>
                  <a:lnTo>
                    <a:pt x="1449" y="914"/>
                  </a:lnTo>
                  <a:lnTo>
                    <a:pt x="1449" y="921"/>
                  </a:lnTo>
                  <a:lnTo>
                    <a:pt x="1440" y="927"/>
                  </a:lnTo>
                  <a:lnTo>
                    <a:pt x="1425" y="934"/>
                  </a:lnTo>
                  <a:lnTo>
                    <a:pt x="1415" y="938"/>
                  </a:lnTo>
                  <a:lnTo>
                    <a:pt x="1406" y="941"/>
                  </a:lnTo>
                  <a:lnTo>
                    <a:pt x="1394" y="945"/>
                  </a:lnTo>
                  <a:lnTo>
                    <a:pt x="1386" y="950"/>
                  </a:lnTo>
                  <a:lnTo>
                    <a:pt x="1374" y="955"/>
                  </a:lnTo>
                  <a:lnTo>
                    <a:pt x="1363" y="960"/>
                  </a:lnTo>
                  <a:lnTo>
                    <a:pt x="1353" y="963"/>
                  </a:lnTo>
                  <a:lnTo>
                    <a:pt x="1346" y="969"/>
                  </a:lnTo>
                  <a:lnTo>
                    <a:pt x="1336" y="974"/>
                  </a:lnTo>
                  <a:lnTo>
                    <a:pt x="1329" y="977"/>
                  </a:lnTo>
                  <a:lnTo>
                    <a:pt x="1322" y="982"/>
                  </a:lnTo>
                  <a:lnTo>
                    <a:pt x="1319" y="989"/>
                  </a:lnTo>
                  <a:lnTo>
                    <a:pt x="1315" y="998"/>
                  </a:lnTo>
                  <a:lnTo>
                    <a:pt x="1315" y="1010"/>
                  </a:lnTo>
                  <a:lnTo>
                    <a:pt x="1320" y="1023"/>
                  </a:lnTo>
                  <a:lnTo>
                    <a:pt x="1327" y="1037"/>
                  </a:lnTo>
                  <a:lnTo>
                    <a:pt x="1331" y="1051"/>
                  </a:lnTo>
                  <a:lnTo>
                    <a:pt x="1332" y="1065"/>
                  </a:lnTo>
                  <a:lnTo>
                    <a:pt x="1329" y="1078"/>
                  </a:lnTo>
                  <a:lnTo>
                    <a:pt x="1317" y="1094"/>
                  </a:lnTo>
                  <a:lnTo>
                    <a:pt x="1307" y="1101"/>
                  </a:lnTo>
                  <a:lnTo>
                    <a:pt x="1296" y="1107"/>
                  </a:lnTo>
                  <a:lnTo>
                    <a:pt x="1283" y="1114"/>
                  </a:lnTo>
                  <a:lnTo>
                    <a:pt x="1269" y="1121"/>
                  </a:lnTo>
                  <a:lnTo>
                    <a:pt x="1259" y="1125"/>
                  </a:lnTo>
                  <a:lnTo>
                    <a:pt x="1252" y="1128"/>
                  </a:lnTo>
                  <a:lnTo>
                    <a:pt x="1242" y="1131"/>
                  </a:lnTo>
                  <a:lnTo>
                    <a:pt x="1235" y="1135"/>
                  </a:lnTo>
                  <a:lnTo>
                    <a:pt x="1224" y="1138"/>
                  </a:lnTo>
                  <a:lnTo>
                    <a:pt x="1216" y="1142"/>
                  </a:lnTo>
                  <a:lnTo>
                    <a:pt x="1207" y="1145"/>
                  </a:lnTo>
                  <a:lnTo>
                    <a:pt x="1199" y="1150"/>
                  </a:lnTo>
                  <a:lnTo>
                    <a:pt x="1190" y="1152"/>
                  </a:lnTo>
                  <a:lnTo>
                    <a:pt x="1180" y="1155"/>
                  </a:lnTo>
                  <a:lnTo>
                    <a:pt x="1171" y="1159"/>
                  </a:lnTo>
                  <a:lnTo>
                    <a:pt x="1161" y="1164"/>
                  </a:lnTo>
                  <a:lnTo>
                    <a:pt x="1152" y="1166"/>
                  </a:lnTo>
                  <a:lnTo>
                    <a:pt x="1144" y="1169"/>
                  </a:lnTo>
                  <a:lnTo>
                    <a:pt x="1134" y="1173"/>
                  </a:lnTo>
                  <a:lnTo>
                    <a:pt x="1127" y="1178"/>
                  </a:lnTo>
                  <a:lnTo>
                    <a:pt x="1110" y="1183"/>
                  </a:lnTo>
                  <a:lnTo>
                    <a:pt x="1096" y="1191"/>
                  </a:lnTo>
                  <a:lnTo>
                    <a:pt x="1082" y="1198"/>
                  </a:lnTo>
                  <a:lnTo>
                    <a:pt x="1074" y="1207"/>
                  </a:lnTo>
                  <a:lnTo>
                    <a:pt x="1063" y="1214"/>
                  </a:lnTo>
                  <a:lnTo>
                    <a:pt x="1056" y="1219"/>
                  </a:lnTo>
                  <a:lnTo>
                    <a:pt x="1051" y="1226"/>
                  </a:lnTo>
                  <a:lnTo>
                    <a:pt x="1050" y="1233"/>
                  </a:lnTo>
                  <a:lnTo>
                    <a:pt x="1044" y="1245"/>
                  </a:lnTo>
                  <a:lnTo>
                    <a:pt x="1043" y="1260"/>
                  </a:lnTo>
                  <a:lnTo>
                    <a:pt x="1039" y="1270"/>
                  </a:lnTo>
                  <a:lnTo>
                    <a:pt x="1036" y="1280"/>
                  </a:lnTo>
                  <a:lnTo>
                    <a:pt x="1032" y="1286"/>
                  </a:lnTo>
                  <a:lnTo>
                    <a:pt x="1029" y="1291"/>
                  </a:lnTo>
                  <a:lnTo>
                    <a:pt x="1022" y="1294"/>
                  </a:lnTo>
                  <a:lnTo>
                    <a:pt x="1015" y="1299"/>
                  </a:lnTo>
                  <a:lnTo>
                    <a:pt x="1005" y="1301"/>
                  </a:lnTo>
                  <a:lnTo>
                    <a:pt x="991" y="1304"/>
                  </a:lnTo>
                  <a:lnTo>
                    <a:pt x="976" y="1308"/>
                  </a:lnTo>
                  <a:lnTo>
                    <a:pt x="960" y="1310"/>
                  </a:lnTo>
                  <a:lnTo>
                    <a:pt x="952" y="1310"/>
                  </a:lnTo>
                  <a:lnTo>
                    <a:pt x="942" y="1311"/>
                  </a:lnTo>
                  <a:lnTo>
                    <a:pt x="933" y="1313"/>
                  </a:lnTo>
                  <a:lnTo>
                    <a:pt x="926" y="1315"/>
                  </a:lnTo>
                  <a:lnTo>
                    <a:pt x="916" y="1315"/>
                  </a:lnTo>
                  <a:lnTo>
                    <a:pt x="907" y="1316"/>
                  </a:lnTo>
                  <a:lnTo>
                    <a:pt x="897" y="1318"/>
                  </a:lnTo>
                  <a:lnTo>
                    <a:pt x="888" y="1320"/>
                  </a:lnTo>
                  <a:lnTo>
                    <a:pt x="878" y="1320"/>
                  </a:lnTo>
                  <a:lnTo>
                    <a:pt x="866" y="1322"/>
                  </a:lnTo>
                  <a:lnTo>
                    <a:pt x="856" y="1323"/>
                  </a:lnTo>
                  <a:lnTo>
                    <a:pt x="847" y="1323"/>
                  </a:lnTo>
                  <a:lnTo>
                    <a:pt x="835" y="1325"/>
                  </a:lnTo>
                  <a:lnTo>
                    <a:pt x="825" y="1328"/>
                  </a:lnTo>
                  <a:lnTo>
                    <a:pt x="815" y="1330"/>
                  </a:lnTo>
                  <a:lnTo>
                    <a:pt x="804" y="1334"/>
                  </a:lnTo>
                  <a:lnTo>
                    <a:pt x="794" y="1335"/>
                  </a:lnTo>
                  <a:lnTo>
                    <a:pt x="786" y="1339"/>
                  </a:lnTo>
                  <a:lnTo>
                    <a:pt x="774" y="1339"/>
                  </a:lnTo>
                  <a:lnTo>
                    <a:pt x="765" y="1344"/>
                  </a:lnTo>
                  <a:lnTo>
                    <a:pt x="755" y="1347"/>
                  </a:lnTo>
                  <a:lnTo>
                    <a:pt x="746" y="1351"/>
                  </a:lnTo>
                  <a:lnTo>
                    <a:pt x="738" y="1354"/>
                  </a:lnTo>
                  <a:lnTo>
                    <a:pt x="729" y="1359"/>
                  </a:lnTo>
                  <a:lnTo>
                    <a:pt x="720" y="1363"/>
                  </a:lnTo>
                  <a:lnTo>
                    <a:pt x="710" y="1368"/>
                  </a:lnTo>
                  <a:lnTo>
                    <a:pt x="702" y="1371"/>
                  </a:lnTo>
                  <a:lnTo>
                    <a:pt x="695" y="1376"/>
                  </a:lnTo>
                  <a:lnTo>
                    <a:pt x="679" y="1387"/>
                  </a:lnTo>
                  <a:lnTo>
                    <a:pt x="667" y="1397"/>
                  </a:lnTo>
                  <a:lnTo>
                    <a:pt x="654" y="1407"/>
                  </a:lnTo>
                  <a:lnTo>
                    <a:pt x="643" y="1418"/>
                  </a:lnTo>
                  <a:lnTo>
                    <a:pt x="631" y="1430"/>
                  </a:lnTo>
                  <a:lnTo>
                    <a:pt x="624" y="1440"/>
                  </a:lnTo>
                  <a:lnTo>
                    <a:pt x="616" y="1450"/>
                  </a:lnTo>
                  <a:lnTo>
                    <a:pt x="609" y="1459"/>
                  </a:lnTo>
                  <a:lnTo>
                    <a:pt x="602" y="1466"/>
                  </a:lnTo>
                  <a:lnTo>
                    <a:pt x="599" y="1474"/>
                  </a:lnTo>
                  <a:lnTo>
                    <a:pt x="592" y="1484"/>
                  </a:lnTo>
                  <a:lnTo>
                    <a:pt x="590" y="1490"/>
                  </a:lnTo>
                  <a:lnTo>
                    <a:pt x="1005" y="1399"/>
                  </a:lnTo>
                  <a:lnTo>
                    <a:pt x="1332" y="1203"/>
                  </a:lnTo>
                  <a:lnTo>
                    <a:pt x="1463" y="1071"/>
                  </a:lnTo>
                  <a:lnTo>
                    <a:pt x="1514" y="926"/>
                  </a:lnTo>
                  <a:lnTo>
                    <a:pt x="1499" y="718"/>
                  </a:lnTo>
                  <a:lnTo>
                    <a:pt x="1350" y="482"/>
                  </a:lnTo>
                  <a:lnTo>
                    <a:pt x="1116" y="298"/>
                  </a:lnTo>
                  <a:lnTo>
                    <a:pt x="804" y="105"/>
                  </a:lnTo>
                  <a:lnTo>
                    <a:pt x="501" y="12"/>
                  </a:lnTo>
                  <a:lnTo>
                    <a:pt x="26" y="0"/>
                  </a:lnTo>
                  <a:lnTo>
                    <a:pt x="0" y="19"/>
                  </a:lnTo>
                  <a:lnTo>
                    <a:pt x="0" y="19"/>
                  </a:lnTo>
                  <a:close/>
                </a:path>
              </a:pathLst>
            </a:custGeom>
            <a:solidFill>
              <a:srgbClr val="D99966"/>
            </a:solidFill>
            <a:ln w="9525">
              <a:noFill/>
              <a:round/>
              <a:headEnd/>
              <a:tailEnd/>
            </a:ln>
          </p:spPr>
          <p:txBody>
            <a:bodyPr/>
            <a:lstStyle/>
            <a:p>
              <a:endParaRPr lang="en-US"/>
            </a:p>
          </p:txBody>
        </p:sp>
        <p:sp>
          <p:nvSpPr>
            <p:cNvPr id="136219" name="Freeform 27"/>
            <p:cNvSpPr>
              <a:spLocks/>
            </p:cNvSpPr>
            <p:nvPr/>
          </p:nvSpPr>
          <p:spPr bwMode="auto">
            <a:xfrm>
              <a:off x="3581" y="1226"/>
              <a:ext cx="1697" cy="666"/>
            </a:xfrm>
            <a:custGeom>
              <a:avLst/>
              <a:gdLst/>
              <a:ahLst/>
              <a:cxnLst>
                <a:cxn ang="0">
                  <a:pos x="828" y="1133"/>
                </a:cxn>
                <a:cxn ang="0">
                  <a:pos x="465" y="997"/>
                </a:cxn>
                <a:cxn ang="0">
                  <a:pos x="197" y="778"/>
                </a:cxn>
                <a:cxn ang="0">
                  <a:pos x="0" y="598"/>
                </a:cxn>
                <a:cxn ang="0">
                  <a:pos x="12" y="432"/>
                </a:cxn>
                <a:cxn ang="0">
                  <a:pos x="223" y="241"/>
                </a:cxn>
                <a:cxn ang="0">
                  <a:pos x="587" y="132"/>
                </a:cxn>
                <a:cxn ang="0">
                  <a:pos x="1051" y="43"/>
                </a:cxn>
                <a:cxn ang="0">
                  <a:pos x="1704" y="0"/>
                </a:cxn>
                <a:cxn ang="0">
                  <a:pos x="2246" y="38"/>
                </a:cxn>
                <a:cxn ang="0">
                  <a:pos x="2683" y="168"/>
                </a:cxn>
                <a:cxn ang="0">
                  <a:pos x="2992" y="298"/>
                </a:cxn>
                <a:cxn ang="0">
                  <a:pos x="3252" y="488"/>
                </a:cxn>
                <a:cxn ang="0">
                  <a:pos x="3395" y="622"/>
                </a:cxn>
                <a:cxn ang="0">
                  <a:pos x="3369" y="857"/>
                </a:cxn>
                <a:cxn ang="0">
                  <a:pos x="3122" y="1081"/>
                </a:cxn>
                <a:cxn ang="0">
                  <a:pos x="2683" y="1256"/>
                </a:cxn>
                <a:cxn ang="0">
                  <a:pos x="2316" y="1331"/>
                </a:cxn>
                <a:cxn ang="0">
                  <a:pos x="1821" y="1325"/>
                </a:cxn>
                <a:cxn ang="0">
                  <a:pos x="1159" y="1242"/>
                </a:cxn>
                <a:cxn ang="0">
                  <a:pos x="828" y="1133"/>
                </a:cxn>
                <a:cxn ang="0">
                  <a:pos x="828" y="1133"/>
                </a:cxn>
              </a:cxnLst>
              <a:rect l="0" t="0" r="r" b="b"/>
              <a:pathLst>
                <a:path w="3395" h="1331">
                  <a:moveTo>
                    <a:pt x="828" y="1133"/>
                  </a:moveTo>
                  <a:lnTo>
                    <a:pt x="465" y="997"/>
                  </a:lnTo>
                  <a:lnTo>
                    <a:pt x="197" y="778"/>
                  </a:lnTo>
                  <a:lnTo>
                    <a:pt x="0" y="598"/>
                  </a:lnTo>
                  <a:lnTo>
                    <a:pt x="12" y="432"/>
                  </a:lnTo>
                  <a:lnTo>
                    <a:pt x="223" y="241"/>
                  </a:lnTo>
                  <a:lnTo>
                    <a:pt x="587" y="132"/>
                  </a:lnTo>
                  <a:lnTo>
                    <a:pt x="1051" y="43"/>
                  </a:lnTo>
                  <a:lnTo>
                    <a:pt x="1704" y="0"/>
                  </a:lnTo>
                  <a:lnTo>
                    <a:pt x="2246" y="38"/>
                  </a:lnTo>
                  <a:lnTo>
                    <a:pt x="2683" y="168"/>
                  </a:lnTo>
                  <a:lnTo>
                    <a:pt x="2992" y="298"/>
                  </a:lnTo>
                  <a:lnTo>
                    <a:pt x="3252" y="488"/>
                  </a:lnTo>
                  <a:lnTo>
                    <a:pt x="3395" y="622"/>
                  </a:lnTo>
                  <a:lnTo>
                    <a:pt x="3369" y="857"/>
                  </a:lnTo>
                  <a:lnTo>
                    <a:pt x="3122" y="1081"/>
                  </a:lnTo>
                  <a:lnTo>
                    <a:pt x="2683" y="1256"/>
                  </a:lnTo>
                  <a:lnTo>
                    <a:pt x="2316" y="1331"/>
                  </a:lnTo>
                  <a:lnTo>
                    <a:pt x="1821" y="1325"/>
                  </a:lnTo>
                  <a:lnTo>
                    <a:pt x="1159" y="1242"/>
                  </a:lnTo>
                  <a:lnTo>
                    <a:pt x="828" y="1133"/>
                  </a:lnTo>
                  <a:lnTo>
                    <a:pt x="828" y="1133"/>
                  </a:lnTo>
                  <a:close/>
                </a:path>
              </a:pathLst>
            </a:custGeom>
            <a:solidFill>
              <a:srgbClr val="F2CC99"/>
            </a:solidFill>
            <a:ln w="9525">
              <a:noFill/>
              <a:round/>
              <a:headEnd/>
              <a:tailEnd/>
            </a:ln>
          </p:spPr>
          <p:txBody>
            <a:bodyPr/>
            <a:lstStyle/>
            <a:p>
              <a:endParaRPr lang="en-US"/>
            </a:p>
          </p:txBody>
        </p:sp>
        <p:sp>
          <p:nvSpPr>
            <p:cNvPr id="136220" name="Freeform 28"/>
            <p:cNvSpPr>
              <a:spLocks/>
            </p:cNvSpPr>
            <p:nvPr/>
          </p:nvSpPr>
          <p:spPr bwMode="auto">
            <a:xfrm>
              <a:off x="3670" y="1246"/>
              <a:ext cx="1521" cy="627"/>
            </a:xfrm>
            <a:custGeom>
              <a:avLst/>
              <a:gdLst/>
              <a:ahLst/>
              <a:cxnLst>
                <a:cxn ang="0">
                  <a:pos x="260" y="211"/>
                </a:cxn>
                <a:cxn ang="0">
                  <a:pos x="361" y="144"/>
                </a:cxn>
                <a:cxn ang="0">
                  <a:pos x="492" y="125"/>
                </a:cxn>
                <a:cxn ang="0">
                  <a:pos x="625" y="141"/>
                </a:cxn>
                <a:cxn ang="0">
                  <a:pos x="749" y="154"/>
                </a:cxn>
                <a:cxn ang="0">
                  <a:pos x="884" y="96"/>
                </a:cxn>
                <a:cxn ang="0">
                  <a:pos x="1006" y="23"/>
                </a:cxn>
                <a:cxn ang="0">
                  <a:pos x="1141" y="0"/>
                </a:cxn>
                <a:cxn ang="0">
                  <a:pos x="1308" y="12"/>
                </a:cxn>
                <a:cxn ang="0">
                  <a:pos x="1462" y="33"/>
                </a:cxn>
                <a:cxn ang="0">
                  <a:pos x="1573" y="40"/>
                </a:cxn>
                <a:cxn ang="0">
                  <a:pos x="1714" y="28"/>
                </a:cxn>
                <a:cxn ang="0">
                  <a:pos x="1818" y="36"/>
                </a:cxn>
                <a:cxn ang="0">
                  <a:pos x="1947" y="57"/>
                </a:cxn>
                <a:cxn ang="0">
                  <a:pos x="2074" y="76"/>
                </a:cxn>
                <a:cxn ang="0">
                  <a:pos x="2187" y="81"/>
                </a:cxn>
                <a:cxn ang="0">
                  <a:pos x="2309" y="108"/>
                </a:cxn>
                <a:cxn ang="0">
                  <a:pos x="2370" y="223"/>
                </a:cxn>
                <a:cxn ang="0">
                  <a:pos x="2470" y="269"/>
                </a:cxn>
                <a:cxn ang="0">
                  <a:pos x="2597" y="268"/>
                </a:cxn>
                <a:cxn ang="0">
                  <a:pos x="2717" y="264"/>
                </a:cxn>
                <a:cxn ang="0">
                  <a:pos x="2787" y="336"/>
                </a:cxn>
                <a:cxn ang="0">
                  <a:pos x="2832" y="437"/>
                </a:cxn>
                <a:cxn ang="0">
                  <a:pos x="2928" y="448"/>
                </a:cxn>
                <a:cxn ang="0">
                  <a:pos x="3027" y="465"/>
                </a:cxn>
                <a:cxn ang="0">
                  <a:pos x="2969" y="597"/>
                </a:cxn>
                <a:cxn ang="0">
                  <a:pos x="2929" y="720"/>
                </a:cxn>
                <a:cxn ang="0">
                  <a:pos x="3027" y="768"/>
                </a:cxn>
                <a:cxn ang="0">
                  <a:pos x="2916" y="847"/>
                </a:cxn>
                <a:cxn ang="0">
                  <a:pos x="2806" y="919"/>
                </a:cxn>
                <a:cxn ang="0">
                  <a:pos x="2684" y="1042"/>
                </a:cxn>
                <a:cxn ang="0">
                  <a:pos x="2557" y="1044"/>
                </a:cxn>
                <a:cxn ang="0">
                  <a:pos x="2453" y="1034"/>
                </a:cxn>
                <a:cxn ang="0">
                  <a:pos x="2324" y="1071"/>
                </a:cxn>
                <a:cxn ang="0">
                  <a:pos x="2199" y="1212"/>
                </a:cxn>
                <a:cxn ang="0">
                  <a:pos x="2079" y="1231"/>
                </a:cxn>
                <a:cxn ang="0">
                  <a:pos x="1968" y="1212"/>
                </a:cxn>
                <a:cxn ang="0">
                  <a:pos x="1853" y="1208"/>
                </a:cxn>
                <a:cxn ang="0">
                  <a:pos x="1738" y="1231"/>
                </a:cxn>
                <a:cxn ang="0">
                  <a:pos x="1637" y="1253"/>
                </a:cxn>
                <a:cxn ang="0">
                  <a:pos x="1510" y="1193"/>
                </a:cxn>
                <a:cxn ang="0">
                  <a:pos x="1434" y="1099"/>
                </a:cxn>
                <a:cxn ang="0">
                  <a:pos x="1318" y="1029"/>
                </a:cxn>
                <a:cxn ang="0">
                  <a:pos x="1170" y="1053"/>
                </a:cxn>
                <a:cxn ang="0">
                  <a:pos x="1013" y="1111"/>
                </a:cxn>
                <a:cxn ang="0">
                  <a:pos x="889" y="1138"/>
                </a:cxn>
                <a:cxn ang="0">
                  <a:pos x="783" y="1037"/>
                </a:cxn>
                <a:cxn ang="0">
                  <a:pos x="661" y="948"/>
                </a:cxn>
                <a:cxn ang="0">
                  <a:pos x="564" y="953"/>
                </a:cxn>
                <a:cxn ang="0">
                  <a:pos x="438" y="927"/>
                </a:cxn>
                <a:cxn ang="0">
                  <a:pos x="327" y="792"/>
                </a:cxn>
                <a:cxn ang="0">
                  <a:pos x="228" y="699"/>
                </a:cxn>
                <a:cxn ang="0">
                  <a:pos x="121" y="698"/>
                </a:cxn>
                <a:cxn ang="0">
                  <a:pos x="6" y="562"/>
                </a:cxn>
                <a:cxn ang="0">
                  <a:pos x="63" y="454"/>
                </a:cxn>
                <a:cxn ang="0">
                  <a:pos x="176" y="403"/>
                </a:cxn>
                <a:cxn ang="0">
                  <a:pos x="89" y="295"/>
                </a:cxn>
                <a:cxn ang="0">
                  <a:pos x="181" y="293"/>
                </a:cxn>
              </a:cxnLst>
              <a:rect l="0" t="0" r="r" b="b"/>
              <a:pathLst>
                <a:path w="3041" h="1255">
                  <a:moveTo>
                    <a:pt x="188" y="295"/>
                  </a:moveTo>
                  <a:lnTo>
                    <a:pt x="188" y="292"/>
                  </a:lnTo>
                  <a:lnTo>
                    <a:pt x="190" y="288"/>
                  </a:lnTo>
                  <a:lnTo>
                    <a:pt x="195" y="281"/>
                  </a:lnTo>
                  <a:lnTo>
                    <a:pt x="204" y="273"/>
                  </a:lnTo>
                  <a:lnTo>
                    <a:pt x="210" y="262"/>
                  </a:lnTo>
                  <a:lnTo>
                    <a:pt x="221" y="250"/>
                  </a:lnTo>
                  <a:lnTo>
                    <a:pt x="233" y="237"/>
                  </a:lnTo>
                  <a:lnTo>
                    <a:pt x="246" y="225"/>
                  </a:lnTo>
                  <a:lnTo>
                    <a:pt x="252" y="218"/>
                  </a:lnTo>
                  <a:lnTo>
                    <a:pt x="260" y="211"/>
                  </a:lnTo>
                  <a:lnTo>
                    <a:pt x="267" y="202"/>
                  </a:lnTo>
                  <a:lnTo>
                    <a:pt x="277" y="197"/>
                  </a:lnTo>
                  <a:lnTo>
                    <a:pt x="284" y="189"/>
                  </a:lnTo>
                  <a:lnTo>
                    <a:pt x="294" y="184"/>
                  </a:lnTo>
                  <a:lnTo>
                    <a:pt x="303" y="175"/>
                  </a:lnTo>
                  <a:lnTo>
                    <a:pt x="313" y="170"/>
                  </a:lnTo>
                  <a:lnTo>
                    <a:pt x="322" y="165"/>
                  </a:lnTo>
                  <a:lnTo>
                    <a:pt x="330" y="158"/>
                  </a:lnTo>
                  <a:lnTo>
                    <a:pt x="342" y="154"/>
                  </a:lnTo>
                  <a:lnTo>
                    <a:pt x="353" y="149"/>
                  </a:lnTo>
                  <a:lnTo>
                    <a:pt x="361" y="144"/>
                  </a:lnTo>
                  <a:lnTo>
                    <a:pt x="375" y="139"/>
                  </a:lnTo>
                  <a:lnTo>
                    <a:pt x="385" y="136"/>
                  </a:lnTo>
                  <a:lnTo>
                    <a:pt x="397" y="134"/>
                  </a:lnTo>
                  <a:lnTo>
                    <a:pt x="408" y="129"/>
                  </a:lnTo>
                  <a:lnTo>
                    <a:pt x="420" y="127"/>
                  </a:lnTo>
                  <a:lnTo>
                    <a:pt x="430" y="125"/>
                  </a:lnTo>
                  <a:lnTo>
                    <a:pt x="442" y="125"/>
                  </a:lnTo>
                  <a:lnTo>
                    <a:pt x="454" y="124"/>
                  </a:lnTo>
                  <a:lnTo>
                    <a:pt x="468" y="124"/>
                  </a:lnTo>
                  <a:lnTo>
                    <a:pt x="478" y="124"/>
                  </a:lnTo>
                  <a:lnTo>
                    <a:pt x="492" y="125"/>
                  </a:lnTo>
                  <a:lnTo>
                    <a:pt x="502" y="125"/>
                  </a:lnTo>
                  <a:lnTo>
                    <a:pt x="516" y="125"/>
                  </a:lnTo>
                  <a:lnTo>
                    <a:pt x="528" y="127"/>
                  </a:lnTo>
                  <a:lnTo>
                    <a:pt x="541" y="129"/>
                  </a:lnTo>
                  <a:lnTo>
                    <a:pt x="552" y="131"/>
                  </a:lnTo>
                  <a:lnTo>
                    <a:pt x="564" y="134"/>
                  </a:lnTo>
                  <a:lnTo>
                    <a:pt x="577" y="136"/>
                  </a:lnTo>
                  <a:lnTo>
                    <a:pt x="591" y="139"/>
                  </a:lnTo>
                  <a:lnTo>
                    <a:pt x="601" y="139"/>
                  </a:lnTo>
                  <a:lnTo>
                    <a:pt x="613" y="141"/>
                  </a:lnTo>
                  <a:lnTo>
                    <a:pt x="625" y="141"/>
                  </a:lnTo>
                  <a:lnTo>
                    <a:pt x="637" y="144"/>
                  </a:lnTo>
                  <a:lnTo>
                    <a:pt x="648" y="146"/>
                  </a:lnTo>
                  <a:lnTo>
                    <a:pt x="660" y="148"/>
                  </a:lnTo>
                  <a:lnTo>
                    <a:pt x="673" y="149"/>
                  </a:lnTo>
                  <a:lnTo>
                    <a:pt x="685" y="153"/>
                  </a:lnTo>
                  <a:lnTo>
                    <a:pt x="696" y="153"/>
                  </a:lnTo>
                  <a:lnTo>
                    <a:pt x="706" y="154"/>
                  </a:lnTo>
                  <a:lnTo>
                    <a:pt x="718" y="154"/>
                  </a:lnTo>
                  <a:lnTo>
                    <a:pt x="728" y="154"/>
                  </a:lnTo>
                  <a:lnTo>
                    <a:pt x="737" y="154"/>
                  </a:lnTo>
                  <a:lnTo>
                    <a:pt x="749" y="154"/>
                  </a:lnTo>
                  <a:lnTo>
                    <a:pt x="759" y="154"/>
                  </a:lnTo>
                  <a:lnTo>
                    <a:pt x="769" y="154"/>
                  </a:lnTo>
                  <a:lnTo>
                    <a:pt x="778" y="151"/>
                  </a:lnTo>
                  <a:lnTo>
                    <a:pt x="786" y="148"/>
                  </a:lnTo>
                  <a:lnTo>
                    <a:pt x="797" y="144"/>
                  </a:lnTo>
                  <a:lnTo>
                    <a:pt x="805" y="142"/>
                  </a:lnTo>
                  <a:lnTo>
                    <a:pt x="821" y="136"/>
                  </a:lnTo>
                  <a:lnTo>
                    <a:pt x="838" y="127"/>
                  </a:lnTo>
                  <a:lnTo>
                    <a:pt x="853" y="117"/>
                  </a:lnTo>
                  <a:lnTo>
                    <a:pt x="869" y="107"/>
                  </a:lnTo>
                  <a:lnTo>
                    <a:pt x="884" y="96"/>
                  </a:lnTo>
                  <a:lnTo>
                    <a:pt x="901" y="86"/>
                  </a:lnTo>
                  <a:lnTo>
                    <a:pt x="915" y="74"/>
                  </a:lnTo>
                  <a:lnTo>
                    <a:pt x="932" y="62"/>
                  </a:lnTo>
                  <a:lnTo>
                    <a:pt x="939" y="57"/>
                  </a:lnTo>
                  <a:lnTo>
                    <a:pt x="949" y="50"/>
                  </a:lnTo>
                  <a:lnTo>
                    <a:pt x="958" y="45"/>
                  </a:lnTo>
                  <a:lnTo>
                    <a:pt x="968" y="41"/>
                  </a:lnTo>
                  <a:lnTo>
                    <a:pt x="977" y="36"/>
                  </a:lnTo>
                  <a:lnTo>
                    <a:pt x="985" y="31"/>
                  </a:lnTo>
                  <a:lnTo>
                    <a:pt x="996" y="28"/>
                  </a:lnTo>
                  <a:lnTo>
                    <a:pt x="1006" y="23"/>
                  </a:lnTo>
                  <a:lnTo>
                    <a:pt x="1014" y="17"/>
                  </a:lnTo>
                  <a:lnTo>
                    <a:pt x="1026" y="14"/>
                  </a:lnTo>
                  <a:lnTo>
                    <a:pt x="1037" y="12"/>
                  </a:lnTo>
                  <a:lnTo>
                    <a:pt x="1050" y="11"/>
                  </a:lnTo>
                  <a:lnTo>
                    <a:pt x="1062" y="5"/>
                  </a:lnTo>
                  <a:lnTo>
                    <a:pt x="1074" y="4"/>
                  </a:lnTo>
                  <a:lnTo>
                    <a:pt x="1086" y="2"/>
                  </a:lnTo>
                  <a:lnTo>
                    <a:pt x="1100" y="2"/>
                  </a:lnTo>
                  <a:lnTo>
                    <a:pt x="1114" y="0"/>
                  </a:lnTo>
                  <a:lnTo>
                    <a:pt x="1128" y="0"/>
                  </a:lnTo>
                  <a:lnTo>
                    <a:pt x="1141" y="0"/>
                  </a:lnTo>
                  <a:lnTo>
                    <a:pt x="1157" y="0"/>
                  </a:lnTo>
                  <a:lnTo>
                    <a:pt x="1170" y="0"/>
                  </a:lnTo>
                  <a:lnTo>
                    <a:pt x="1186" y="0"/>
                  </a:lnTo>
                  <a:lnTo>
                    <a:pt x="1201" y="0"/>
                  </a:lnTo>
                  <a:lnTo>
                    <a:pt x="1217" y="2"/>
                  </a:lnTo>
                  <a:lnTo>
                    <a:pt x="1230" y="4"/>
                  </a:lnTo>
                  <a:lnTo>
                    <a:pt x="1246" y="5"/>
                  </a:lnTo>
                  <a:lnTo>
                    <a:pt x="1261" y="7"/>
                  </a:lnTo>
                  <a:lnTo>
                    <a:pt x="1278" y="11"/>
                  </a:lnTo>
                  <a:lnTo>
                    <a:pt x="1292" y="11"/>
                  </a:lnTo>
                  <a:lnTo>
                    <a:pt x="1308" y="12"/>
                  </a:lnTo>
                  <a:lnTo>
                    <a:pt x="1321" y="12"/>
                  </a:lnTo>
                  <a:lnTo>
                    <a:pt x="1337" y="16"/>
                  </a:lnTo>
                  <a:lnTo>
                    <a:pt x="1350" y="17"/>
                  </a:lnTo>
                  <a:lnTo>
                    <a:pt x="1366" y="21"/>
                  </a:lnTo>
                  <a:lnTo>
                    <a:pt x="1381" y="23"/>
                  </a:lnTo>
                  <a:lnTo>
                    <a:pt x="1397" y="26"/>
                  </a:lnTo>
                  <a:lnTo>
                    <a:pt x="1409" y="26"/>
                  </a:lnTo>
                  <a:lnTo>
                    <a:pt x="1422" y="28"/>
                  </a:lnTo>
                  <a:lnTo>
                    <a:pt x="1436" y="28"/>
                  </a:lnTo>
                  <a:lnTo>
                    <a:pt x="1450" y="31"/>
                  </a:lnTo>
                  <a:lnTo>
                    <a:pt x="1462" y="33"/>
                  </a:lnTo>
                  <a:lnTo>
                    <a:pt x="1474" y="35"/>
                  </a:lnTo>
                  <a:lnTo>
                    <a:pt x="1486" y="36"/>
                  </a:lnTo>
                  <a:lnTo>
                    <a:pt x="1498" y="40"/>
                  </a:lnTo>
                  <a:lnTo>
                    <a:pt x="1508" y="40"/>
                  </a:lnTo>
                  <a:lnTo>
                    <a:pt x="1518" y="40"/>
                  </a:lnTo>
                  <a:lnTo>
                    <a:pt x="1529" y="40"/>
                  </a:lnTo>
                  <a:lnTo>
                    <a:pt x="1537" y="40"/>
                  </a:lnTo>
                  <a:lnTo>
                    <a:pt x="1544" y="40"/>
                  </a:lnTo>
                  <a:lnTo>
                    <a:pt x="1554" y="40"/>
                  </a:lnTo>
                  <a:lnTo>
                    <a:pt x="1563" y="40"/>
                  </a:lnTo>
                  <a:lnTo>
                    <a:pt x="1573" y="40"/>
                  </a:lnTo>
                  <a:lnTo>
                    <a:pt x="1587" y="38"/>
                  </a:lnTo>
                  <a:lnTo>
                    <a:pt x="1601" y="36"/>
                  </a:lnTo>
                  <a:lnTo>
                    <a:pt x="1614" y="35"/>
                  </a:lnTo>
                  <a:lnTo>
                    <a:pt x="1628" y="35"/>
                  </a:lnTo>
                  <a:lnTo>
                    <a:pt x="1640" y="31"/>
                  </a:lnTo>
                  <a:lnTo>
                    <a:pt x="1654" y="29"/>
                  </a:lnTo>
                  <a:lnTo>
                    <a:pt x="1666" y="28"/>
                  </a:lnTo>
                  <a:lnTo>
                    <a:pt x="1680" y="28"/>
                  </a:lnTo>
                  <a:lnTo>
                    <a:pt x="1692" y="28"/>
                  </a:lnTo>
                  <a:lnTo>
                    <a:pt x="1707" y="28"/>
                  </a:lnTo>
                  <a:lnTo>
                    <a:pt x="1714" y="28"/>
                  </a:lnTo>
                  <a:lnTo>
                    <a:pt x="1721" y="28"/>
                  </a:lnTo>
                  <a:lnTo>
                    <a:pt x="1731" y="28"/>
                  </a:lnTo>
                  <a:lnTo>
                    <a:pt x="1740" y="28"/>
                  </a:lnTo>
                  <a:lnTo>
                    <a:pt x="1746" y="28"/>
                  </a:lnTo>
                  <a:lnTo>
                    <a:pt x="1757" y="28"/>
                  </a:lnTo>
                  <a:lnTo>
                    <a:pt x="1765" y="29"/>
                  </a:lnTo>
                  <a:lnTo>
                    <a:pt x="1777" y="31"/>
                  </a:lnTo>
                  <a:lnTo>
                    <a:pt x="1786" y="31"/>
                  </a:lnTo>
                  <a:lnTo>
                    <a:pt x="1794" y="33"/>
                  </a:lnTo>
                  <a:lnTo>
                    <a:pt x="1806" y="35"/>
                  </a:lnTo>
                  <a:lnTo>
                    <a:pt x="1818" y="36"/>
                  </a:lnTo>
                  <a:lnTo>
                    <a:pt x="1827" y="36"/>
                  </a:lnTo>
                  <a:lnTo>
                    <a:pt x="1841" y="40"/>
                  </a:lnTo>
                  <a:lnTo>
                    <a:pt x="1851" y="40"/>
                  </a:lnTo>
                  <a:lnTo>
                    <a:pt x="1863" y="43"/>
                  </a:lnTo>
                  <a:lnTo>
                    <a:pt x="1873" y="43"/>
                  </a:lnTo>
                  <a:lnTo>
                    <a:pt x="1887" y="47"/>
                  </a:lnTo>
                  <a:lnTo>
                    <a:pt x="1897" y="48"/>
                  </a:lnTo>
                  <a:lnTo>
                    <a:pt x="1911" y="52"/>
                  </a:lnTo>
                  <a:lnTo>
                    <a:pt x="1921" y="52"/>
                  </a:lnTo>
                  <a:lnTo>
                    <a:pt x="1935" y="55"/>
                  </a:lnTo>
                  <a:lnTo>
                    <a:pt x="1947" y="57"/>
                  </a:lnTo>
                  <a:lnTo>
                    <a:pt x="1959" y="60"/>
                  </a:lnTo>
                  <a:lnTo>
                    <a:pt x="1969" y="60"/>
                  </a:lnTo>
                  <a:lnTo>
                    <a:pt x="1981" y="62"/>
                  </a:lnTo>
                  <a:lnTo>
                    <a:pt x="1995" y="64"/>
                  </a:lnTo>
                  <a:lnTo>
                    <a:pt x="2007" y="67"/>
                  </a:lnTo>
                  <a:lnTo>
                    <a:pt x="2017" y="67"/>
                  </a:lnTo>
                  <a:lnTo>
                    <a:pt x="2029" y="71"/>
                  </a:lnTo>
                  <a:lnTo>
                    <a:pt x="2041" y="71"/>
                  </a:lnTo>
                  <a:lnTo>
                    <a:pt x="2053" y="74"/>
                  </a:lnTo>
                  <a:lnTo>
                    <a:pt x="2064" y="74"/>
                  </a:lnTo>
                  <a:lnTo>
                    <a:pt x="2074" y="76"/>
                  </a:lnTo>
                  <a:lnTo>
                    <a:pt x="2086" y="76"/>
                  </a:lnTo>
                  <a:lnTo>
                    <a:pt x="2098" y="79"/>
                  </a:lnTo>
                  <a:lnTo>
                    <a:pt x="2106" y="79"/>
                  </a:lnTo>
                  <a:lnTo>
                    <a:pt x="2117" y="79"/>
                  </a:lnTo>
                  <a:lnTo>
                    <a:pt x="2125" y="79"/>
                  </a:lnTo>
                  <a:lnTo>
                    <a:pt x="2137" y="79"/>
                  </a:lnTo>
                  <a:lnTo>
                    <a:pt x="2144" y="79"/>
                  </a:lnTo>
                  <a:lnTo>
                    <a:pt x="2154" y="79"/>
                  </a:lnTo>
                  <a:lnTo>
                    <a:pt x="2163" y="79"/>
                  </a:lnTo>
                  <a:lnTo>
                    <a:pt x="2172" y="81"/>
                  </a:lnTo>
                  <a:lnTo>
                    <a:pt x="2187" y="81"/>
                  </a:lnTo>
                  <a:lnTo>
                    <a:pt x="2202" y="81"/>
                  </a:lnTo>
                  <a:lnTo>
                    <a:pt x="2216" y="81"/>
                  </a:lnTo>
                  <a:lnTo>
                    <a:pt x="2232" y="83"/>
                  </a:lnTo>
                  <a:lnTo>
                    <a:pt x="2244" y="83"/>
                  </a:lnTo>
                  <a:lnTo>
                    <a:pt x="2256" y="83"/>
                  </a:lnTo>
                  <a:lnTo>
                    <a:pt x="2264" y="84"/>
                  </a:lnTo>
                  <a:lnTo>
                    <a:pt x="2276" y="89"/>
                  </a:lnTo>
                  <a:lnTo>
                    <a:pt x="2283" y="91"/>
                  </a:lnTo>
                  <a:lnTo>
                    <a:pt x="2293" y="96"/>
                  </a:lnTo>
                  <a:lnTo>
                    <a:pt x="2300" y="101"/>
                  </a:lnTo>
                  <a:lnTo>
                    <a:pt x="2309" y="108"/>
                  </a:lnTo>
                  <a:lnTo>
                    <a:pt x="2312" y="115"/>
                  </a:lnTo>
                  <a:lnTo>
                    <a:pt x="2317" y="124"/>
                  </a:lnTo>
                  <a:lnTo>
                    <a:pt x="2322" y="134"/>
                  </a:lnTo>
                  <a:lnTo>
                    <a:pt x="2328" y="144"/>
                  </a:lnTo>
                  <a:lnTo>
                    <a:pt x="2333" y="154"/>
                  </a:lnTo>
                  <a:lnTo>
                    <a:pt x="2338" y="166"/>
                  </a:lnTo>
                  <a:lnTo>
                    <a:pt x="2341" y="178"/>
                  </a:lnTo>
                  <a:lnTo>
                    <a:pt x="2348" y="190"/>
                  </a:lnTo>
                  <a:lnTo>
                    <a:pt x="2353" y="201"/>
                  </a:lnTo>
                  <a:lnTo>
                    <a:pt x="2360" y="213"/>
                  </a:lnTo>
                  <a:lnTo>
                    <a:pt x="2370" y="223"/>
                  </a:lnTo>
                  <a:lnTo>
                    <a:pt x="2379" y="233"/>
                  </a:lnTo>
                  <a:lnTo>
                    <a:pt x="2388" y="242"/>
                  </a:lnTo>
                  <a:lnTo>
                    <a:pt x="2403" y="250"/>
                  </a:lnTo>
                  <a:lnTo>
                    <a:pt x="2408" y="254"/>
                  </a:lnTo>
                  <a:lnTo>
                    <a:pt x="2417" y="257"/>
                  </a:lnTo>
                  <a:lnTo>
                    <a:pt x="2424" y="261"/>
                  </a:lnTo>
                  <a:lnTo>
                    <a:pt x="2434" y="264"/>
                  </a:lnTo>
                  <a:lnTo>
                    <a:pt x="2441" y="264"/>
                  </a:lnTo>
                  <a:lnTo>
                    <a:pt x="2449" y="266"/>
                  </a:lnTo>
                  <a:lnTo>
                    <a:pt x="2460" y="268"/>
                  </a:lnTo>
                  <a:lnTo>
                    <a:pt x="2470" y="269"/>
                  </a:lnTo>
                  <a:lnTo>
                    <a:pt x="2480" y="269"/>
                  </a:lnTo>
                  <a:lnTo>
                    <a:pt x="2492" y="269"/>
                  </a:lnTo>
                  <a:lnTo>
                    <a:pt x="2502" y="269"/>
                  </a:lnTo>
                  <a:lnTo>
                    <a:pt x="2514" y="271"/>
                  </a:lnTo>
                  <a:lnTo>
                    <a:pt x="2526" y="269"/>
                  </a:lnTo>
                  <a:lnTo>
                    <a:pt x="2538" y="269"/>
                  </a:lnTo>
                  <a:lnTo>
                    <a:pt x="2549" y="269"/>
                  </a:lnTo>
                  <a:lnTo>
                    <a:pt x="2561" y="269"/>
                  </a:lnTo>
                  <a:lnTo>
                    <a:pt x="2573" y="268"/>
                  </a:lnTo>
                  <a:lnTo>
                    <a:pt x="2586" y="268"/>
                  </a:lnTo>
                  <a:lnTo>
                    <a:pt x="2597" y="268"/>
                  </a:lnTo>
                  <a:lnTo>
                    <a:pt x="2610" y="268"/>
                  </a:lnTo>
                  <a:lnTo>
                    <a:pt x="2621" y="266"/>
                  </a:lnTo>
                  <a:lnTo>
                    <a:pt x="2633" y="266"/>
                  </a:lnTo>
                  <a:lnTo>
                    <a:pt x="2643" y="264"/>
                  </a:lnTo>
                  <a:lnTo>
                    <a:pt x="2655" y="264"/>
                  </a:lnTo>
                  <a:lnTo>
                    <a:pt x="2667" y="264"/>
                  </a:lnTo>
                  <a:lnTo>
                    <a:pt x="2677" y="264"/>
                  </a:lnTo>
                  <a:lnTo>
                    <a:pt x="2688" y="264"/>
                  </a:lnTo>
                  <a:lnTo>
                    <a:pt x="2698" y="264"/>
                  </a:lnTo>
                  <a:lnTo>
                    <a:pt x="2708" y="264"/>
                  </a:lnTo>
                  <a:lnTo>
                    <a:pt x="2717" y="264"/>
                  </a:lnTo>
                  <a:lnTo>
                    <a:pt x="2727" y="264"/>
                  </a:lnTo>
                  <a:lnTo>
                    <a:pt x="2736" y="266"/>
                  </a:lnTo>
                  <a:lnTo>
                    <a:pt x="2749" y="269"/>
                  </a:lnTo>
                  <a:lnTo>
                    <a:pt x="2763" y="274"/>
                  </a:lnTo>
                  <a:lnTo>
                    <a:pt x="2772" y="280"/>
                  </a:lnTo>
                  <a:lnTo>
                    <a:pt x="2778" y="286"/>
                  </a:lnTo>
                  <a:lnTo>
                    <a:pt x="2782" y="295"/>
                  </a:lnTo>
                  <a:lnTo>
                    <a:pt x="2787" y="304"/>
                  </a:lnTo>
                  <a:lnTo>
                    <a:pt x="2787" y="312"/>
                  </a:lnTo>
                  <a:lnTo>
                    <a:pt x="2787" y="326"/>
                  </a:lnTo>
                  <a:lnTo>
                    <a:pt x="2787" y="336"/>
                  </a:lnTo>
                  <a:lnTo>
                    <a:pt x="2787" y="348"/>
                  </a:lnTo>
                  <a:lnTo>
                    <a:pt x="2785" y="360"/>
                  </a:lnTo>
                  <a:lnTo>
                    <a:pt x="2784" y="370"/>
                  </a:lnTo>
                  <a:lnTo>
                    <a:pt x="2784" y="381"/>
                  </a:lnTo>
                  <a:lnTo>
                    <a:pt x="2785" y="393"/>
                  </a:lnTo>
                  <a:lnTo>
                    <a:pt x="2787" y="403"/>
                  </a:lnTo>
                  <a:lnTo>
                    <a:pt x="2792" y="412"/>
                  </a:lnTo>
                  <a:lnTo>
                    <a:pt x="2797" y="420"/>
                  </a:lnTo>
                  <a:lnTo>
                    <a:pt x="2808" y="429"/>
                  </a:lnTo>
                  <a:lnTo>
                    <a:pt x="2818" y="432"/>
                  </a:lnTo>
                  <a:lnTo>
                    <a:pt x="2832" y="437"/>
                  </a:lnTo>
                  <a:lnTo>
                    <a:pt x="2838" y="439"/>
                  </a:lnTo>
                  <a:lnTo>
                    <a:pt x="2845" y="439"/>
                  </a:lnTo>
                  <a:lnTo>
                    <a:pt x="2854" y="441"/>
                  </a:lnTo>
                  <a:lnTo>
                    <a:pt x="2864" y="442"/>
                  </a:lnTo>
                  <a:lnTo>
                    <a:pt x="2871" y="442"/>
                  </a:lnTo>
                  <a:lnTo>
                    <a:pt x="2881" y="444"/>
                  </a:lnTo>
                  <a:lnTo>
                    <a:pt x="2890" y="444"/>
                  </a:lnTo>
                  <a:lnTo>
                    <a:pt x="2900" y="446"/>
                  </a:lnTo>
                  <a:lnTo>
                    <a:pt x="2909" y="446"/>
                  </a:lnTo>
                  <a:lnTo>
                    <a:pt x="2917" y="448"/>
                  </a:lnTo>
                  <a:lnTo>
                    <a:pt x="2928" y="448"/>
                  </a:lnTo>
                  <a:lnTo>
                    <a:pt x="2938" y="449"/>
                  </a:lnTo>
                  <a:lnTo>
                    <a:pt x="2946" y="449"/>
                  </a:lnTo>
                  <a:lnTo>
                    <a:pt x="2955" y="449"/>
                  </a:lnTo>
                  <a:lnTo>
                    <a:pt x="2964" y="449"/>
                  </a:lnTo>
                  <a:lnTo>
                    <a:pt x="2974" y="451"/>
                  </a:lnTo>
                  <a:lnTo>
                    <a:pt x="2981" y="451"/>
                  </a:lnTo>
                  <a:lnTo>
                    <a:pt x="2991" y="453"/>
                  </a:lnTo>
                  <a:lnTo>
                    <a:pt x="2998" y="454"/>
                  </a:lnTo>
                  <a:lnTo>
                    <a:pt x="3006" y="456"/>
                  </a:lnTo>
                  <a:lnTo>
                    <a:pt x="3018" y="458"/>
                  </a:lnTo>
                  <a:lnTo>
                    <a:pt x="3027" y="465"/>
                  </a:lnTo>
                  <a:lnTo>
                    <a:pt x="3036" y="470"/>
                  </a:lnTo>
                  <a:lnTo>
                    <a:pt x="3041" y="478"/>
                  </a:lnTo>
                  <a:lnTo>
                    <a:pt x="3041" y="485"/>
                  </a:lnTo>
                  <a:lnTo>
                    <a:pt x="3039" y="497"/>
                  </a:lnTo>
                  <a:lnTo>
                    <a:pt x="3034" y="508"/>
                  </a:lnTo>
                  <a:lnTo>
                    <a:pt x="3025" y="521"/>
                  </a:lnTo>
                  <a:lnTo>
                    <a:pt x="3015" y="535"/>
                  </a:lnTo>
                  <a:lnTo>
                    <a:pt x="3006" y="549"/>
                  </a:lnTo>
                  <a:lnTo>
                    <a:pt x="2994" y="564"/>
                  </a:lnTo>
                  <a:lnTo>
                    <a:pt x="2982" y="581"/>
                  </a:lnTo>
                  <a:lnTo>
                    <a:pt x="2969" y="597"/>
                  </a:lnTo>
                  <a:lnTo>
                    <a:pt x="2957" y="612"/>
                  </a:lnTo>
                  <a:lnTo>
                    <a:pt x="2943" y="626"/>
                  </a:lnTo>
                  <a:lnTo>
                    <a:pt x="2933" y="641"/>
                  </a:lnTo>
                  <a:lnTo>
                    <a:pt x="2922" y="653"/>
                  </a:lnTo>
                  <a:lnTo>
                    <a:pt x="2916" y="667"/>
                  </a:lnTo>
                  <a:lnTo>
                    <a:pt x="2910" y="677"/>
                  </a:lnTo>
                  <a:lnTo>
                    <a:pt x="2910" y="691"/>
                  </a:lnTo>
                  <a:lnTo>
                    <a:pt x="2909" y="698"/>
                  </a:lnTo>
                  <a:lnTo>
                    <a:pt x="2914" y="706"/>
                  </a:lnTo>
                  <a:lnTo>
                    <a:pt x="2919" y="711"/>
                  </a:lnTo>
                  <a:lnTo>
                    <a:pt x="2929" y="720"/>
                  </a:lnTo>
                  <a:lnTo>
                    <a:pt x="2936" y="722"/>
                  </a:lnTo>
                  <a:lnTo>
                    <a:pt x="2948" y="727"/>
                  </a:lnTo>
                  <a:lnTo>
                    <a:pt x="2960" y="730"/>
                  </a:lnTo>
                  <a:lnTo>
                    <a:pt x="2972" y="735"/>
                  </a:lnTo>
                  <a:lnTo>
                    <a:pt x="2982" y="737"/>
                  </a:lnTo>
                  <a:lnTo>
                    <a:pt x="2994" y="739"/>
                  </a:lnTo>
                  <a:lnTo>
                    <a:pt x="3005" y="741"/>
                  </a:lnTo>
                  <a:lnTo>
                    <a:pt x="3015" y="746"/>
                  </a:lnTo>
                  <a:lnTo>
                    <a:pt x="3027" y="753"/>
                  </a:lnTo>
                  <a:lnTo>
                    <a:pt x="3032" y="763"/>
                  </a:lnTo>
                  <a:lnTo>
                    <a:pt x="3027" y="768"/>
                  </a:lnTo>
                  <a:lnTo>
                    <a:pt x="3022" y="775"/>
                  </a:lnTo>
                  <a:lnTo>
                    <a:pt x="3010" y="783"/>
                  </a:lnTo>
                  <a:lnTo>
                    <a:pt x="3000" y="792"/>
                  </a:lnTo>
                  <a:lnTo>
                    <a:pt x="2984" y="801"/>
                  </a:lnTo>
                  <a:lnTo>
                    <a:pt x="2970" y="813"/>
                  </a:lnTo>
                  <a:lnTo>
                    <a:pt x="2962" y="818"/>
                  </a:lnTo>
                  <a:lnTo>
                    <a:pt x="2953" y="823"/>
                  </a:lnTo>
                  <a:lnTo>
                    <a:pt x="2945" y="830"/>
                  </a:lnTo>
                  <a:lnTo>
                    <a:pt x="2936" y="835"/>
                  </a:lnTo>
                  <a:lnTo>
                    <a:pt x="2926" y="840"/>
                  </a:lnTo>
                  <a:lnTo>
                    <a:pt x="2916" y="847"/>
                  </a:lnTo>
                  <a:lnTo>
                    <a:pt x="2907" y="852"/>
                  </a:lnTo>
                  <a:lnTo>
                    <a:pt x="2898" y="859"/>
                  </a:lnTo>
                  <a:lnTo>
                    <a:pt x="2886" y="864"/>
                  </a:lnTo>
                  <a:lnTo>
                    <a:pt x="2878" y="869"/>
                  </a:lnTo>
                  <a:lnTo>
                    <a:pt x="2869" y="876"/>
                  </a:lnTo>
                  <a:lnTo>
                    <a:pt x="2859" y="883"/>
                  </a:lnTo>
                  <a:lnTo>
                    <a:pt x="2850" y="888"/>
                  </a:lnTo>
                  <a:lnTo>
                    <a:pt x="2840" y="895"/>
                  </a:lnTo>
                  <a:lnTo>
                    <a:pt x="2832" y="900"/>
                  </a:lnTo>
                  <a:lnTo>
                    <a:pt x="2823" y="907"/>
                  </a:lnTo>
                  <a:lnTo>
                    <a:pt x="2806" y="919"/>
                  </a:lnTo>
                  <a:lnTo>
                    <a:pt x="2792" y="933"/>
                  </a:lnTo>
                  <a:lnTo>
                    <a:pt x="2777" y="943"/>
                  </a:lnTo>
                  <a:lnTo>
                    <a:pt x="2765" y="955"/>
                  </a:lnTo>
                  <a:lnTo>
                    <a:pt x="2754" y="965"/>
                  </a:lnTo>
                  <a:lnTo>
                    <a:pt x="2746" y="977"/>
                  </a:lnTo>
                  <a:lnTo>
                    <a:pt x="2736" y="987"/>
                  </a:lnTo>
                  <a:lnTo>
                    <a:pt x="2729" y="998"/>
                  </a:lnTo>
                  <a:lnTo>
                    <a:pt x="2720" y="1006"/>
                  </a:lnTo>
                  <a:lnTo>
                    <a:pt x="2713" y="1017"/>
                  </a:lnTo>
                  <a:lnTo>
                    <a:pt x="2698" y="1030"/>
                  </a:lnTo>
                  <a:lnTo>
                    <a:pt x="2684" y="1042"/>
                  </a:lnTo>
                  <a:lnTo>
                    <a:pt x="2676" y="1047"/>
                  </a:lnTo>
                  <a:lnTo>
                    <a:pt x="2667" y="1053"/>
                  </a:lnTo>
                  <a:lnTo>
                    <a:pt x="2655" y="1054"/>
                  </a:lnTo>
                  <a:lnTo>
                    <a:pt x="2646" y="1056"/>
                  </a:lnTo>
                  <a:lnTo>
                    <a:pt x="2631" y="1054"/>
                  </a:lnTo>
                  <a:lnTo>
                    <a:pt x="2617" y="1054"/>
                  </a:lnTo>
                  <a:lnTo>
                    <a:pt x="2600" y="1053"/>
                  </a:lnTo>
                  <a:lnTo>
                    <a:pt x="2585" y="1051"/>
                  </a:lnTo>
                  <a:lnTo>
                    <a:pt x="2574" y="1047"/>
                  </a:lnTo>
                  <a:lnTo>
                    <a:pt x="2566" y="1046"/>
                  </a:lnTo>
                  <a:lnTo>
                    <a:pt x="2557" y="1044"/>
                  </a:lnTo>
                  <a:lnTo>
                    <a:pt x="2547" y="1044"/>
                  </a:lnTo>
                  <a:lnTo>
                    <a:pt x="2538" y="1042"/>
                  </a:lnTo>
                  <a:lnTo>
                    <a:pt x="2528" y="1041"/>
                  </a:lnTo>
                  <a:lnTo>
                    <a:pt x="2520" y="1039"/>
                  </a:lnTo>
                  <a:lnTo>
                    <a:pt x="2511" y="1039"/>
                  </a:lnTo>
                  <a:lnTo>
                    <a:pt x="2501" y="1037"/>
                  </a:lnTo>
                  <a:lnTo>
                    <a:pt x="2492" y="1035"/>
                  </a:lnTo>
                  <a:lnTo>
                    <a:pt x="2482" y="1034"/>
                  </a:lnTo>
                  <a:lnTo>
                    <a:pt x="2472" y="1034"/>
                  </a:lnTo>
                  <a:lnTo>
                    <a:pt x="2463" y="1034"/>
                  </a:lnTo>
                  <a:lnTo>
                    <a:pt x="2453" y="1034"/>
                  </a:lnTo>
                  <a:lnTo>
                    <a:pt x="2444" y="1034"/>
                  </a:lnTo>
                  <a:lnTo>
                    <a:pt x="2434" y="1034"/>
                  </a:lnTo>
                  <a:lnTo>
                    <a:pt x="2425" y="1034"/>
                  </a:lnTo>
                  <a:lnTo>
                    <a:pt x="2417" y="1034"/>
                  </a:lnTo>
                  <a:lnTo>
                    <a:pt x="2406" y="1035"/>
                  </a:lnTo>
                  <a:lnTo>
                    <a:pt x="2398" y="1037"/>
                  </a:lnTo>
                  <a:lnTo>
                    <a:pt x="2381" y="1041"/>
                  </a:lnTo>
                  <a:lnTo>
                    <a:pt x="2367" y="1047"/>
                  </a:lnTo>
                  <a:lnTo>
                    <a:pt x="2352" y="1054"/>
                  </a:lnTo>
                  <a:lnTo>
                    <a:pt x="2338" y="1063"/>
                  </a:lnTo>
                  <a:lnTo>
                    <a:pt x="2324" y="1071"/>
                  </a:lnTo>
                  <a:lnTo>
                    <a:pt x="2312" y="1085"/>
                  </a:lnTo>
                  <a:lnTo>
                    <a:pt x="2300" y="1097"/>
                  </a:lnTo>
                  <a:lnTo>
                    <a:pt x="2290" y="1111"/>
                  </a:lnTo>
                  <a:lnTo>
                    <a:pt x="2278" y="1125"/>
                  </a:lnTo>
                  <a:lnTo>
                    <a:pt x="2268" y="1138"/>
                  </a:lnTo>
                  <a:lnTo>
                    <a:pt x="2256" y="1150"/>
                  </a:lnTo>
                  <a:lnTo>
                    <a:pt x="2245" y="1164"/>
                  </a:lnTo>
                  <a:lnTo>
                    <a:pt x="2233" y="1178"/>
                  </a:lnTo>
                  <a:lnTo>
                    <a:pt x="2223" y="1191"/>
                  </a:lnTo>
                  <a:lnTo>
                    <a:pt x="2211" y="1200"/>
                  </a:lnTo>
                  <a:lnTo>
                    <a:pt x="2199" y="1212"/>
                  </a:lnTo>
                  <a:lnTo>
                    <a:pt x="2185" y="1220"/>
                  </a:lnTo>
                  <a:lnTo>
                    <a:pt x="2173" y="1227"/>
                  </a:lnTo>
                  <a:lnTo>
                    <a:pt x="2156" y="1231"/>
                  </a:lnTo>
                  <a:lnTo>
                    <a:pt x="2141" y="1234"/>
                  </a:lnTo>
                  <a:lnTo>
                    <a:pt x="2132" y="1234"/>
                  </a:lnTo>
                  <a:lnTo>
                    <a:pt x="2124" y="1234"/>
                  </a:lnTo>
                  <a:lnTo>
                    <a:pt x="2115" y="1234"/>
                  </a:lnTo>
                  <a:lnTo>
                    <a:pt x="2106" y="1236"/>
                  </a:lnTo>
                  <a:lnTo>
                    <a:pt x="2098" y="1234"/>
                  </a:lnTo>
                  <a:lnTo>
                    <a:pt x="2089" y="1232"/>
                  </a:lnTo>
                  <a:lnTo>
                    <a:pt x="2079" y="1231"/>
                  </a:lnTo>
                  <a:lnTo>
                    <a:pt x="2070" y="1231"/>
                  </a:lnTo>
                  <a:lnTo>
                    <a:pt x="2058" y="1227"/>
                  </a:lnTo>
                  <a:lnTo>
                    <a:pt x="2050" y="1227"/>
                  </a:lnTo>
                  <a:lnTo>
                    <a:pt x="2041" y="1226"/>
                  </a:lnTo>
                  <a:lnTo>
                    <a:pt x="2031" y="1226"/>
                  </a:lnTo>
                  <a:lnTo>
                    <a:pt x="2021" y="1222"/>
                  </a:lnTo>
                  <a:lnTo>
                    <a:pt x="2010" y="1220"/>
                  </a:lnTo>
                  <a:lnTo>
                    <a:pt x="1998" y="1217"/>
                  </a:lnTo>
                  <a:lnTo>
                    <a:pt x="1990" y="1217"/>
                  </a:lnTo>
                  <a:lnTo>
                    <a:pt x="1980" y="1214"/>
                  </a:lnTo>
                  <a:lnTo>
                    <a:pt x="1968" y="1212"/>
                  </a:lnTo>
                  <a:lnTo>
                    <a:pt x="1957" y="1212"/>
                  </a:lnTo>
                  <a:lnTo>
                    <a:pt x="1949" y="1212"/>
                  </a:lnTo>
                  <a:lnTo>
                    <a:pt x="1937" y="1208"/>
                  </a:lnTo>
                  <a:lnTo>
                    <a:pt x="1926" y="1207"/>
                  </a:lnTo>
                  <a:lnTo>
                    <a:pt x="1916" y="1207"/>
                  </a:lnTo>
                  <a:lnTo>
                    <a:pt x="1906" y="1207"/>
                  </a:lnTo>
                  <a:lnTo>
                    <a:pt x="1896" y="1205"/>
                  </a:lnTo>
                  <a:lnTo>
                    <a:pt x="1885" y="1205"/>
                  </a:lnTo>
                  <a:lnTo>
                    <a:pt x="1873" y="1207"/>
                  </a:lnTo>
                  <a:lnTo>
                    <a:pt x="1865" y="1208"/>
                  </a:lnTo>
                  <a:lnTo>
                    <a:pt x="1853" y="1208"/>
                  </a:lnTo>
                  <a:lnTo>
                    <a:pt x="1842" y="1208"/>
                  </a:lnTo>
                  <a:lnTo>
                    <a:pt x="1830" y="1210"/>
                  </a:lnTo>
                  <a:lnTo>
                    <a:pt x="1822" y="1212"/>
                  </a:lnTo>
                  <a:lnTo>
                    <a:pt x="1810" y="1212"/>
                  </a:lnTo>
                  <a:lnTo>
                    <a:pt x="1800" y="1215"/>
                  </a:lnTo>
                  <a:lnTo>
                    <a:pt x="1789" y="1217"/>
                  </a:lnTo>
                  <a:lnTo>
                    <a:pt x="1779" y="1220"/>
                  </a:lnTo>
                  <a:lnTo>
                    <a:pt x="1769" y="1222"/>
                  </a:lnTo>
                  <a:lnTo>
                    <a:pt x="1758" y="1226"/>
                  </a:lnTo>
                  <a:lnTo>
                    <a:pt x="1746" y="1227"/>
                  </a:lnTo>
                  <a:lnTo>
                    <a:pt x="1738" y="1231"/>
                  </a:lnTo>
                  <a:lnTo>
                    <a:pt x="1729" y="1232"/>
                  </a:lnTo>
                  <a:lnTo>
                    <a:pt x="1719" y="1238"/>
                  </a:lnTo>
                  <a:lnTo>
                    <a:pt x="1710" y="1239"/>
                  </a:lnTo>
                  <a:lnTo>
                    <a:pt x="1702" y="1243"/>
                  </a:lnTo>
                  <a:lnTo>
                    <a:pt x="1690" y="1244"/>
                  </a:lnTo>
                  <a:lnTo>
                    <a:pt x="1681" y="1246"/>
                  </a:lnTo>
                  <a:lnTo>
                    <a:pt x="1671" y="1248"/>
                  </a:lnTo>
                  <a:lnTo>
                    <a:pt x="1662" y="1251"/>
                  </a:lnTo>
                  <a:lnTo>
                    <a:pt x="1654" y="1251"/>
                  </a:lnTo>
                  <a:lnTo>
                    <a:pt x="1644" y="1253"/>
                  </a:lnTo>
                  <a:lnTo>
                    <a:pt x="1637" y="1253"/>
                  </a:lnTo>
                  <a:lnTo>
                    <a:pt x="1628" y="1255"/>
                  </a:lnTo>
                  <a:lnTo>
                    <a:pt x="1620" y="1253"/>
                  </a:lnTo>
                  <a:lnTo>
                    <a:pt x="1609" y="1253"/>
                  </a:lnTo>
                  <a:lnTo>
                    <a:pt x="1602" y="1253"/>
                  </a:lnTo>
                  <a:lnTo>
                    <a:pt x="1594" y="1253"/>
                  </a:lnTo>
                  <a:lnTo>
                    <a:pt x="1578" y="1248"/>
                  </a:lnTo>
                  <a:lnTo>
                    <a:pt x="1565" y="1243"/>
                  </a:lnTo>
                  <a:lnTo>
                    <a:pt x="1549" y="1232"/>
                  </a:lnTo>
                  <a:lnTo>
                    <a:pt x="1536" y="1222"/>
                  </a:lnTo>
                  <a:lnTo>
                    <a:pt x="1522" y="1207"/>
                  </a:lnTo>
                  <a:lnTo>
                    <a:pt x="1510" y="1193"/>
                  </a:lnTo>
                  <a:lnTo>
                    <a:pt x="1501" y="1183"/>
                  </a:lnTo>
                  <a:lnTo>
                    <a:pt x="1496" y="1176"/>
                  </a:lnTo>
                  <a:lnTo>
                    <a:pt x="1489" y="1166"/>
                  </a:lnTo>
                  <a:lnTo>
                    <a:pt x="1482" y="1159"/>
                  </a:lnTo>
                  <a:lnTo>
                    <a:pt x="1476" y="1149"/>
                  </a:lnTo>
                  <a:lnTo>
                    <a:pt x="1469" y="1142"/>
                  </a:lnTo>
                  <a:lnTo>
                    <a:pt x="1464" y="1133"/>
                  </a:lnTo>
                  <a:lnTo>
                    <a:pt x="1457" y="1125"/>
                  </a:lnTo>
                  <a:lnTo>
                    <a:pt x="1450" y="1116"/>
                  </a:lnTo>
                  <a:lnTo>
                    <a:pt x="1441" y="1106"/>
                  </a:lnTo>
                  <a:lnTo>
                    <a:pt x="1434" y="1099"/>
                  </a:lnTo>
                  <a:lnTo>
                    <a:pt x="1428" y="1090"/>
                  </a:lnTo>
                  <a:lnTo>
                    <a:pt x="1410" y="1073"/>
                  </a:lnTo>
                  <a:lnTo>
                    <a:pt x="1395" y="1061"/>
                  </a:lnTo>
                  <a:lnTo>
                    <a:pt x="1386" y="1054"/>
                  </a:lnTo>
                  <a:lnTo>
                    <a:pt x="1376" y="1047"/>
                  </a:lnTo>
                  <a:lnTo>
                    <a:pt x="1368" y="1042"/>
                  </a:lnTo>
                  <a:lnTo>
                    <a:pt x="1357" y="1039"/>
                  </a:lnTo>
                  <a:lnTo>
                    <a:pt x="1347" y="1035"/>
                  </a:lnTo>
                  <a:lnTo>
                    <a:pt x="1338" y="1032"/>
                  </a:lnTo>
                  <a:lnTo>
                    <a:pt x="1328" y="1029"/>
                  </a:lnTo>
                  <a:lnTo>
                    <a:pt x="1318" y="1029"/>
                  </a:lnTo>
                  <a:lnTo>
                    <a:pt x="1306" y="1027"/>
                  </a:lnTo>
                  <a:lnTo>
                    <a:pt x="1294" y="1027"/>
                  </a:lnTo>
                  <a:lnTo>
                    <a:pt x="1280" y="1027"/>
                  </a:lnTo>
                  <a:lnTo>
                    <a:pt x="1266" y="1029"/>
                  </a:lnTo>
                  <a:lnTo>
                    <a:pt x="1253" y="1029"/>
                  </a:lnTo>
                  <a:lnTo>
                    <a:pt x="1239" y="1032"/>
                  </a:lnTo>
                  <a:lnTo>
                    <a:pt x="1225" y="1035"/>
                  </a:lnTo>
                  <a:lnTo>
                    <a:pt x="1213" y="1039"/>
                  </a:lnTo>
                  <a:lnTo>
                    <a:pt x="1198" y="1042"/>
                  </a:lnTo>
                  <a:lnTo>
                    <a:pt x="1184" y="1047"/>
                  </a:lnTo>
                  <a:lnTo>
                    <a:pt x="1170" y="1053"/>
                  </a:lnTo>
                  <a:lnTo>
                    <a:pt x="1155" y="1056"/>
                  </a:lnTo>
                  <a:lnTo>
                    <a:pt x="1140" y="1061"/>
                  </a:lnTo>
                  <a:lnTo>
                    <a:pt x="1126" y="1068"/>
                  </a:lnTo>
                  <a:lnTo>
                    <a:pt x="1112" y="1073"/>
                  </a:lnTo>
                  <a:lnTo>
                    <a:pt x="1098" y="1080"/>
                  </a:lnTo>
                  <a:lnTo>
                    <a:pt x="1083" y="1085"/>
                  </a:lnTo>
                  <a:lnTo>
                    <a:pt x="1069" y="1090"/>
                  </a:lnTo>
                  <a:lnTo>
                    <a:pt x="1054" y="1095"/>
                  </a:lnTo>
                  <a:lnTo>
                    <a:pt x="1040" y="1101"/>
                  </a:lnTo>
                  <a:lnTo>
                    <a:pt x="1026" y="1106"/>
                  </a:lnTo>
                  <a:lnTo>
                    <a:pt x="1013" y="1111"/>
                  </a:lnTo>
                  <a:lnTo>
                    <a:pt x="1001" y="1116"/>
                  </a:lnTo>
                  <a:lnTo>
                    <a:pt x="987" y="1121"/>
                  </a:lnTo>
                  <a:lnTo>
                    <a:pt x="973" y="1125"/>
                  </a:lnTo>
                  <a:lnTo>
                    <a:pt x="961" y="1130"/>
                  </a:lnTo>
                  <a:lnTo>
                    <a:pt x="949" y="1133"/>
                  </a:lnTo>
                  <a:lnTo>
                    <a:pt x="937" y="1135"/>
                  </a:lnTo>
                  <a:lnTo>
                    <a:pt x="927" y="1137"/>
                  </a:lnTo>
                  <a:lnTo>
                    <a:pt x="917" y="1138"/>
                  </a:lnTo>
                  <a:lnTo>
                    <a:pt x="906" y="1140"/>
                  </a:lnTo>
                  <a:lnTo>
                    <a:pt x="898" y="1142"/>
                  </a:lnTo>
                  <a:lnTo>
                    <a:pt x="889" y="1138"/>
                  </a:lnTo>
                  <a:lnTo>
                    <a:pt x="879" y="1137"/>
                  </a:lnTo>
                  <a:lnTo>
                    <a:pt x="870" y="1135"/>
                  </a:lnTo>
                  <a:lnTo>
                    <a:pt x="864" y="1133"/>
                  </a:lnTo>
                  <a:lnTo>
                    <a:pt x="848" y="1126"/>
                  </a:lnTo>
                  <a:lnTo>
                    <a:pt x="838" y="1118"/>
                  </a:lnTo>
                  <a:lnTo>
                    <a:pt x="826" y="1106"/>
                  </a:lnTo>
                  <a:lnTo>
                    <a:pt x="816" y="1094"/>
                  </a:lnTo>
                  <a:lnTo>
                    <a:pt x="809" y="1080"/>
                  </a:lnTo>
                  <a:lnTo>
                    <a:pt x="800" y="1068"/>
                  </a:lnTo>
                  <a:lnTo>
                    <a:pt x="792" y="1053"/>
                  </a:lnTo>
                  <a:lnTo>
                    <a:pt x="783" y="1037"/>
                  </a:lnTo>
                  <a:lnTo>
                    <a:pt x="776" y="1022"/>
                  </a:lnTo>
                  <a:lnTo>
                    <a:pt x="768" y="1010"/>
                  </a:lnTo>
                  <a:lnTo>
                    <a:pt x="759" y="996"/>
                  </a:lnTo>
                  <a:lnTo>
                    <a:pt x="750" y="984"/>
                  </a:lnTo>
                  <a:lnTo>
                    <a:pt x="738" y="975"/>
                  </a:lnTo>
                  <a:lnTo>
                    <a:pt x="730" y="967"/>
                  </a:lnTo>
                  <a:lnTo>
                    <a:pt x="716" y="958"/>
                  </a:lnTo>
                  <a:lnTo>
                    <a:pt x="702" y="955"/>
                  </a:lnTo>
                  <a:lnTo>
                    <a:pt x="687" y="950"/>
                  </a:lnTo>
                  <a:lnTo>
                    <a:pt x="672" y="950"/>
                  </a:lnTo>
                  <a:lnTo>
                    <a:pt x="661" y="948"/>
                  </a:lnTo>
                  <a:lnTo>
                    <a:pt x="654" y="948"/>
                  </a:lnTo>
                  <a:lnTo>
                    <a:pt x="644" y="948"/>
                  </a:lnTo>
                  <a:lnTo>
                    <a:pt x="637" y="948"/>
                  </a:lnTo>
                  <a:lnTo>
                    <a:pt x="627" y="948"/>
                  </a:lnTo>
                  <a:lnTo>
                    <a:pt x="618" y="950"/>
                  </a:lnTo>
                  <a:lnTo>
                    <a:pt x="610" y="950"/>
                  </a:lnTo>
                  <a:lnTo>
                    <a:pt x="601" y="951"/>
                  </a:lnTo>
                  <a:lnTo>
                    <a:pt x="591" y="951"/>
                  </a:lnTo>
                  <a:lnTo>
                    <a:pt x="581" y="951"/>
                  </a:lnTo>
                  <a:lnTo>
                    <a:pt x="572" y="951"/>
                  </a:lnTo>
                  <a:lnTo>
                    <a:pt x="564" y="953"/>
                  </a:lnTo>
                  <a:lnTo>
                    <a:pt x="553" y="953"/>
                  </a:lnTo>
                  <a:lnTo>
                    <a:pt x="545" y="953"/>
                  </a:lnTo>
                  <a:lnTo>
                    <a:pt x="534" y="953"/>
                  </a:lnTo>
                  <a:lnTo>
                    <a:pt x="526" y="953"/>
                  </a:lnTo>
                  <a:lnTo>
                    <a:pt x="516" y="951"/>
                  </a:lnTo>
                  <a:lnTo>
                    <a:pt x="507" y="950"/>
                  </a:lnTo>
                  <a:lnTo>
                    <a:pt x="498" y="948"/>
                  </a:lnTo>
                  <a:lnTo>
                    <a:pt x="488" y="946"/>
                  </a:lnTo>
                  <a:lnTo>
                    <a:pt x="471" y="943"/>
                  </a:lnTo>
                  <a:lnTo>
                    <a:pt x="456" y="938"/>
                  </a:lnTo>
                  <a:lnTo>
                    <a:pt x="438" y="927"/>
                  </a:lnTo>
                  <a:lnTo>
                    <a:pt x="423" y="915"/>
                  </a:lnTo>
                  <a:lnTo>
                    <a:pt x="409" y="902"/>
                  </a:lnTo>
                  <a:lnTo>
                    <a:pt x="397" y="890"/>
                  </a:lnTo>
                  <a:lnTo>
                    <a:pt x="384" y="874"/>
                  </a:lnTo>
                  <a:lnTo>
                    <a:pt x="372" y="859"/>
                  </a:lnTo>
                  <a:lnTo>
                    <a:pt x="360" y="842"/>
                  </a:lnTo>
                  <a:lnTo>
                    <a:pt x="349" y="826"/>
                  </a:lnTo>
                  <a:lnTo>
                    <a:pt x="344" y="818"/>
                  </a:lnTo>
                  <a:lnTo>
                    <a:pt x="337" y="807"/>
                  </a:lnTo>
                  <a:lnTo>
                    <a:pt x="330" y="801"/>
                  </a:lnTo>
                  <a:lnTo>
                    <a:pt x="327" y="792"/>
                  </a:lnTo>
                  <a:lnTo>
                    <a:pt x="317" y="777"/>
                  </a:lnTo>
                  <a:lnTo>
                    <a:pt x="308" y="763"/>
                  </a:lnTo>
                  <a:lnTo>
                    <a:pt x="298" y="747"/>
                  </a:lnTo>
                  <a:lnTo>
                    <a:pt x="289" y="735"/>
                  </a:lnTo>
                  <a:lnTo>
                    <a:pt x="281" y="725"/>
                  </a:lnTo>
                  <a:lnTo>
                    <a:pt x="272" y="718"/>
                  </a:lnTo>
                  <a:lnTo>
                    <a:pt x="264" y="710"/>
                  </a:lnTo>
                  <a:lnTo>
                    <a:pt x="253" y="706"/>
                  </a:lnTo>
                  <a:lnTo>
                    <a:pt x="245" y="701"/>
                  </a:lnTo>
                  <a:lnTo>
                    <a:pt x="236" y="701"/>
                  </a:lnTo>
                  <a:lnTo>
                    <a:pt x="228" y="699"/>
                  </a:lnTo>
                  <a:lnTo>
                    <a:pt x="219" y="699"/>
                  </a:lnTo>
                  <a:lnTo>
                    <a:pt x="209" y="701"/>
                  </a:lnTo>
                  <a:lnTo>
                    <a:pt x="202" y="703"/>
                  </a:lnTo>
                  <a:lnTo>
                    <a:pt x="190" y="703"/>
                  </a:lnTo>
                  <a:lnTo>
                    <a:pt x="181" y="705"/>
                  </a:lnTo>
                  <a:lnTo>
                    <a:pt x="173" y="706"/>
                  </a:lnTo>
                  <a:lnTo>
                    <a:pt x="162" y="706"/>
                  </a:lnTo>
                  <a:lnTo>
                    <a:pt x="152" y="706"/>
                  </a:lnTo>
                  <a:lnTo>
                    <a:pt x="144" y="705"/>
                  </a:lnTo>
                  <a:lnTo>
                    <a:pt x="132" y="701"/>
                  </a:lnTo>
                  <a:lnTo>
                    <a:pt x="121" y="698"/>
                  </a:lnTo>
                  <a:lnTo>
                    <a:pt x="109" y="691"/>
                  </a:lnTo>
                  <a:lnTo>
                    <a:pt x="96" y="681"/>
                  </a:lnTo>
                  <a:lnTo>
                    <a:pt x="84" y="670"/>
                  </a:lnTo>
                  <a:lnTo>
                    <a:pt x="73" y="660"/>
                  </a:lnTo>
                  <a:lnTo>
                    <a:pt x="60" y="646"/>
                  </a:lnTo>
                  <a:lnTo>
                    <a:pt x="49" y="633"/>
                  </a:lnTo>
                  <a:lnTo>
                    <a:pt x="39" y="619"/>
                  </a:lnTo>
                  <a:lnTo>
                    <a:pt x="30" y="607"/>
                  </a:lnTo>
                  <a:lnTo>
                    <a:pt x="20" y="592"/>
                  </a:lnTo>
                  <a:lnTo>
                    <a:pt x="13" y="576"/>
                  </a:lnTo>
                  <a:lnTo>
                    <a:pt x="6" y="562"/>
                  </a:lnTo>
                  <a:lnTo>
                    <a:pt x="3" y="549"/>
                  </a:lnTo>
                  <a:lnTo>
                    <a:pt x="0" y="533"/>
                  </a:lnTo>
                  <a:lnTo>
                    <a:pt x="0" y="520"/>
                  </a:lnTo>
                  <a:lnTo>
                    <a:pt x="1" y="508"/>
                  </a:lnTo>
                  <a:lnTo>
                    <a:pt x="5" y="499"/>
                  </a:lnTo>
                  <a:lnTo>
                    <a:pt x="10" y="487"/>
                  </a:lnTo>
                  <a:lnTo>
                    <a:pt x="18" y="480"/>
                  </a:lnTo>
                  <a:lnTo>
                    <a:pt x="27" y="470"/>
                  </a:lnTo>
                  <a:lnTo>
                    <a:pt x="39" y="466"/>
                  </a:lnTo>
                  <a:lnTo>
                    <a:pt x="49" y="460"/>
                  </a:lnTo>
                  <a:lnTo>
                    <a:pt x="63" y="454"/>
                  </a:lnTo>
                  <a:lnTo>
                    <a:pt x="78" y="453"/>
                  </a:lnTo>
                  <a:lnTo>
                    <a:pt x="94" y="449"/>
                  </a:lnTo>
                  <a:lnTo>
                    <a:pt x="106" y="444"/>
                  </a:lnTo>
                  <a:lnTo>
                    <a:pt x="120" y="441"/>
                  </a:lnTo>
                  <a:lnTo>
                    <a:pt x="132" y="439"/>
                  </a:lnTo>
                  <a:lnTo>
                    <a:pt x="145" y="436"/>
                  </a:lnTo>
                  <a:lnTo>
                    <a:pt x="156" y="430"/>
                  </a:lnTo>
                  <a:lnTo>
                    <a:pt x="166" y="427"/>
                  </a:lnTo>
                  <a:lnTo>
                    <a:pt x="173" y="422"/>
                  </a:lnTo>
                  <a:lnTo>
                    <a:pt x="178" y="418"/>
                  </a:lnTo>
                  <a:lnTo>
                    <a:pt x="176" y="403"/>
                  </a:lnTo>
                  <a:lnTo>
                    <a:pt x="169" y="388"/>
                  </a:lnTo>
                  <a:lnTo>
                    <a:pt x="161" y="377"/>
                  </a:lnTo>
                  <a:lnTo>
                    <a:pt x="156" y="369"/>
                  </a:lnTo>
                  <a:lnTo>
                    <a:pt x="145" y="360"/>
                  </a:lnTo>
                  <a:lnTo>
                    <a:pt x="138" y="352"/>
                  </a:lnTo>
                  <a:lnTo>
                    <a:pt x="128" y="343"/>
                  </a:lnTo>
                  <a:lnTo>
                    <a:pt x="120" y="333"/>
                  </a:lnTo>
                  <a:lnTo>
                    <a:pt x="111" y="326"/>
                  </a:lnTo>
                  <a:lnTo>
                    <a:pt x="104" y="317"/>
                  </a:lnTo>
                  <a:lnTo>
                    <a:pt x="92" y="304"/>
                  </a:lnTo>
                  <a:lnTo>
                    <a:pt x="89" y="295"/>
                  </a:lnTo>
                  <a:lnTo>
                    <a:pt x="90" y="286"/>
                  </a:lnTo>
                  <a:lnTo>
                    <a:pt x="102" y="283"/>
                  </a:lnTo>
                  <a:lnTo>
                    <a:pt x="109" y="281"/>
                  </a:lnTo>
                  <a:lnTo>
                    <a:pt x="118" y="281"/>
                  </a:lnTo>
                  <a:lnTo>
                    <a:pt x="126" y="283"/>
                  </a:lnTo>
                  <a:lnTo>
                    <a:pt x="137" y="285"/>
                  </a:lnTo>
                  <a:lnTo>
                    <a:pt x="144" y="285"/>
                  </a:lnTo>
                  <a:lnTo>
                    <a:pt x="154" y="286"/>
                  </a:lnTo>
                  <a:lnTo>
                    <a:pt x="161" y="288"/>
                  </a:lnTo>
                  <a:lnTo>
                    <a:pt x="171" y="290"/>
                  </a:lnTo>
                  <a:lnTo>
                    <a:pt x="181" y="293"/>
                  </a:lnTo>
                  <a:lnTo>
                    <a:pt x="188" y="295"/>
                  </a:lnTo>
                  <a:lnTo>
                    <a:pt x="188" y="295"/>
                  </a:lnTo>
                  <a:close/>
                </a:path>
              </a:pathLst>
            </a:custGeom>
            <a:solidFill>
              <a:srgbClr val="BD2424"/>
            </a:solidFill>
            <a:ln w="9525">
              <a:noFill/>
              <a:round/>
              <a:headEnd/>
              <a:tailEnd/>
            </a:ln>
          </p:spPr>
          <p:txBody>
            <a:bodyPr/>
            <a:lstStyle/>
            <a:p>
              <a:endParaRPr lang="en-US"/>
            </a:p>
          </p:txBody>
        </p:sp>
        <p:sp>
          <p:nvSpPr>
            <p:cNvPr id="136221" name="Freeform 29"/>
            <p:cNvSpPr>
              <a:spLocks/>
            </p:cNvSpPr>
            <p:nvPr/>
          </p:nvSpPr>
          <p:spPr bwMode="auto">
            <a:xfrm>
              <a:off x="3656" y="1387"/>
              <a:ext cx="175" cy="58"/>
            </a:xfrm>
            <a:custGeom>
              <a:avLst/>
              <a:gdLst/>
              <a:ahLst/>
              <a:cxnLst>
                <a:cxn ang="0">
                  <a:pos x="0" y="112"/>
                </a:cxn>
                <a:cxn ang="0">
                  <a:pos x="48" y="0"/>
                </a:cxn>
                <a:cxn ang="0">
                  <a:pos x="240" y="2"/>
                </a:cxn>
                <a:cxn ang="0">
                  <a:pos x="328" y="55"/>
                </a:cxn>
                <a:cxn ang="0">
                  <a:pos x="350" y="95"/>
                </a:cxn>
                <a:cxn ang="0">
                  <a:pos x="74" y="117"/>
                </a:cxn>
                <a:cxn ang="0">
                  <a:pos x="0" y="112"/>
                </a:cxn>
                <a:cxn ang="0">
                  <a:pos x="0" y="112"/>
                </a:cxn>
              </a:cxnLst>
              <a:rect l="0" t="0" r="r" b="b"/>
              <a:pathLst>
                <a:path w="350" h="117">
                  <a:moveTo>
                    <a:pt x="0" y="112"/>
                  </a:moveTo>
                  <a:lnTo>
                    <a:pt x="48" y="0"/>
                  </a:lnTo>
                  <a:lnTo>
                    <a:pt x="240" y="2"/>
                  </a:lnTo>
                  <a:lnTo>
                    <a:pt x="328" y="55"/>
                  </a:lnTo>
                  <a:lnTo>
                    <a:pt x="350" y="95"/>
                  </a:lnTo>
                  <a:lnTo>
                    <a:pt x="74" y="117"/>
                  </a:lnTo>
                  <a:lnTo>
                    <a:pt x="0" y="112"/>
                  </a:lnTo>
                  <a:lnTo>
                    <a:pt x="0" y="112"/>
                  </a:lnTo>
                  <a:close/>
                </a:path>
              </a:pathLst>
            </a:custGeom>
            <a:solidFill>
              <a:srgbClr val="2B6B17"/>
            </a:solidFill>
            <a:ln w="9525">
              <a:noFill/>
              <a:round/>
              <a:headEnd/>
              <a:tailEnd/>
            </a:ln>
          </p:spPr>
          <p:txBody>
            <a:bodyPr/>
            <a:lstStyle/>
            <a:p>
              <a:endParaRPr lang="en-US"/>
            </a:p>
          </p:txBody>
        </p:sp>
        <p:sp>
          <p:nvSpPr>
            <p:cNvPr id="136222" name="Freeform 30"/>
            <p:cNvSpPr>
              <a:spLocks/>
            </p:cNvSpPr>
            <p:nvPr/>
          </p:nvSpPr>
          <p:spPr bwMode="auto">
            <a:xfrm>
              <a:off x="4064" y="1289"/>
              <a:ext cx="80" cy="45"/>
            </a:xfrm>
            <a:custGeom>
              <a:avLst/>
              <a:gdLst/>
              <a:ahLst/>
              <a:cxnLst>
                <a:cxn ang="0">
                  <a:pos x="57" y="0"/>
                </a:cxn>
                <a:cxn ang="0">
                  <a:pos x="0" y="68"/>
                </a:cxn>
                <a:cxn ang="0">
                  <a:pos x="38" y="75"/>
                </a:cxn>
                <a:cxn ang="0">
                  <a:pos x="100" y="84"/>
                </a:cxn>
                <a:cxn ang="0">
                  <a:pos x="138" y="89"/>
                </a:cxn>
                <a:cxn ang="0">
                  <a:pos x="162" y="70"/>
                </a:cxn>
                <a:cxn ang="0">
                  <a:pos x="112" y="39"/>
                </a:cxn>
                <a:cxn ang="0">
                  <a:pos x="57" y="0"/>
                </a:cxn>
                <a:cxn ang="0">
                  <a:pos x="57" y="0"/>
                </a:cxn>
              </a:cxnLst>
              <a:rect l="0" t="0" r="r" b="b"/>
              <a:pathLst>
                <a:path w="162" h="89">
                  <a:moveTo>
                    <a:pt x="57" y="0"/>
                  </a:moveTo>
                  <a:lnTo>
                    <a:pt x="0" y="68"/>
                  </a:lnTo>
                  <a:lnTo>
                    <a:pt x="38" y="75"/>
                  </a:lnTo>
                  <a:lnTo>
                    <a:pt x="100" y="84"/>
                  </a:lnTo>
                  <a:lnTo>
                    <a:pt x="138" y="89"/>
                  </a:lnTo>
                  <a:lnTo>
                    <a:pt x="162" y="70"/>
                  </a:lnTo>
                  <a:lnTo>
                    <a:pt x="112" y="39"/>
                  </a:lnTo>
                  <a:lnTo>
                    <a:pt x="57" y="0"/>
                  </a:lnTo>
                  <a:lnTo>
                    <a:pt x="57" y="0"/>
                  </a:lnTo>
                  <a:close/>
                </a:path>
              </a:pathLst>
            </a:custGeom>
            <a:solidFill>
              <a:srgbClr val="FFB300"/>
            </a:solidFill>
            <a:ln w="9525">
              <a:noFill/>
              <a:round/>
              <a:headEnd/>
              <a:tailEnd/>
            </a:ln>
          </p:spPr>
          <p:txBody>
            <a:bodyPr/>
            <a:lstStyle/>
            <a:p>
              <a:endParaRPr lang="en-US"/>
            </a:p>
          </p:txBody>
        </p:sp>
        <p:sp>
          <p:nvSpPr>
            <p:cNvPr id="136223" name="Freeform 31"/>
            <p:cNvSpPr>
              <a:spLocks/>
            </p:cNvSpPr>
            <p:nvPr/>
          </p:nvSpPr>
          <p:spPr bwMode="auto">
            <a:xfrm>
              <a:off x="3815" y="1298"/>
              <a:ext cx="191" cy="76"/>
            </a:xfrm>
            <a:custGeom>
              <a:avLst/>
              <a:gdLst/>
              <a:ahLst/>
              <a:cxnLst>
                <a:cxn ang="0">
                  <a:pos x="0" y="36"/>
                </a:cxn>
                <a:cxn ang="0">
                  <a:pos x="5" y="89"/>
                </a:cxn>
                <a:cxn ang="0">
                  <a:pos x="194" y="82"/>
                </a:cxn>
                <a:cxn ang="0">
                  <a:pos x="196" y="81"/>
                </a:cxn>
                <a:cxn ang="0">
                  <a:pos x="204" y="81"/>
                </a:cxn>
                <a:cxn ang="0">
                  <a:pos x="215" y="81"/>
                </a:cxn>
                <a:cxn ang="0">
                  <a:pos x="228" y="82"/>
                </a:cxn>
                <a:cxn ang="0">
                  <a:pos x="242" y="82"/>
                </a:cxn>
                <a:cxn ang="0">
                  <a:pos x="254" y="82"/>
                </a:cxn>
                <a:cxn ang="0">
                  <a:pos x="261" y="84"/>
                </a:cxn>
                <a:cxn ang="0">
                  <a:pos x="266" y="89"/>
                </a:cxn>
                <a:cxn ang="0">
                  <a:pos x="266" y="93"/>
                </a:cxn>
                <a:cxn ang="0">
                  <a:pos x="266" y="101"/>
                </a:cxn>
                <a:cxn ang="0">
                  <a:pos x="266" y="111"/>
                </a:cxn>
                <a:cxn ang="0">
                  <a:pos x="266" y="123"/>
                </a:cxn>
                <a:cxn ang="0">
                  <a:pos x="266" y="132"/>
                </a:cxn>
                <a:cxn ang="0">
                  <a:pos x="266" y="144"/>
                </a:cxn>
                <a:cxn ang="0">
                  <a:pos x="266" y="149"/>
                </a:cxn>
                <a:cxn ang="0">
                  <a:pos x="266" y="153"/>
                </a:cxn>
                <a:cxn ang="0">
                  <a:pos x="321" y="147"/>
                </a:cxn>
                <a:cxn ang="0">
                  <a:pos x="383" y="122"/>
                </a:cxn>
                <a:cxn ang="0">
                  <a:pos x="376" y="86"/>
                </a:cxn>
                <a:cxn ang="0">
                  <a:pos x="305" y="36"/>
                </a:cxn>
                <a:cxn ang="0">
                  <a:pos x="175" y="0"/>
                </a:cxn>
                <a:cxn ang="0">
                  <a:pos x="0" y="36"/>
                </a:cxn>
                <a:cxn ang="0">
                  <a:pos x="0" y="36"/>
                </a:cxn>
              </a:cxnLst>
              <a:rect l="0" t="0" r="r" b="b"/>
              <a:pathLst>
                <a:path w="383" h="153">
                  <a:moveTo>
                    <a:pt x="0" y="36"/>
                  </a:moveTo>
                  <a:lnTo>
                    <a:pt x="5" y="89"/>
                  </a:lnTo>
                  <a:lnTo>
                    <a:pt x="194" y="82"/>
                  </a:lnTo>
                  <a:lnTo>
                    <a:pt x="196" y="81"/>
                  </a:lnTo>
                  <a:lnTo>
                    <a:pt x="204" y="81"/>
                  </a:lnTo>
                  <a:lnTo>
                    <a:pt x="215" y="81"/>
                  </a:lnTo>
                  <a:lnTo>
                    <a:pt x="228" y="82"/>
                  </a:lnTo>
                  <a:lnTo>
                    <a:pt x="242" y="82"/>
                  </a:lnTo>
                  <a:lnTo>
                    <a:pt x="254" y="82"/>
                  </a:lnTo>
                  <a:lnTo>
                    <a:pt x="261" y="84"/>
                  </a:lnTo>
                  <a:lnTo>
                    <a:pt x="266" y="89"/>
                  </a:lnTo>
                  <a:lnTo>
                    <a:pt x="266" y="93"/>
                  </a:lnTo>
                  <a:lnTo>
                    <a:pt x="266" y="101"/>
                  </a:lnTo>
                  <a:lnTo>
                    <a:pt x="266" y="111"/>
                  </a:lnTo>
                  <a:lnTo>
                    <a:pt x="266" y="123"/>
                  </a:lnTo>
                  <a:lnTo>
                    <a:pt x="266" y="132"/>
                  </a:lnTo>
                  <a:lnTo>
                    <a:pt x="266" y="144"/>
                  </a:lnTo>
                  <a:lnTo>
                    <a:pt x="266" y="149"/>
                  </a:lnTo>
                  <a:lnTo>
                    <a:pt x="266" y="153"/>
                  </a:lnTo>
                  <a:lnTo>
                    <a:pt x="321" y="147"/>
                  </a:lnTo>
                  <a:lnTo>
                    <a:pt x="383" y="122"/>
                  </a:lnTo>
                  <a:lnTo>
                    <a:pt x="376" y="86"/>
                  </a:lnTo>
                  <a:lnTo>
                    <a:pt x="305" y="36"/>
                  </a:lnTo>
                  <a:lnTo>
                    <a:pt x="175" y="0"/>
                  </a:lnTo>
                  <a:lnTo>
                    <a:pt x="0" y="36"/>
                  </a:lnTo>
                  <a:lnTo>
                    <a:pt x="0" y="36"/>
                  </a:lnTo>
                  <a:close/>
                </a:path>
              </a:pathLst>
            </a:custGeom>
            <a:solidFill>
              <a:srgbClr val="BDB599"/>
            </a:solidFill>
            <a:ln w="9525">
              <a:noFill/>
              <a:round/>
              <a:headEnd/>
              <a:tailEnd/>
            </a:ln>
          </p:spPr>
          <p:txBody>
            <a:bodyPr/>
            <a:lstStyle/>
            <a:p>
              <a:endParaRPr lang="en-US"/>
            </a:p>
          </p:txBody>
        </p:sp>
        <p:sp>
          <p:nvSpPr>
            <p:cNvPr id="136224" name="Freeform 32"/>
            <p:cNvSpPr>
              <a:spLocks/>
            </p:cNvSpPr>
            <p:nvPr/>
          </p:nvSpPr>
          <p:spPr bwMode="auto">
            <a:xfrm>
              <a:off x="4467" y="1537"/>
              <a:ext cx="85" cy="25"/>
            </a:xfrm>
            <a:custGeom>
              <a:avLst/>
              <a:gdLst/>
              <a:ahLst/>
              <a:cxnLst>
                <a:cxn ang="0">
                  <a:pos x="16" y="3"/>
                </a:cxn>
                <a:cxn ang="0">
                  <a:pos x="0" y="50"/>
                </a:cxn>
                <a:cxn ang="0">
                  <a:pos x="117" y="50"/>
                </a:cxn>
                <a:cxn ang="0">
                  <a:pos x="172" y="39"/>
                </a:cxn>
                <a:cxn ang="0">
                  <a:pos x="142" y="5"/>
                </a:cxn>
                <a:cxn ang="0">
                  <a:pos x="84" y="0"/>
                </a:cxn>
                <a:cxn ang="0">
                  <a:pos x="16" y="3"/>
                </a:cxn>
                <a:cxn ang="0">
                  <a:pos x="16" y="3"/>
                </a:cxn>
              </a:cxnLst>
              <a:rect l="0" t="0" r="r" b="b"/>
              <a:pathLst>
                <a:path w="172" h="50">
                  <a:moveTo>
                    <a:pt x="16" y="3"/>
                  </a:moveTo>
                  <a:lnTo>
                    <a:pt x="0" y="50"/>
                  </a:lnTo>
                  <a:lnTo>
                    <a:pt x="117" y="50"/>
                  </a:lnTo>
                  <a:lnTo>
                    <a:pt x="172" y="39"/>
                  </a:lnTo>
                  <a:lnTo>
                    <a:pt x="142" y="5"/>
                  </a:lnTo>
                  <a:lnTo>
                    <a:pt x="84" y="0"/>
                  </a:lnTo>
                  <a:lnTo>
                    <a:pt x="16" y="3"/>
                  </a:lnTo>
                  <a:lnTo>
                    <a:pt x="16" y="3"/>
                  </a:lnTo>
                  <a:close/>
                </a:path>
              </a:pathLst>
            </a:custGeom>
            <a:solidFill>
              <a:srgbClr val="BDB599"/>
            </a:solidFill>
            <a:ln w="9525">
              <a:noFill/>
              <a:round/>
              <a:headEnd/>
              <a:tailEnd/>
            </a:ln>
          </p:spPr>
          <p:txBody>
            <a:bodyPr/>
            <a:lstStyle/>
            <a:p>
              <a:endParaRPr lang="en-US"/>
            </a:p>
          </p:txBody>
        </p:sp>
        <p:sp>
          <p:nvSpPr>
            <p:cNvPr id="136225" name="Freeform 33"/>
            <p:cNvSpPr>
              <a:spLocks/>
            </p:cNvSpPr>
            <p:nvPr/>
          </p:nvSpPr>
          <p:spPr bwMode="auto">
            <a:xfrm>
              <a:off x="4408" y="1828"/>
              <a:ext cx="150" cy="27"/>
            </a:xfrm>
            <a:custGeom>
              <a:avLst/>
              <a:gdLst/>
              <a:ahLst/>
              <a:cxnLst>
                <a:cxn ang="0">
                  <a:pos x="13" y="17"/>
                </a:cxn>
                <a:cxn ang="0">
                  <a:pos x="101" y="5"/>
                </a:cxn>
                <a:cxn ang="0">
                  <a:pos x="291" y="0"/>
                </a:cxn>
                <a:cxn ang="0">
                  <a:pos x="300" y="32"/>
                </a:cxn>
                <a:cxn ang="0">
                  <a:pos x="113" y="55"/>
                </a:cxn>
                <a:cxn ang="0">
                  <a:pos x="0" y="53"/>
                </a:cxn>
                <a:cxn ang="0">
                  <a:pos x="13" y="17"/>
                </a:cxn>
                <a:cxn ang="0">
                  <a:pos x="13" y="17"/>
                </a:cxn>
              </a:cxnLst>
              <a:rect l="0" t="0" r="r" b="b"/>
              <a:pathLst>
                <a:path w="300" h="55">
                  <a:moveTo>
                    <a:pt x="13" y="17"/>
                  </a:moveTo>
                  <a:lnTo>
                    <a:pt x="101" y="5"/>
                  </a:lnTo>
                  <a:lnTo>
                    <a:pt x="291" y="0"/>
                  </a:lnTo>
                  <a:lnTo>
                    <a:pt x="300" y="32"/>
                  </a:lnTo>
                  <a:lnTo>
                    <a:pt x="113" y="55"/>
                  </a:lnTo>
                  <a:lnTo>
                    <a:pt x="0" y="53"/>
                  </a:lnTo>
                  <a:lnTo>
                    <a:pt x="13" y="17"/>
                  </a:lnTo>
                  <a:lnTo>
                    <a:pt x="13" y="17"/>
                  </a:lnTo>
                  <a:close/>
                </a:path>
              </a:pathLst>
            </a:custGeom>
            <a:solidFill>
              <a:srgbClr val="BDB599"/>
            </a:solidFill>
            <a:ln w="9525">
              <a:noFill/>
              <a:round/>
              <a:headEnd/>
              <a:tailEnd/>
            </a:ln>
          </p:spPr>
          <p:txBody>
            <a:bodyPr/>
            <a:lstStyle/>
            <a:p>
              <a:endParaRPr lang="en-US"/>
            </a:p>
          </p:txBody>
        </p:sp>
        <p:sp>
          <p:nvSpPr>
            <p:cNvPr id="136226" name="Freeform 34"/>
            <p:cNvSpPr>
              <a:spLocks/>
            </p:cNvSpPr>
            <p:nvPr/>
          </p:nvSpPr>
          <p:spPr bwMode="auto">
            <a:xfrm>
              <a:off x="5115" y="1655"/>
              <a:ext cx="56" cy="41"/>
            </a:xfrm>
            <a:custGeom>
              <a:avLst/>
              <a:gdLst/>
              <a:ahLst/>
              <a:cxnLst>
                <a:cxn ang="0">
                  <a:pos x="0" y="61"/>
                </a:cxn>
                <a:cxn ang="0">
                  <a:pos x="58" y="0"/>
                </a:cxn>
                <a:cxn ang="0">
                  <a:pos x="111" y="51"/>
                </a:cxn>
                <a:cxn ang="0">
                  <a:pos x="75" y="82"/>
                </a:cxn>
                <a:cxn ang="0">
                  <a:pos x="0" y="61"/>
                </a:cxn>
                <a:cxn ang="0">
                  <a:pos x="0" y="61"/>
                </a:cxn>
              </a:cxnLst>
              <a:rect l="0" t="0" r="r" b="b"/>
              <a:pathLst>
                <a:path w="111" h="82">
                  <a:moveTo>
                    <a:pt x="0" y="61"/>
                  </a:moveTo>
                  <a:lnTo>
                    <a:pt x="58" y="0"/>
                  </a:lnTo>
                  <a:lnTo>
                    <a:pt x="111" y="51"/>
                  </a:lnTo>
                  <a:lnTo>
                    <a:pt x="75" y="82"/>
                  </a:lnTo>
                  <a:lnTo>
                    <a:pt x="0" y="61"/>
                  </a:lnTo>
                  <a:lnTo>
                    <a:pt x="0" y="61"/>
                  </a:lnTo>
                  <a:close/>
                </a:path>
              </a:pathLst>
            </a:custGeom>
            <a:solidFill>
              <a:srgbClr val="F72B2B"/>
            </a:solidFill>
            <a:ln w="9525">
              <a:noFill/>
              <a:round/>
              <a:headEnd/>
              <a:tailEnd/>
            </a:ln>
          </p:spPr>
          <p:txBody>
            <a:bodyPr/>
            <a:lstStyle/>
            <a:p>
              <a:endParaRPr lang="en-US"/>
            </a:p>
          </p:txBody>
        </p:sp>
        <p:sp>
          <p:nvSpPr>
            <p:cNvPr id="136227" name="Freeform 35"/>
            <p:cNvSpPr>
              <a:spLocks/>
            </p:cNvSpPr>
            <p:nvPr/>
          </p:nvSpPr>
          <p:spPr bwMode="auto">
            <a:xfrm>
              <a:off x="3837" y="1584"/>
              <a:ext cx="91" cy="65"/>
            </a:xfrm>
            <a:custGeom>
              <a:avLst/>
              <a:gdLst/>
              <a:ahLst/>
              <a:cxnLst>
                <a:cxn ang="0">
                  <a:pos x="182" y="0"/>
                </a:cxn>
                <a:cxn ang="0">
                  <a:pos x="14" y="0"/>
                </a:cxn>
                <a:cxn ang="0">
                  <a:pos x="0" y="79"/>
                </a:cxn>
                <a:cxn ang="0">
                  <a:pos x="75" y="112"/>
                </a:cxn>
                <a:cxn ang="0">
                  <a:pos x="146" y="131"/>
                </a:cxn>
                <a:cxn ang="0">
                  <a:pos x="182" y="88"/>
                </a:cxn>
                <a:cxn ang="0">
                  <a:pos x="182" y="0"/>
                </a:cxn>
                <a:cxn ang="0">
                  <a:pos x="182" y="0"/>
                </a:cxn>
              </a:cxnLst>
              <a:rect l="0" t="0" r="r" b="b"/>
              <a:pathLst>
                <a:path w="182" h="131">
                  <a:moveTo>
                    <a:pt x="182" y="0"/>
                  </a:moveTo>
                  <a:lnTo>
                    <a:pt x="14" y="0"/>
                  </a:lnTo>
                  <a:lnTo>
                    <a:pt x="0" y="79"/>
                  </a:lnTo>
                  <a:lnTo>
                    <a:pt x="75" y="112"/>
                  </a:lnTo>
                  <a:lnTo>
                    <a:pt x="146" y="131"/>
                  </a:lnTo>
                  <a:lnTo>
                    <a:pt x="182" y="88"/>
                  </a:lnTo>
                  <a:lnTo>
                    <a:pt x="182" y="0"/>
                  </a:lnTo>
                  <a:lnTo>
                    <a:pt x="182" y="0"/>
                  </a:lnTo>
                  <a:close/>
                </a:path>
              </a:pathLst>
            </a:custGeom>
            <a:solidFill>
              <a:srgbClr val="F72B2B"/>
            </a:solidFill>
            <a:ln w="9525">
              <a:noFill/>
              <a:round/>
              <a:headEnd/>
              <a:tailEnd/>
            </a:ln>
          </p:spPr>
          <p:txBody>
            <a:bodyPr/>
            <a:lstStyle/>
            <a:p>
              <a:endParaRPr lang="en-US"/>
            </a:p>
          </p:txBody>
        </p:sp>
        <p:sp>
          <p:nvSpPr>
            <p:cNvPr id="136228" name="Freeform 36"/>
            <p:cNvSpPr>
              <a:spLocks/>
            </p:cNvSpPr>
            <p:nvPr/>
          </p:nvSpPr>
          <p:spPr bwMode="auto">
            <a:xfrm>
              <a:off x="4883" y="1774"/>
              <a:ext cx="111" cy="39"/>
            </a:xfrm>
            <a:custGeom>
              <a:avLst/>
              <a:gdLst/>
              <a:ahLst/>
              <a:cxnLst>
                <a:cxn ang="0">
                  <a:pos x="40" y="14"/>
                </a:cxn>
                <a:cxn ang="0">
                  <a:pos x="0" y="55"/>
                </a:cxn>
                <a:cxn ang="0">
                  <a:pos x="161" y="77"/>
                </a:cxn>
                <a:cxn ang="0">
                  <a:pos x="221" y="0"/>
                </a:cxn>
                <a:cxn ang="0">
                  <a:pos x="98" y="19"/>
                </a:cxn>
                <a:cxn ang="0">
                  <a:pos x="40" y="14"/>
                </a:cxn>
                <a:cxn ang="0">
                  <a:pos x="40" y="14"/>
                </a:cxn>
              </a:cxnLst>
              <a:rect l="0" t="0" r="r" b="b"/>
              <a:pathLst>
                <a:path w="221" h="77">
                  <a:moveTo>
                    <a:pt x="40" y="14"/>
                  </a:moveTo>
                  <a:lnTo>
                    <a:pt x="0" y="55"/>
                  </a:lnTo>
                  <a:lnTo>
                    <a:pt x="161" y="77"/>
                  </a:lnTo>
                  <a:lnTo>
                    <a:pt x="221" y="0"/>
                  </a:lnTo>
                  <a:lnTo>
                    <a:pt x="98" y="19"/>
                  </a:lnTo>
                  <a:lnTo>
                    <a:pt x="40" y="14"/>
                  </a:lnTo>
                  <a:lnTo>
                    <a:pt x="40" y="14"/>
                  </a:lnTo>
                  <a:close/>
                </a:path>
              </a:pathLst>
            </a:custGeom>
            <a:solidFill>
              <a:srgbClr val="F72B2B"/>
            </a:solidFill>
            <a:ln w="9525">
              <a:noFill/>
              <a:round/>
              <a:headEnd/>
              <a:tailEnd/>
            </a:ln>
          </p:spPr>
          <p:txBody>
            <a:bodyPr/>
            <a:lstStyle/>
            <a:p>
              <a:endParaRPr lang="en-US"/>
            </a:p>
          </p:txBody>
        </p:sp>
        <p:sp>
          <p:nvSpPr>
            <p:cNvPr id="136229" name="Freeform 37"/>
            <p:cNvSpPr>
              <a:spLocks/>
            </p:cNvSpPr>
            <p:nvPr/>
          </p:nvSpPr>
          <p:spPr bwMode="auto">
            <a:xfrm>
              <a:off x="5064" y="1568"/>
              <a:ext cx="81" cy="47"/>
            </a:xfrm>
            <a:custGeom>
              <a:avLst/>
              <a:gdLst/>
              <a:ahLst/>
              <a:cxnLst>
                <a:cxn ang="0">
                  <a:pos x="58" y="0"/>
                </a:cxn>
                <a:cxn ang="0">
                  <a:pos x="0" y="60"/>
                </a:cxn>
                <a:cxn ang="0">
                  <a:pos x="36" y="94"/>
                </a:cxn>
                <a:cxn ang="0">
                  <a:pos x="163" y="68"/>
                </a:cxn>
                <a:cxn ang="0">
                  <a:pos x="129" y="24"/>
                </a:cxn>
                <a:cxn ang="0">
                  <a:pos x="58" y="0"/>
                </a:cxn>
                <a:cxn ang="0">
                  <a:pos x="58" y="0"/>
                </a:cxn>
              </a:cxnLst>
              <a:rect l="0" t="0" r="r" b="b"/>
              <a:pathLst>
                <a:path w="163" h="94">
                  <a:moveTo>
                    <a:pt x="58" y="0"/>
                  </a:moveTo>
                  <a:lnTo>
                    <a:pt x="0" y="60"/>
                  </a:lnTo>
                  <a:lnTo>
                    <a:pt x="36" y="94"/>
                  </a:lnTo>
                  <a:lnTo>
                    <a:pt x="163" y="68"/>
                  </a:lnTo>
                  <a:lnTo>
                    <a:pt x="129" y="24"/>
                  </a:lnTo>
                  <a:lnTo>
                    <a:pt x="58" y="0"/>
                  </a:lnTo>
                  <a:lnTo>
                    <a:pt x="58" y="0"/>
                  </a:lnTo>
                  <a:close/>
                </a:path>
              </a:pathLst>
            </a:custGeom>
            <a:solidFill>
              <a:srgbClr val="F72B2B"/>
            </a:solidFill>
            <a:ln w="9525">
              <a:noFill/>
              <a:round/>
              <a:headEnd/>
              <a:tailEnd/>
            </a:ln>
          </p:spPr>
          <p:txBody>
            <a:bodyPr/>
            <a:lstStyle/>
            <a:p>
              <a:endParaRPr lang="en-US"/>
            </a:p>
          </p:txBody>
        </p:sp>
        <p:sp>
          <p:nvSpPr>
            <p:cNvPr id="136230" name="Freeform 38"/>
            <p:cNvSpPr>
              <a:spLocks/>
            </p:cNvSpPr>
            <p:nvPr/>
          </p:nvSpPr>
          <p:spPr bwMode="auto">
            <a:xfrm>
              <a:off x="4380" y="1421"/>
              <a:ext cx="133" cy="100"/>
            </a:xfrm>
            <a:custGeom>
              <a:avLst/>
              <a:gdLst/>
              <a:ahLst/>
              <a:cxnLst>
                <a:cxn ang="0">
                  <a:pos x="262" y="0"/>
                </a:cxn>
                <a:cxn ang="0">
                  <a:pos x="156" y="0"/>
                </a:cxn>
                <a:cxn ang="0">
                  <a:pos x="69" y="34"/>
                </a:cxn>
                <a:cxn ang="0">
                  <a:pos x="0" y="84"/>
                </a:cxn>
                <a:cxn ang="0">
                  <a:pos x="7" y="164"/>
                </a:cxn>
                <a:cxn ang="0">
                  <a:pos x="69" y="197"/>
                </a:cxn>
                <a:cxn ang="0">
                  <a:pos x="156" y="200"/>
                </a:cxn>
                <a:cxn ang="0">
                  <a:pos x="226" y="183"/>
                </a:cxn>
                <a:cxn ang="0">
                  <a:pos x="245" y="151"/>
                </a:cxn>
                <a:cxn ang="0">
                  <a:pos x="173" y="166"/>
                </a:cxn>
                <a:cxn ang="0">
                  <a:pos x="103" y="139"/>
                </a:cxn>
                <a:cxn ang="0">
                  <a:pos x="82" y="99"/>
                </a:cxn>
                <a:cxn ang="0">
                  <a:pos x="125" y="75"/>
                </a:cxn>
                <a:cxn ang="0">
                  <a:pos x="158" y="48"/>
                </a:cxn>
                <a:cxn ang="0">
                  <a:pos x="266" y="72"/>
                </a:cxn>
                <a:cxn ang="0">
                  <a:pos x="262" y="0"/>
                </a:cxn>
                <a:cxn ang="0">
                  <a:pos x="262" y="0"/>
                </a:cxn>
              </a:cxnLst>
              <a:rect l="0" t="0" r="r" b="b"/>
              <a:pathLst>
                <a:path w="266" h="200">
                  <a:moveTo>
                    <a:pt x="262" y="0"/>
                  </a:moveTo>
                  <a:lnTo>
                    <a:pt x="156" y="0"/>
                  </a:lnTo>
                  <a:lnTo>
                    <a:pt x="69" y="34"/>
                  </a:lnTo>
                  <a:lnTo>
                    <a:pt x="0" y="84"/>
                  </a:lnTo>
                  <a:lnTo>
                    <a:pt x="7" y="164"/>
                  </a:lnTo>
                  <a:lnTo>
                    <a:pt x="69" y="197"/>
                  </a:lnTo>
                  <a:lnTo>
                    <a:pt x="156" y="200"/>
                  </a:lnTo>
                  <a:lnTo>
                    <a:pt x="226" y="183"/>
                  </a:lnTo>
                  <a:lnTo>
                    <a:pt x="245" y="151"/>
                  </a:lnTo>
                  <a:lnTo>
                    <a:pt x="173" y="166"/>
                  </a:lnTo>
                  <a:lnTo>
                    <a:pt x="103" y="139"/>
                  </a:lnTo>
                  <a:lnTo>
                    <a:pt x="82" y="99"/>
                  </a:lnTo>
                  <a:lnTo>
                    <a:pt x="125" y="75"/>
                  </a:lnTo>
                  <a:lnTo>
                    <a:pt x="158" y="48"/>
                  </a:lnTo>
                  <a:lnTo>
                    <a:pt x="266" y="72"/>
                  </a:lnTo>
                  <a:lnTo>
                    <a:pt x="262" y="0"/>
                  </a:lnTo>
                  <a:lnTo>
                    <a:pt x="262" y="0"/>
                  </a:lnTo>
                  <a:close/>
                </a:path>
              </a:pathLst>
            </a:custGeom>
            <a:solidFill>
              <a:srgbClr val="F72B2B"/>
            </a:solidFill>
            <a:ln w="9525">
              <a:noFill/>
              <a:round/>
              <a:headEnd/>
              <a:tailEnd/>
            </a:ln>
          </p:spPr>
          <p:txBody>
            <a:bodyPr/>
            <a:lstStyle/>
            <a:p>
              <a:endParaRPr lang="en-US"/>
            </a:p>
          </p:txBody>
        </p:sp>
        <p:sp>
          <p:nvSpPr>
            <p:cNvPr id="136231" name="Freeform 39"/>
            <p:cNvSpPr>
              <a:spLocks/>
            </p:cNvSpPr>
            <p:nvPr/>
          </p:nvSpPr>
          <p:spPr bwMode="auto">
            <a:xfrm>
              <a:off x="3968" y="1355"/>
              <a:ext cx="124" cy="44"/>
            </a:xfrm>
            <a:custGeom>
              <a:avLst/>
              <a:gdLst/>
              <a:ahLst/>
              <a:cxnLst>
                <a:cxn ang="0">
                  <a:pos x="0" y="32"/>
                </a:cxn>
                <a:cxn ang="0">
                  <a:pos x="105" y="65"/>
                </a:cxn>
                <a:cxn ang="0">
                  <a:pos x="189" y="87"/>
                </a:cxn>
                <a:cxn ang="0">
                  <a:pos x="249" y="51"/>
                </a:cxn>
                <a:cxn ang="0">
                  <a:pos x="210" y="7"/>
                </a:cxn>
                <a:cxn ang="0">
                  <a:pos x="79" y="0"/>
                </a:cxn>
                <a:cxn ang="0">
                  <a:pos x="0" y="32"/>
                </a:cxn>
                <a:cxn ang="0">
                  <a:pos x="0" y="32"/>
                </a:cxn>
              </a:cxnLst>
              <a:rect l="0" t="0" r="r" b="b"/>
              <a:pathLst>
                <a:path w="249" h="87">
                  <a:moveTo>
                    <a:pt x="0" y="32"/>
                  </a:moveTo>
                  <a:lnTo>
                    <a:pt x="105" y="65"/>
                  </a:lnTo>
                  <a:lnTo>
                    <a:pt x="189" y="87"/>
                  </a:lnTo>
                  <a:lnTo>
                    <a:pt x="249" y="51"/>
                  </a:lnTo>
                  <a:lnTo>
                    <a:pt x="210" y="7"/>
                  </a:lnTo>
                  <a:lnTo>
                    <a:pt x="79" y="0"/>
                  </a:lnTo>
                  <a:lnTo>
                    <a:pt x="0" y="32"/>
                  </a:lnTo>
                  <a:lnTo>
                    <a:pt x="0" y="32"/>
                  </a:lnTo>
                  <a:close/>
                </a:path>
              </a:pathLst>
            </a:custGeom>
            <a:solidFill>
              <a:srgbClr val="F02424"/>
            </a:solidFill>
            <a:ln w="9525">
              <a:noFill/>
              <a:round/>
              <a:headEnd/>
              <a:tailEnd/>
            </a:ln>
          </p:spPr>
          <p:txBody>
            <a:bodyPr/>
            <a:lstStyle/>
            <a:p>
              <a:endParaRPr lang="en-US"/>
            </a:p>
          </p:txBody>
        </p:sp>
        <p:sp>
          <p:nvSpPr>
            <p:cNvPr id="136232" name="Freeform 40"/>
            <p:cNvSpPr>
              <a:spLocks/>
            </p:cNvSpPr>
            <p:nvPr/>
          </p:nvSpPr>
          <p:spPr bwMode="auto">
            <a:xfrm>
              <a:off x="4935" y="1521"/>
              <a:ext cx="71" cy="47"/>
            </a:xfrm>
            <a:custGeom>
              <a:avLst/>
              <a:gdLst/>
              <a:ahLst/>
              <a:cxnLst>
                <a:cxn ang="0">
                  <a:pos x="0" y="19"/>
                </a:cxn>
                <a:cxn ang="0">
                  <a:pos x="19" y="95"/>
                </a:cxn>
                <a:cxn ang="0">
                  <a:pos x="140" y="59"/>
                </a:cxn>
                <a:cxn ang="0">
                  <a:pos x="137" y="0"/>
                </a:cxn>
                <a:cxn ang="0">
                  <a:pos x="0" y="19"/>
                </a:cxn>
                <a:cxn ang="0">
                  <a:pos x="0" y="19"/>
                </a:cxn>
              </a:cxnLst>
              <a:rect l="0" t="0" r="r" b="b"/>
              <a:pathLst>
                <a:path w="140" h="95">
                  <a:moveTo>
                    <a:pt x="0" y="19"/>
                  </a:moveTo>
                  <a:lnTo>
                    <a:pt x="19" y="95"/>
                  </a:lnTo>
                  <a:lnTo>
                    <a:pt x="140" y="59"/>
                  </a:lnTo>
                  <a:lnTo>
                    <a:pt x="137" y="0"/>
                  </a:lnTo>
                  <a:lnTo>
                    <a:pt x="0" y="19"/>
                  </a:lnTo>
                  <a:lnTo>
                    <a:pt x="0" y="19"/>
                  </a:lnTo>
                  <a:close/>
                </a:path>
              </a:pathLst>
            </a:custGeom>
            <a:solidFill>
              <a:srgbClr val="FFDB4D"/>
            </a:solidFill>
            <a:ln w="9525">
              <a:noFill/>
              <a:round/>
              <a:headEnd/>
              <a:tailEnd/>
            </a:ln>
          </p:spPr>
          <p:txBody>
            <a:bodyPr/>
            <a:lstStyle/>
            <a:p>
              <a:endParaRPr lang="en-US"/>
            </a:p>
          </p:txBody>
        </p:sp>
        <p:sp>
          <p:nvSpPr>
            <p:cNvPr id="136233" name="Freeform 41"/>
            <p:cNvSpPr>
              <a:spLocks/>
            </p:cNvSpPr>
            <p:nvPr/>
          </p:nvSpPr>
          <p:spPr bwMode="auto">
            <a:xfrm>
              <a:off x="5007" y="1398"/>
              <a:ext cx="64" cy="40"/>
            </a:xfrm>
            <a:custGeom>
              <a:avLst/>
              <a:gdLst/>
              <a:ahLst/>
              <a:cxnLst>
                <a:cxn ang="0">
                  <a:pos x="10" y="77"/>
                </a:cxn>
                <a:cxn ang="0">
                  <a:pos x="0" y="0"/>
                </a:cxn>
                <a:cxn ang="0">
                  <a:pos x="96" y="18"/>
                </a:cxn>
                <a:cxn ang="0">
                  <a:pos x="127" y="80"/>
                </a:cxn>
                <a:cxn ang="0">
                  <a:pos x="10" y="77"/>
                </a:cxn>
                <a:cxn ang="0">
                  <a:pos x="10" y="77"/>
                </a:cxn>
              </a:cxnLst>
              <a:rect l="0" t="0" r="r" b="b"/>
              <a:pathLst>
                <a:path w="127" h="80">
                  <a:moveTo>
                    <a:pt x="10" y="77"/>
                  </a:moveTo>
                  <a:lnTo>
                    <a:pt x="0" y="0"/>
                  </a:lnTo>
                  <a:lnTo>
                    <a:pt x="96" y="18"/>
                  </a:lnTo>
                  <a:lnTo>
                    <a:pt x="127" y="80"/>
                  </a:lnTo>
                  <a:lnTo>
                    <a:pt x="10" y="77"/>
                  </a:lnTo>
                  <a:lnTo>
                    <a:pt x="10" y="77"/>
                  </a:lnTo>
                  <a:close/>
                </a:path>
              </a:pathLst>
            </a:custGeom>
            <a:solidFill>
              <a:srgbClr val="FFDB4D"/>
            </a:solidFill>
            <a:ln w="9525">
              <a:noFill/>
              <a:round/>
              <a:headEnd/>
              <a:tailEnd/>
            </a:ln>
          </p:spPr>
          <p:txBody>
            <a:bodyPr/>
            <a:lstStyle/>
            <a:p>
              <a:endParaRPr lang="en-US"/>
            </a:p>
          </p:txBody>
        </p:sp>
        <p:sp>
          <p:nvSpPr>
            <p:cNvPr id="136234" name="Freeform 42"/>
            <p:cNvSpPr>
              <a:spLocks/>
            </p:cNvSpPr>
            <p:nvPr/>
          </p:nvSpPr>
          <p:spPr bwMode="auto">
            <a:xfrm>
              <a:off x="4694" y="1313"/>
              <a:ext cx="90" cy="39"/>
            </a:xfrm>
            <a:custGeom>
              <a:avLst/>
              <a:gdLst/>
              <a:ahLst/>
              <a:cxnLst>
                <a:cxn ang="0">
                  <a:pos x="6" y="55"/>
                </a:cxn>
                <a:cxn ang="0">
                  <a:pos x="0" y="0"/>
                </a:cxn>
                <a:cxn ang="0">
                  <a:pos x="180" y="5"/>
                </a:cxn>
                <a:cxn ang="0">
                  <a:pos x="110" y="77"/>
                </a:cxn>
                <a:cxn ang="0">
                  <a:pos x="6" y="55"/>
                </a:cxn>
                <a:cxn ang="0">
                  <a:pos x="6" y="55"/>
                </a:cxn>
              </a:cxnLst>
              <a:rect l="0" t="0" r="r" b="b"/>
              <a:pathLst>
                <a:path w="180" h="77">
                  <a:moveTo>
                    <a:pt x="6" y="55"/>
                  </a:moveTo>
                  <a:lnTo>
                    <a:pt x="0" y="0"/>
                  </a:lnTo>
                  <a:lnTo>
                    <a:pt x="180" y="5"/>
                  </a:lnTo>
                  <a:lnTo>
                    <a:pt x="110" y="77"/>
                  </a:lnTo>
                  <a:lnTo>
                    <a:pt x="6" y="55"/>
                  </a:lnTo>
                  <a:lnTo>
                    <a:pt x="6" y="55"/>
                  </a:lnTo>
                  <a:close/>
                </a:path>
              </a:pathLst>
            </a:custGeom>
            <a:solidFill>
              <a:srgbClr val="FFDB4D"/>
            </a:solidFill>
            <a:ln w="9525">
              <a:noFill/>
              <a:round/>
              <a:headEnd/>
              <a:tailEnd/>
            </a:ln>
          </p:spPr>
          <p:txBody>
            <a:bodyPr/>
            <a:lstStyle/>
            <a:p>
              <a:endParaRPr lang="en-US"/>
            </a:p>
          </p:txBody>
        </p:sp>
        <p:sp>
          <p:nvSpPr>
            <p:cNvPr id="136235" name="Freeform 43"/>
            <p:cNvSpPr>
              <a:spLocks/>
            </p:cNvSpPr>
            <p:nvPr/>
          </p:nvSpPr>
          <p:spPr bwMode="auto">
            <a:xfrm>
              <a:off x="4382" y="1226"/>
              <a:ext cx="57" cy="63"/>
            </a:xfrm>
            <a:custGeom>
              <a:avLst/>
              <a:gdLst/>
              <a:ahLst/>
              <a:cxnLst>
                <a:cxn ang="0">
                  <a:pos x="50" y="17"/>
                </a:cxn>
                <a:cxn ang="0">
                  <a:pos x="31" y="63"/>
                </a:cxn>
                <a:cxn ang="0">
                  <a:pos x="0" y="84"/>
                </a:cxn>
                <a:cxn ang="0">
                  <a:pos x="2" y="84"/>
                </a:cxn>
                <a:cxn ang="0">
                  <a:pos x="11" y="86"/>
                </a:cxn>
                <a:cxn ang="0">
                  <a:pos x="21" y="89"/>
                </a:cxn>
                <a:cxn ang="0">
                  <a:pos x="35" y="94"/>
                </a:cxn>
                <a:cxn ang="0">
                  <a:pos x="47" y="98"/>
                </a:cxn>
                <a:cxn ang="0">
                  <a:pos x="60" y="99"/>
                </a:cxn>
                <a:cxn ang="0">
                  <a:pos x="69" y="101"/>
                </a:cxn>
                <a:cxn ang="0">
                  <a:pos x="76" y="103"/>
                </a:cxn>
                <a:cxn ang="0">
                  <a:pos x="81" y="106"/>
                </a:cxn>
                <a:cxn ang="0">
                  <a:pos x="88" y="115"/>
                </a:cxn>
                <a:cxn ang="0">
                  <a:pos x="91" y="120"/>
                </a:cxn>
                <a:cxn ang="0">
                  <a:pos x="93" y="125"/>
                </a:cxn>
                <a:cxn ang="0">
                  <a:pos x="115" y="98"/>
                </a:cxn>
                <a:cxn ang="0">
                  <a:pos x="112" y="43"/>
                </a:cxn>
                <a:cxn ang="0">
                  <a:pos x="103" y="0"/>
                </a:cxn>
                <a:cxn ang="0">
                  <a:pos x="50" y="17"/>
                </a:cxn>
                <a:cxn ang="0">
                  <a:pos x="50" y="17"/>
                </a:cxn>
              </a:cxnLst>
              <a:rect l="0" t="0" r="r" b="b"/>
              <a:pathLst>
                <a:path w="115" h="125">
                  <a:moveTo>
                    <a:pt x="50" y="17"/>
                  </a:moveTo>
                  <a:lnTo>
                    <a:pt x="31" y="63"/>
                  </a:lnTo>
                  <a:lnTo>
                    <a:pt x="0" y="84"/>
                  </a:lnTo>
                  <a:lnTo>
                    <a:pt x="2" y="84"/>
                  </a:lnTo>
                  <a:lnTo>
                    <a:pt x="11" y="86"/>
                  </a:lnTo>
                  <a:lnTo>
                    <a:pt x="21" y="89"/>
                  </a:lnTo>
                  <a:lnTo>
                    <a:pt x="35" y="94"/>
                  </a:lnTo>
                  <a:lnTo>
                    <a:pt x="47" y="98"/>
                  </a:lnTo>
                  <a:lnTo>
                    <a:pt x="60" y="99"/>
                  </a:lnTo>
                  <a:lnTo>
                    <a:pt x="69" y="101"/>
                  </a:lnTo>
                  <a:lnTo>
                    <a:pt x="76" y="103"/>
                  </a:lnTo>
                  <a:lnTo>
                    <a:pt x="81" y="106"/>
                  </a:lnTo>
                  <a:lnTo>
                    <a:pt x="88" y="115"/>
                  </a:lnTo>
                  <a:lnTo>
                    <a:pt x="91" y="120"/>
                  </a:lnTo>
                  <a:lnTo>
                    <a:pt x="93" y="125"/>
                  </a:lnTo>
                  <a:lnTo>
                    <a:pt x="115" y="98"/>
                  </a:lnTo>
                  <a:lnTo>
                    <a:pt x="112" y="43"/>
                  </a:lnTo>
                  <a:lnTo>
                    <a:pt x="103" y="0"/>
                  </a:lnTo>
                  <a:lnTo>
                    <a:pt x="50" y="17"/>
                  </a:lnTo>
                  <a:lnTo>
                    <a:pt x="50" y="17"/>
                  </a:lnTo>
                  <a:close/>
                </a:path>
              </a:pathLst>
            </a:custGeom>
            <a:solidFill>
              <a:srgbClr val="FFDB4D"/>
            </a:solidFill>
            <a:ln w="9525">
              <a:noFill/>
              <a:round/>
              <a:headEnd/>
              <a:tailEnd/>
            </a:ln>
          </p:spPr>
          <p:txBody>
            <a:bodyPr/>
            <a:lstStyle/>
            <a:p>
              <a:endParaRPr lang="en-US"/>
            </a:p>
          </p:txBody>
        </p:sp>
        <p:sp>
          <p:nvSpPr>
            <p:cNvPr id="136236" name="Freeform 44"/>
            <p:cNvSpPr>
              <a:spLocks/>
            </p:cNvSpPr>
            <p:nvPr/>
          </p:nvSpPr>
          <p:spPr bwMode="auto">
            <a:xfrm>
              <a:off x="3771" y="1358"/>
              <a:ext cx="69" cy="44"/>
            </a:xfrm>
            <a:custGeom>
              <a:avLst/>
              <a:gdLst/>
              <a:ahLst/>
              <a:cxnLst>
                <a:cxn ang="0">
                  <a:pos x="0" y="51"/>
                </a:cxn>
                <a:cxn ang="0">
                  <a:pos x="8" y="0"/>
                </a:cxn>
                <a:cxn ang="0">
                  <a:pos x="137" y="41"/>
                </a:cxn>
                <a:cxn ang="0">
                  <a:pos x="103" y="89"/>
                </a:cxn>
                <a:cxn ang="0">
                  <a:pos x="0" y="51"/>
                </a:cxn>
                <a:cxn ang="0">
                  <a:pos x="0" y="51"/>
                </a:cxn>
              </a:cxnLst>
              <a:rect l="0" t="0" r="r" b="b"/>
              <a:pathLst>
                <a:path w="137" h="89">
                  <a:moveTo>
                    <a:pt x="0" y="51"/>
                  </a:moveTo>
                  <a:lnTo>
                    <a:pt x="8" y="0"/>
                  </a:lnTo>
                  <a:lnTo>
                    <a:pt x="137" y="41"/>
                  </a:lnTo>
                  <a:lnTo>
                    <a:pt x="103" y="89"/>
                  </a:lnTo>
                  <a:lnTo>
                    <a:pt x="0" y="51"/>
                  </a:lnTo>
                  <a:lnTo>
                    <a:pt x="0" y="51"/>
                  </a:lnTo>
                  <a:close/>
                </a:path>
              </a:pathLst>
            </a:custGeom>
            <a:solidFill>
              <a:srgbClr val="FFDB4D"/>
            </a:solidFill>
            <a:ln w="9525">
              <a:noFill/>
              <a:round/>
              <a:headEnd/>
              <a:tailEnd/>
            </a:ln>
          </p:spPr>
          <p:txBody>
            <a:bodyPr/>
            <a:lstStyle/>
            <a:p>
              <a:endParaRPr lang="en-US"/>
            </a:p>
          </p:txBody>
        </p:sp>
        <p:sp>
          <p:nvSpPr>
            <p:cNvPr id="136237" name="Freeform 45"/>
            <p:cNvSpPr>
              <a:spLocks/>
            </p:cNvSpPr>
            <p:nvPr/>
          </p:nvSpPr>
          <p:spPr bwMode="auto">
            <a:xfrm>
              <a:off x="4604" y="1765"/>
              <a:ext cx="99" cy="41"/>
            </a:xfrm>
            <a:custGeom>
              <a:avLst/>
              <a:gdLst/>
              <a:ahLst/>
              <a:cxnLst>
                <a:cxn ang="0">
                  <a:pos x="26" y="8"/>
                </a:cxn>
                <a:cxn ang="0">
                  <a:pos x="0" y="80"/>
                </a:cxn>
                <a:cxn ang="0">
                  <a:pos x="102" y="68"/>
                </a:cxn>
                <a:cxn ang="0">
                  <a:pos x="199" y="68"/>
                </a:cxn>
                <a:cxn ang="0">
                  <a:pos x="194" y="46"/>
                </a:cxn>
                <a:cxn ang="0">
                  <a:pos x="155" y="0"/>
                </a:cxn>
                <a:cxn ang="0">
                  <a:pos x="26" y="8"/>
                </a:cxn>
                <a:cxn ang="0">
                  <a:pos x="26" y="8"/>
                </a:cxn>
              </a:cxnLst>
              <a:rect l="0" t="0" r="r" b="b"/>
              <a:pathLst>
                <a:path w="199" h="80">
                  <a:moveTo>
                    <a:pt x="26" y="8"/>
                  </a:moveTo>
                  <a:lnTo>
                    <a:pt x="0" y="80"/>
                  </a:lnTo>
                  <a:lnTo>
                    <a:pt x="102" y="68"/>
                  </a:lnTo>
                  <a:lnTo>
                    <a:pt x="199" y="68"/>
                  </a:lnTo>
                  <a:lnTo>
                    <a:pt x="194" y="46"/>
                  </a:lnTo>
                  <a:lnTo>
                    <a:pt x="155" y="0"/>
                  </a:lnTo>
                  <a:lnTo>
                    <a:pt x="26" y="8"/>
                  </a:lnTo>
                  <a:lnTo>
                    <a:pt x="26" y="8"/>
                  </a:lnTo>
                  <a:close/>
                </a:path>
              </a:pathLst>
            </a:custGeom>
            <a:solidFill>
              <a:srgbClr val="FFDB4D"/>
            </a:solidFill>
            <a:ln w="9525">
              <a:noFill/>
              <a:round/>
              <a:headEnd/>
              <a:tailEnd/>
            </a:ln>
          </p:spPr>
          <p:txBody>
            <a:bodyPr/>
            <a:lstStyle/>
            <a:p>
              <a:endParaRPr lang="en-US"/>
            </a:p>
          </p:txBody>
        </p:sp>
        <p:sp>
          <p:nvSpPr>
            <p:cNvPr id="136238" name="Freeform 46"/>
            <p:cNvSpPr>
              <a:spLocks/>
            </p:cNvSpPr>
            <p:nvPr/>
          </p:nvSpPr>
          <p:spPr bwMode="auto">
            <a:xfrm>
              <a:off x="4336" y="1678"/>
              <a:ext cx="101" cy="58"/>
            </a:xfrm>
            <a:custGeom>
              <a:avLst/>
              <a:gdLst/>
              <a:ahLst/>
              <a:cxnLst>
                <a:cxn ang="0">
                  <a:pos x="0" y="63"/>
                </a:cxn>
                <a:cxn ang="0">
                  <a:pos x="101" y="0"/>
                </a:cxn>
                <a:cxn ang="0">
                  <a:pos x="202" y="45"/>
                </a:cxn>
                <a:cxn ang="0">
                  <a:pos x="113" y="117"/>
                </a:cxn>
                <a:cxn ang="0">
                  <a:pos x="0" y="63"/>
                </a:cxn>
                <a:cxn ang="0">
                  <a:pos x="0" y="63"/>
                </a:cxn>
              </a:cxnLst>
              <a:rect l="0" t="0" r="r" b="b"/>
              <a:pathLst>
                <a:path w="202" h="117">
                  <a:moveTo>
                    <a:pt x="0" y="63"/>
                  </a:moveTo>
                  <a:lnTo>
                    <a:pt x="101" y="0"/>
                  </a:lnTo>
                  <a:lnTo>
                    <a:pt x="202" y="45"/>
                  </a:lnTo>
                  <a:lnTo>
                    <a:pt x="113" y="117"/>
                  </a:lnTo>
                  <a:lnTo>
                    <a:pt x="0" y="63"/>
                  </a:lnTo>
                  <a:lnTo>
                    <a:pt x="0" y="63"/>
                  </a:lnTo>
                  <a:close/>
                </a:path>
              </a:pathLst>
            </a:custGeom>
            <a:solidFill>
              <a:srgbClr val="FFDB4D"/>
            </a:solidFill>
            <a:ln w="9525">
              <a:noFill/>
              <a:round/>
              <a:headEnd/>
              <a:tailEnd/>
            </a:ln>
          </p:spPr>
          <p:txBody>
            <a:bodyPr/>
            <a:lstStyle/>
            <a:p>
              <a:endParaRPr lang="en-US"/>
            </a:p>
          </p:txBody>
        </p:sp>
        <p:sp>
          <p:nvSpPr>
            <p:cNvPr id="136239" name="Freeform 47"/>
            <p:cNvSpPr>
              <a:spLocks/>
            </p:cNvSpPr>
            <p:nvPr/>
          </p:nvSpPr>
          <p:spPr bwMode="auto">
            <a:xfrm>
              <a:off x="4261" y="1388"/>
              <a:ext cx="181" cy="109"/>
            </a:xfrm>
            <a:custGeom>
              <a:avLst/>
              <a:gdLst/>
              <a:ahLst/>
              <a:cxnLst>
                <a:cxn ang="0">
                  <a:pos x="0" y="91"/>
                </a:cxn>
                <a:cxn ang="0">
                  <a:pos x="166" y="53"/>
                </a:cxn>
                <a:cxn ang="0">
                  <a:pos x="313" y="0"/>
                </a:cxn>
                <a:cxn ang="0">
                  <a:pos x="361" y="125"/>
                </a:cxn>
                <a:cxn ang="0">
                  <a:pos x="187" y="192"/>
                </a:cxn>
                <a:cxn ang="0">
                  <a:pos x="19" y="219"/>
                </a:cxn>
                <a:cxn ang="0">
                  <a:pos x="13" y="134"/>
                </a:cxn>
                <a:cxn ang="0">
                  <a:pos x="0" y="91"/>
                </a:cxn>
                <a:cxn ang="0">
                  <a:pos x="0" y="91"/>
                </a:cxn>
              </a:cxnLst>
              <a:rect l="0" t="0" r="r" b="b"/>
              <a:pathLst>
                <a:path w="361" h="219">
                  <a:moveTo>
                    <a:pt x="0" y="91"/>
                  </a:moveTo>
                  <a:lnTo>
                    <a:pt x="166" y="53"/>
                  </a:lnTo>
                  <a:lnTo>
                    <a:pt x="313" y="0"/>
                  </a:lnTo>
                  <a:lnTo>
                    <a:pt x="361" y="125"/>
                  </a:lnTo>
                  <a:lnTo>
                    <a:pt x="187" y="192"/>
                  </a:lnTo>
                  <a:lnTo>
                    <a:pt x="19" y="219"/>
                  </a:lnTo>
                  <a:lnTo>
                    <a:pt x="13" y="134"/>
                  </a:lnTo>
                  <a:lnTo>
                    <a:pt x="0" y="91"/>
                  </a:lnTo>
                  <a:lnTo>
                    <a:pt x="0" y="91"/>
                  </a:lnTo>
                  <a:close/>
                </a:path>
              </a:pathLst>
            </a:custGeom>
            <a:solidFill>
              <a:srgbClr val="FFDB4D"/>
            </a:solidFill>
            <a:ln w="9525">
              <a:noFill/>
              <a:round/>
              <a:headEnd/>
              <a:tailEnd/>
            </a:ln>
          </p:spPr>
          <p:txBody>
            <a:bodyPr/>
            <a:lstStyle/>
            <a:p>
              <a:endParaRPr lang="en-US"/>
            </a:p>
          </p:txBody>
        </p:sp>
        <p:sp>
          <p:nvSpPr>
            <p:cNvPr id="136240" name="Freeform 48"/>
            <p:cNvSpPr>
              <a:spLocks/>
            </p:cNvSpPr>
            <p:nvPr/>
          </p:nvSpPr>
          <p:spPr bwMode="auto">
            <a:xfrm>
              <a:off x="4583" y="1575"/>
              <a:ext cx="231" cy="179"/>
            </a:xfrm>
            <a:custGeom>
              <a:avLst/>
              <a:gdLst/>
              <a:ahLst/>
              <a:cxnLst>
                <a:cxn ang="0">
                  <a:pos x="312" y="0"/>
                </a:cxn>
                <a:cxn ang="0">
                  <a:pos x="84" y="77"/>
                </a:cxn>
                <a:cxn ang="0">
                  <a:pos x="0" y="192"/>
                </a:cxn>
                <a:cxn ang="0">
                  <a:pos x="125" y="295"/>
                </a:cxn>
                <a:cxn ang="0">
                  <a:pos x="276" y="359"/>
                </a:cxn>
                <a:cxn ang="0">
                  <a:pos x="410" y="353"/>
                </a:cxn>
                <a:cxn ang="0">
                  <a:pos x="417" y="175"/>
                </a:cxn>
                <a:cxn ang="0">
                  <a:pos x="461" y="72"/>
                </a:cxn>
                <a:cxn ang="0">
                  <a:pos x="312" y="0"/>
                </a:cxn>
                <a:cxn ang="0">
                  <a:pos x="312" y="0"/>
                </a:cxn>
              </a:cxnLst>
              <a:rect l="0" t="0" r="r" b="b"/>
              <a:pathLst>
                <a:path w="461" h="359">
                  <a:moveTo>
                    <a:pt x="312" y="0"/>
                  </a:moveTo>
                  <a:lnTo>
                    <a:pt x="84" y="77"/>
                  </a:lnTo>
                  <a:lnTo>
                    <a:pt x="0" y="192"/>
                  </a:lnTo>
                  <a:lnTo>
                    <a:pt x="125" y="295"/>
                  </a:lnTo>
                  <a:lnTo>
                    <a:pt x="276" y="359"/>
                  </a:lnTo>
                  <a:lnTo>
                    <a:pt x="410" y="353"/>
                  </a:lnTo>
                  <a:lnTo>
                    <a:pt x="417" y="175"/>
                  </a:lnTo>
                  <a:lnTo>
                    <a:pt x="461" y="72"/>
                  </a:lnTo>
                  <a:lnTo>
                    <a:pt x="312" y="0"/>
                  </a:lnTo>
                  <a:lnTo>
                    <a:pt x="312" y="0"/>
                  </a:lnTo>
                  <a:close/>
                </a:path>
              </a:pathLst>
            </a:custGeom>
            <a:solidFill>
              <a:srgbClr val="993333"/>
            </a:solidFill>
            <a:ln w="9525">
              <a:noFill/>
              <a:round/>
              <a:headEnd/>
              <a:tailEnd/>
            </a:ln>
          </p:spPr>
          <p:txBody>
            <a:bodyPr/>
            <a:lstStyle/>
            <a:p>
              <a:endParaRPr lang="en-US"/>
            </a:p>
          </p:txBody>
        </p:sp>
        <p:sp>
          <p:nvSpPr>
            <p:cNvPr id="136241" name="Freeform 49"/>
            <p:cNvSpPr>
              <a:spLocks/>
            </p:cNvSpPr>
            <p:nvPr/>
          </p:nvSpPr>
          <p:spPr bwMode="auto">
            <a:xfrm>
              <a:off x="4701" y="1571"/>
              <a:ext cx="198" cy="182"/>
            </a:xfrm>
            <a:custGeom>
              <a:avLst/>
              <a:gdLst/>
              <a:ahLst/>
              <a:cxnLst>
                <a:cxn ang="0">
                  <a:pos x="28" y="34"/>
                </a:cxn>
                <a:cxn ang="0">
                  <a:pos x="46" y="41"/>
                </a:cxn>
                <a:cxn ang="0">
                  <a:pos x="74" y="51"/>
                </a:cxn>
                <a:cxn ang="0">
                  <a:pos x="93" y="68"/>
                </a:cxn>
                <a:cxn ang="0">
                  <a:pos x="88" y="89"/>
                </a:cxn>
                <a:cxn ang="0">
                  <a:pos x="65" y="103"/>
                </a:cxn>
                <a:cxn ang="0">
                  <a:pos x="48" y="111"/>
                </a:cxn>
                <a:cxn ang="0">
                  <a:pos x="31" y="120"/>
                </a:cxn>
                <a:cxn ang="0">
                  <a:pos x="14" y="128"/>
                </a:cxn>
                <a:cxn ang="0">
                  <a:pos x="0" y="139"/>
                </a:cxn>
                <a:cxn ang="0">
                  <a:pos x="5" y="142"/>
                </a:cxn>
                <a:cxn ang="0">
                  <a:pos x="17" y="142"/>
                </a:cxn>
                <a:cxn ang="0">
                  <a:pos x="38" y="140"/>
                </a:cxn>
                <a:cxn ang="0">
                  <a:pos x="62" y="137"/>
                </a:cxn>
                <a:cxn ang="0">
                  <a:pos x="88" y="135"/>
                </a:cxn>
                <a:cxn ang="0">
                  <a:pos x="110" y="135"/>
                </a:cxn>
                <a:cxn ang="0">
                  <a:pos x="130" y="137"/>
                </a:cxn>
                <a:cxn ang="0">
                  <a:pos x="141" y="142"/>
                </a:cxn>
                <a:cxn ang="0">
                  <a:pos x="141" y="154"/>
                </a:cxn>
                <a:cxn ang="0">
                  <a:pos x="122" y="175"/>
                </a:cxn>
                <a:cxn ang="0">
                  <a:pos x="103" y="190"/>
                </a:cxn>
                <a:cxn ang="0">
                  <a:pos x="81" y="207"/>
                </a:cxn>
                <a:cxn ang="0">
                  <a:pos x="62" y="223"/>
                </a:cxn>
                <a:cxn ang="0">
                  <a:pos x="43" y="236"/>
                </a:cxn>
                <a:cxn ang="0">
                  <a:pos x="31" y="247"/>
                </a:cxn>
                <a:cxn ang="0">
                  <a:pos x="28" y="259"/>
                </a:cxn>
                <a:cxn ang="0">
                  <a:pos x="46" y="260"/>
                </a:cxn>
                <a:cxn ang="0">
                  <a:pos x="76" y="259"/>
                </a:cxn>
                <a:cxn ang="0">
                  <a:pos x="100" y="262"/>
                </a:cxn>
                <a:cxn ang="0">
                  <a:pos x="100" y="277"/>
                </a:cxn>
                <a:cxn ang="0">
                  <a:pos x="76" y="303"/>
                </a:cxn>
                <a:cxn ang="0">
                  <a:pos x="50" y="325"/>
                </a:cxn>
                <a:cxn ang="0">
                  <a:pos x="33" y="337"/>
                </a:cxn>
                <a:cxn ang="0">
                  <a:pos x="17" y="351"/>
                </a:cxn>
                <a:cxn ang="0">
                  <a:pos x="101" y="363"/>
                </a:cxn>
                <a:cxn ang="0">
                  <a:pos x="324" y="262"/>
                </a:cxn>
                <a:cxn ang="0">
                  <a:pos x="388" y="113"/>
                </a:cxn>
                <a:cxn ang="0">
                  <a:pos x="149" y="0"/>
                </a:cxn>
                <a:cxn ang="0">
                  <a:pos x="24" y="34"/>
                </a:cxn>
              </a:cxnLst>
              <a:rect l="0" t="0" r="r" b="b"/>
              <a:pathLst>
                <a:path w="396" h="363">
                  <a:moveTo>
                    <a:pt x="24" y="34"/>
                  </a:moveTo>
                  <a:lnTo>
                    <a:pt x="28" y="34"/>
                  </a:lnTo>
                  <a:lnTo>
                    <a:pt x="34" y="37"/>
                  </a:lnTo>
                  <a:lnTo>
                    <a:pt x="46" y="41"/>
                  </a:lnTo>
                  <a:lnTo>
                    <a:pt x="62" y="46"/>
                  </a:lnTo>
                  <a:lnTo>
                    <a:pt x="74" y="51"/>
                  </a:lnTo>
                  <a:lnTo>
                    <a:pt x="86" y="60"/>
                  </a:lnTo>
                  <a:lnTo>
                    <a:pt x="93" y="68"/>
                  </a:lnTo>
                  <a:lnTo>
                    <a:pt x="94" y="79"/>
                  </a:lnTo>
                  <a:lnTo>
                    <a:pt x="88" y="89"/>
                  </a:lnTo>
                  <a:lnTo>
                    <a:pt x="76" y="97"/>
                  </a:lnTo>
                  <a:lnTo>
                    <a:pt x="65" y="103"/>
                  </a:lnTo>
                  <a:lnTo>
                    <a:pt x="58" y="106"/>
                  </a:lnTo>
                  <a:lnTo>
                    <a:pt x="48" y="111"/>
                  </a:lnTo>
                  <a:lnTo>
                    <a:pt x="41" y="118"/>
                  </a:lnTo>
                  <a:lnTo>
                    <a:pt x="31" y="120"/>
                  </a:lnTo>
                  <a:lnTo>
                    <a:pt x="22" y="125"/>
                  </a:lnTo>
                  <a:lnTo>
                    <a:pt x="14" y="128"/>
                  </a:lnTo>
                  <a:lnTo>
                    <a:pt x="10" y="133"/>
                  </a:lnTo>
                  <a:lnTo>
                    <a:pt x="0" y="139"/>
                  </a:lnTo>
                  <a:lnTo>
                    <a:pt x="2" y="144"/>
                  </a:lnTo>
                  <a:lnTo>
                    <a:pt x="5" y="142"/>
                  </a:lnTo>
                  <a:lnTo>
                    <a:pt x="10" y="142"/>
                  </a:lnTo>
                  <a:lnTo>
                    <a:pt x="17" y="142"/>
                  </a:lnTo>
                  <a:lnTo>
                    <a:pt x="29" y="142"/>
                  </a:lnTo>
                  <a:lnTo>
                    <a:pt x="38" y="140"/>
                  </a:lnTo>
                  <a:lnTo>
                    <a:pt x="50" y="139"/>
                  </a:lnTo>
                  <a:lnTo>
                    <a:pt x="62" y="137"/>
                  </a:lnTo>
                  <a:lnTo>
                    <a:pt x="77" y="137"/>
                  </a:lnTo>
                  <a:lnTo>
                    <a:pt x="88" y="135"/>
                  </a:lnTo>
                  <a:lnTo>
                    <a:pt x="100" y="135"/>
                  </a:lnTo>
                  <a:lnTo>
                    <a:pt x="110" y="135"/>
                  </a:lnTo>
                  <a:lnTo>
                    <a:pt x="124" y="137"/>
                  </a:lnTo>
                  <a:lnTo>
                    <a:pt x="130" y="137"/>
                  </a:lnTo>
                  <a:lnTo>
                    <a:pt x="139" y="139"/>
                  </a:lnTo>
                  <a:lnTo>
                    <a:pt x="141" y="142"/>
                  </a:lnTo>
                  <a:lnTo>
                    <a:pt x="146" y="147"/>
                  </a:lnTo>
                  <a:lnTo>
                    <a:pt x="141" y="154"/>
                  </a:lnTo>
                  <a:lnTo>
                    <a:pt x="130" y="168"/>
                  </a:lnTo>
                  <a:lnTo>
                    <a:pt x="122" y="175"/>
                  </a:lnTo>
                  <a:lnTo>
                    <a:pt x="112" y="183"/>
                  </a:lnTo>
                  <a:lnTo>
                    <a:pt x="103" y="190"/>
                  </a:lnTo>
                  <a:lnTo>
                    <a:pt x="94" y="199"/>
                  </a:lnTo>
                  <a:lnTo>
                    <a:pt x="81" y="207"/>
                  </a:lnTo>
                  <a:lnTo>
                    <a:pt x="70" y="214"/>
                  </a:lnTo>
                  <a:lnTo>
                    <a:pt x="62" y="223"/>
                  </a:lnTo>
                  <a:lnTo>
                    <a:pt x="52" y="229"/>
                  </a:lnTo>
                  <a:lnTo>
                    <a:pt x="43" y="236"/>
                  </a:lnTo>
                  <a:lnTo>
                    <a:pt x="36" y="243"/>
                  </a:lnTo>
                  <a:lnTo>
                    <a:pt x="31" y="247"/>
                  </a:lnTo>
                  <a:lnTo>
                    <a:pt x="29" y="253"/>
                  </a:lnTo>
                  <a:lnTo>
                    <a:pt x="28" y="259"/>
                  </a:lnTo>
                  <a:lnTo>
                    <a:pt x="34" y="260"/>
                  </a:lnTo>
                  <a:lnTo>
                    <a:pt x="46" y="260"/>
                  </a:lnTo>
                  <a:lnTo>
                    <a:pt x="62" y="260"/>
                  </a:lnTo>
                  <a:lnTo>
                    <a:pt x="76" y="259"/>
                  </a:lnTo>
                  <a:lnTo>
                    <a:pt x="89" y="260"/>
                  </a:lnTo>
                  <a:lnTo>
                    <a:pt x="100" y="262"/>
                  </a:lnTo>
                  <a:lnTo>
                    <a:pt x="105" y="269"/>
                  </a:lnTo>
                  <a:lnTo>
                    <a:pt x="100" y="277"/>
                  </a:lnTo>
                  <a:lnTo>
                    <a:pt x="89" y="291"/>
                  </a:lnTo>
                  <a:lnTo>
                    <a:pt x="76" y="303"/>
                  </a:lnTo>
                  <a:lnTo>
                    <a:pt x="60" y="319"/>
                  </a:lnTo>
                  <a:lnTo>
                    <a:pt x="50" y="325"/>
                  </a:lnTo>
                  <a:lnTo>
                    <a:pt x="41" y="331"/>
                  </a:lnTo>
                  <a:lnTo>
                    <a:pt x="33" y="337"/>
                  </a:lnTo>
                  <a:lnTo>
                    <a:pt x="28" y="343"/>
                  </a:lnTo>
                  <a:lnTo>
                    <a:pt x="17" y="351"/>
                  </a:lnTo>
                  <a:lnTo>
                    <a:pt x="14" y="355"/>
                  </a:lnTo>
                  <a:lnTo>
                    <a:pt x="101" y="363"/>
                  </a:lnTo>
                  <a:lnTo>
                    <a:pt x="238" y="348"/>
                  </a:lnTo>
                  <a:lnTo>
                    <a:pt x="324" y="262"/>
                  </a:lnTo>
                  <a:lnTo>
                    <a:pt x="396" y="214"/>
                  </a:lnTo>
                  <a:lnTo>
                    <a:pt x="388" y="113"/>
                  </a:lnTo>
                  <a:lnTo>
                    <a:pt x="274" y="39"/>
                  </a:lnTo>
                  <a:lnTo>
                    <a:pt x="149" y="0"/>
                  </a:lnTo>
                  <a:lnTo>
                    <a:pt x="24" y="34"/>
                  </a:lnTo>
                  <a:lnTo>
                    <a:pt x="24" y="34"/>
                  </a:lnTo>
                  <a:close/>
                </a:path>
              </a:pathLst>
            </a:custGeom>
            <a:solidFill>
              <a:srgbClr val="8C1919"/>
            </a:solidFill>
            <a:ln w="9525">
              <a:noFill/>
              <a:round/>
              <a:headEnd/>
              <a:tailEnd/>
            </a:ln>
          </p:spPr>
          <p:txBody>
            <a:bodyPr/>
            <a:lstStyle/>
            <a:p>
              <a:endParaRPr lang="en-US"/>
            </a:p>
          </p:txBody>
        </p:sp>
        <p:sp>
          <p:nvSpPr>
            <p:cNvPr id="136242" name="Freeform 50"/>
            <p:cNvSpPr>
              <a:spLocks/>
            </p:cNvSpPr>
            <p:nvPr/>
          </p:nvSpPr>
          <p:spPr bwMode="auto">
            <a:xfrm>
              <a:off x="4692" y="1508"/>
              <a:ext cx="133" cy="95"/>
            </a:xfrm>
            <a:custGeom>
              <a:avLst/>
              <a:gdLst/>
              <a:ahLst/>
              <a:cxnLst>
                <a:cxn ang="0">
                  <a:pos x="5" y="0"/>
                </a:cxn>
                <a:cxn ang="0">
                  <a:pos x="0" y="115"/>
                </a:cxn>
                <a:cxn ang="0">
                  <a:pos x="149" y="188"/>
                </a:cxn>
                <a:cxn ang="0">
                  <a:pos x="266" y="87"/>
                </a:cxn>
                <a:cxn ang="0">
                  <a:pos x="123" y="36"/>
                </a:cxn>
                <a:cxn ang="0">
                  <a:pos x="5" y="0"/>
                </a:cxn>
                <a:cxn ang="0">
                  <a:pos x="5" y="0"/>
                </a:cxn>
              </a:cxnLst>
              <a:rect l="0" t="0" r="r" b="b"/>
              <a:pathLst>
                <a:path w="266" h="188">
                  <a:moveTo>
                    <a:pt x="5" y="0"/>
                  </a:moveTo>
                  <a:lnTo>
                    <a:pt x="0" y="115"/>
                  </a:lnTo>
                  <a:lnTo>
                    <a:pt x="149" y="188"/>
                  </a:lnTo>
                  <a:lnTo>
                    <a:pt x="266" y="87"/>
                  </a:lnTo>
                  <a:lnTo>
                    <a:pt x="123" y="36"/>
                  </a:lnTo>
                  <a:lnTo>
                    <a:pt x="5" y="0"/>
                  </a:lnTo>
                  <a:lnTo>
                    <a:pt x="5" y="0"/>
                  </a:lnTo>
                  <a:close/>
                </a:path>
              </a:pathLst>
            </a:custGeom>
            <a:solidFill>
              <a:srgbClr val="8AD100"/>
            </a:solidFill>
            <a:ln w="9525">
              <a:noFill/>
              <a:round/>
              <a:headEnd/>
              <a:tailEnd/>
            </a:ln>
          </p:spPr>
          <p:txBody>
            <a:bodyPr/>
            <a:lstStyle/>
            <a:p>
              <a:endParaRPr lang="en-US"/>
            </a:p>
          </p:txBody>
        </p:sp>
        <p:sp>
          <p:nvSpPr>
            <p:cNvPr id="136243" name="Freeform 51"/>
            <p:cNvSpPr>
              <a:spLocks/>
            </p:cNvSpPr>
            <p:nvPr/>
          </p:nvSpPr>
          <p:spPr bwMode="auto">
            <a:xfrm>
              <a:off x="4550" y="1378"/>
              <a:ext cx="296" cy="168"/>
            </a:xfrm>
            <a:custGeom>
              <a:avLst/>
              <a:gdLst/>
              <a:ahLst/>
              <a:cxnLst>
                <a:cxn ang="0">
                  <a:pos x="115" y="45"/>
                </a:cxn>
                <a:cxn ang="0">
                  <a:pos x="0" y="161"/>
                </a:cxn>
                <a:cxn ang="0">
                  <a:pos x="9" y="256"/>
                </a:cxn>
                <a:cxn ang="0">
                  <a:pos x="144" y="329"/>
                </a:cxn>
                <a:cxn ang="0">
                  <a:pos x="273" y="336"/>
                </a:cxn>
                <a:cxn ang="0">
                  <a:pos x="302" y="247"/>
                </a:cxn>
                <a:cxn ang="0">
                  <a:pos x="441" y="314"/>
                </a:cxn>
                <a:cxn ang="0">
                  <a:pos x="498" y="273"/>
                </a:cxn>
                <a:cxn ang="0">
                  <a:pos x="594" y="108"/>
                </a:cxn>
                <a:cxn ang="0">
                  <a:pos x="407" y="4"/>
                </a:cxn>
                <a:cxn ang="0">
                  <a:pos x="244" y="0"/>
                </a:cxn>
                <a:cxn ang="0">
                  <a:pos x="115" y="45"/>
                </a:cxn>
                <a:cxn ang="0">
                  <a:pos x="115" y="45"/>
                </a:cxn>
              </a:cxnLst>
              <a:rect l="0" t="0" r="r" b="b"/>
              <a:pathLst>
                <a:path w="594" h="336">
                  <a:moveTo>
                    <a:pt x="115" y="45"/>
                  </a:moveTo>
                  <a:lnTo>
                    <a:pt x="0" y="161"/>
                  </a:lnTo>
                  <a:lnTo>
                    <a:pt x="9" y="256"/>
                  </a:lnTo>
                  <a:lnTo>
                    <a:pt x="144" y="329"/>
                  </a:lnTo>
                  <a:lnTo>
                    <a:pt x="273" y="336"/>
                  </a:lnTo>
                  <a:lnTo>
                    <a:pt x="302" y="247"/>
                  </a:lnTo>
                  <a:lnTo>
                    <a:pt x="441" y="314"/>
                  </a:lnTo>
                  <a:lnTo>
                    <a:pt x="498" y="273"/>
                  </a:lnTo>
                  <a:lnTo>
                    <a:pt x="594" y="108"/>
                  </a:lnTo>
                  <a:lnTo>
                    <a:pt x="407" y="4"/>
                  </a:lnTo>
                  <a:lnTo>
                    <a:pt x="244" y="0"/>
                  </a:lnTo>
                  <a:lnTo>
                    <a:pt x="115" y="45"/>
                  </a:lnTo>
                  <a:lnTo>
                    <a:pt x="115" y="45"/>
                  </a:lnTo>
                  <a:close/>
                </a:path>
              </a:pathLst>
            </a:custGeom>
            <a:solidFill>
              <a:srgbClr val="993333"/>
            </a:solidFill>
            <a:ln w="9525">
              <a:noFill/>
              <a:round/>
              <a:headEnd/>
              <a:tailEnd/>
            </a:ln>
          </p:spPr>
          <p:txBody>
            <a:bodyPr/>
            <a:lstStyle/>
            <a:p>
              <a:endParaRPr lang="en-US"/>
            </a:p>
          </p:txBody>
        </p:sp>
        <p:sp>
          <p:nvSpPr>
            <p:cNvPr id="136244" name="Freeform 52"/>
            <p:cNvSpPr>
              <a:spLocks/>
            </p:cNvSpPr>
            <p:nvPr/>
          </p:nvSpPr>
          <p:spPr bwMode="auto">
            <a:xfrm>
              <a:off x="4712" y="1373"/>
              <a:ext cx="175" cy="162"/>
            </a:xfrm>
            <a:custGeom>
              <a:avLst/>
              <a:gdLst/>
              <a:ahLst/>
              <a:cxnLst>
                <a:cxn ang="0">
                  <a:pos x="30" y="65"/>
                </a:cxn>
                <a:cxn ang="0">
                  <a:pos x="28" y="67"/>
                </a:cxn>
                <a:cxn ang="0">
                  <a:pos x="26" y="74"/>
                </a:cxn>
                <a:cxn ang="0">
                  <a:pos x="24" y="82"/>
                </a:cxn>
                <a:cxn ang="0">
                  <a:pos x="24" y="96"/>
                </a:cxn>
                <a:cxn ang="0">
                  <a:pos x="21" y="108"/>
                </a:cxn>
                <a:cxn ang="0">
                  <a:pos x="21" y="122"/>
                </a:cxn>
                <a:cxn ang="0">
                  <a:pos x="21" y="137"/>
                </a:cxn>
                <a:cxn ang="0">
                  <a:pos x="24" y="151"/>
                </a:cxn>
                <a:cxn ang="0">
                  <a:pos x="24" y="158"/>
                </a:cxn>
                <a:cxn ang="0">
                  <a:pos x="30" y="166"/>
                </a:cxn>
                <a:cxn ang="0">
                  <a:pos x="35" y="171"/>
                </a:cxn>
                <a:cxn ang="0">
                  <a:pos x="40" y="178"/>
                </a:cxn>
                <a:cxn ang="0">
                  <a:pos x="45" y="185"/>
                </a:cxn>
                <a:cxn ang="0">
                  <a:pos x="43" y="195"/>
                </a:cxn>
                <a:cxn ang="0">
                  <a:pos x="38" y="200"/>
                </a:cxn>
                <a:cxn ang="0">
                  <a:pos x="30" y="207"/>
                </a:cxn>
                <a:cxn ang="0">
                  <a:pos x="21" y="216"/>
                </a:cxn>
                <a:cxn ang="0">
                  <a:pos x="12" y="224"/>
                </a:cxn>
                <a:cxn ang="0">
                  <a:pos x="0" y="236"/>
                </a:cxn>
                <a:cxn ang="0">
                  <a:pos x="2" y="248"/>
                </a:cxn>
                <a:cxn ang="0">
                  <a:pos x="9" y="250"/>
                </a:cxn>
                <a:cxn ang="0">
                  <a:pos x="19" y="254"/>
                </a:cxn>
                <a:cxn ang="0">
                  <a:pos x="33" y="254"/>
                </a:cxn>
                <a:cxn ang="0">
                  <a:pos x="50" y="255"/>
                </a:cxn>
                <a:cxn ang="0">
                  <a:pos x="66" y="255"/>
                </a:cxn>
                <a:cxn ang="0">
                  <a:pos x="79" y="255"/>
                </a:cxn>
                <a:cxn ang="0">
                  <a:pos x="91" y="255"/>
                </a:cxn>
                <a:cxn ang="0">
                  <a:pos x="100" y="260"/>
                </a:cxn>
                <a:cxn ang="0">
                  <a:pos x="100" y="264"/>
                </a:cxn>
                <a:cxn ang="0">
                  <a:pos x="88" y="276"/>
                </a:cxn>
                <a:cxn ang="0">
                  <a:pos x="76" y="286"/>
                </a:cxn>
                <a:cxn ang="0">
                  <a:pos x="74" y="300"/>
                </a:cxn>
                <a:cxn ang="0">
                  <a:pos x="79" y="303"/>
                </a:cxn>
                <a:cxn ang="0">
                  <a:pos x="88" y="308"/>
                </a:cxn>
                <a:cxn ang="0">
                  <a:pos x="100" y="310"/>
                </a:cxn>
                <a:cxn ang="0">
                  <a:pos x="114" y="315"/>
                </a:cxn>
                <a:cxn ang="0">
                  <a:pos x="126" y="317"/>
                </a:cxn>
                <a:cxn ang="0">
                  <a:pos x="138" y="320"/>
                </a:cxn>
                <a:cxn ang="0">
                  <a:pos x="146" y="322"/>
                </a:cxn>
                <a:cxn ang="0">
                  <a:pos x="150" y="324"/>
                </a:cxn>
                <a:cxn ang="0">
                  <a:pos x="258" y="288"/>
                </a:cxn>
                <a:cxn ang="0">
                  <a:pos x="350" y="158"/>
                </a:cxn>
                <a:cxn ang="0">
                  <a:pos x="347" y="87"/>
                </a:cxn>
                <a:cxn ang="0">
                  <a:pos x="227" y="0"/>
                </a:cxn>
                <a:cxn ang="0">
                  <a:pos x="84" y="20"/>
                </a:cxn>
                <a:cxn ang="0">
                  <a:pos x="30" y="65"/>
                </a:cxn>
                <a:cxn ang="0">
                  <a:pos x="30" y="65"/>
                </a:cxn>
              </a:cxnLst>
              <a:rect l="0" t="0" r="r" b="b"/>
              <a:pathLst>
                <a:path w="350" h="324">
                  <a:moveTo>
                    <a:pt x="30" y="65"/>
                  </a:moveTo>
                  <a:lnTo>
                    <a:pt x="28" y="67"/>
                  </a:lnTo>
                  <a:lnTo>
                    <a:pt x="26" y="74"/>
                  </a:lnTo>
                  <a:lnTo>
                    <a:pt x="24" y="82"/>
                  </a:lnTo>
                  <a:lnTo>
                    <a:pt x="24" y="96"/>
                  </a:lnTo>
                  <a:lnTo>
                    <a:pt x="21" y="108"/>
                  </a:lnTo>
                  <a:lnTo>
                    <a:pt x="21" y="122"/>
                  </a:lnTo>
                  <a:lnTo>
                    <a:pt x="21" y="137"/>
                  </a:lnTo>
                  <a:lnTo>
                    <a:pt x="24" y="151"/>
                  </a:lnTo>
                  <a:lnTo>
                    <a:pt x="24" y="158"/>
                  </a:lnTo>
                  <a:lnTo>
                    <a:pt x="30" y="166"/>
                  </a:lnTo>
                  <a:lnTo>
                    <a:pt x="35" y="171"/>
                  </a:lnTo>
                  <a:lnTo>
                    <a:pt x="40" y="178"/>
                  </a:lnTo>
                  <a:lnTo>
                    <a:pt x="45" y="185"/>
                  </a:lnTo>
                  <a:lnTo>
                    <a:pt x="43" y="195"/>
                  </a:lnTo>
                  <a:lnTo>
                    <a:pt x="38" y="200"/>
                  </a:lnTo>
                  <a:lnTo>
                    <a:pt x="30" y="207"/>
                  </a:lnTo>
                  <a:lnTo>
                    <a:pt x="21" y="216"/>
                  </a:lnTo>
                  <a:lnTo>
                    <a:pt x="12" y="224"/>
                  </a:lnTo>
                  <a:lnTo>
                    <a:pt x="0" y="236"/>
                  </a:lnTo>
                  <a:lnTo>
                    <a:pt x="2" y="248"/>
                  </a:lnTo>
                  <a:lnTo>
                    <a:pt x="9" y="250"/>
                  </a:lnTo>
                  <a:lnTo>
                    <a:pt x="19" y="254"/>
                  </a:lnTo>
                  <a:lnTo>
                    <a:pt x="33" y="254"/>
                  </a:lnTo>
                  <a:lnTo>
                    <a:pt x="50" y="255"/>
                  </a:lnTo>
                  <a:lnTo>
                    <a:pt x="66" y="255"/>
                  </a:lnTo>
                  <a:lnTo>
                    <a:pt x="79" y="255"/>
                  </a:lnTo>
                  <a:lnTo>
                    <a:pt x="91" y="255"/>
                  </a:lnTo>
                  <a:lnTo>
                    <a:pt x="100" y="260"/>
                  </a:lnTo>
                  <a:lnTo>
                    <a:pt x="100" y="264"/>
                  </a:lnTo>
                  <a:lnTo>
                    <a:pt x="88" y="276"/>
                  </a:lnTo>
                  <a:lnTo>
                    <a:pt x="76" y="286"/>
                  </a:lnTo>
                  <a:lnTo>
                    <a:pt x="74" y="300"/>
                  </a:lnTo>
                  <a:lnTo>
                    <a:pt x="79" y="303"/>
                  </a:lnTo>
                  <a:lnTo>
                    <a:pt x="88" y="308"/>
                  </a:lnTo>
                  <a:lnTo>
                    <a:pt x="100" y="310"/>
                  </a:lnTo>
                  <a:lnTo>
                    <a:pt x="114" y="315"/>
                  </a:lnTo>
                  <a:lnTo>
                    <a:pt x="126" y="317"/>
                  </a:lnTo>
                  <a:lnTo>
                    <a:pt x="138" y="320"/>
                  </a:lnTo>
                  <a:lnTo>
                    <a:pt x="146" y="322"/>
                  </a:lnTo>
                  <a:lnTo>
                    <a:pt x="150" y="324"/>
                  </a:lnTo>
                  <a:lnTo>
                    <a:pt x="258" y="288"/>
                  </a:lnTo>
                  <a:lnTo>
                    <a:pt x="350" y="158"/>
                  </a:lnTo>
                  <a:lnTo>
                    <a:pt x="347" y="87"/>
                  </a:lnTo>
                  <a:lnTo>
                    <a:pt x="227" y="0"/>
                  </a:lnTo>
                  <a:lnTo>
                    <a:pt x="84" y="20"/>
                  </a:lnTo>
                  <a:lnTo>
                    <a:pt x="30" y="65"/>
                  </a:lnTo>
                  <a:lnTo>
                    <a:pt x="30" y="65"/>
                  </a:lnTo>
                  <a:close/>
                </a:path>
              </a:pathLst>
            </a:custGeom>
            <a:solidFill>
              <a:srgbClr val="8C1919"/>
            </a:solidFill>
            <a:ln w="9525">
              <a:noFill/>
              <a:round/>
              <a:headEnd/>
              <a:tailEnd/>
            </a:ln>
          </p:spPr>
          <p:txBody>
            <a:bodyPr/>
            <a:lstStyle/>
            <a:p>
              <a:endParaRPr lang="en-US"/>
            </a:p>
          </p:txBody>
        </p:sp>
        <p:sp>
          <p:nvSpPr>
            <p:cNvPr id="136245" name="Freeform 53"/>
            <p:cNvSpPr>
              <a:spLocks/>
            </p:cNvSpPr>
            <p:nvPr/>
          </p:nvSpPr>
          <p:spPr bwMode="auto">
            <a:xfrm>
              <a:off x="4743" y="1410"/>
              <a:ext cx="82" cy="73"/>
            </a:xfrm>
            <a:custGeom>
              <a:avLst/>
              <a:gdLst/>
              <a:ahLst/>
              <a:cxnLst>
                <a:cxn ang="0">
                  <a:pos x="27" y="15"/>
                </a:cxn>
                <a:cxn ang="0">
                  <a:pos x="0" y="111"/>
                </a:cxn>
                <a:cxn ang="0">
                  <a:pos x="130" y="145"/>
                </a:cxn>
                <a:cxn ang="0">
                  <a:pos x="163" y="58"/>
                </a:cxn>
                <a:cxn ang="0">
                  <a:pos x="44" y="0"/>
                </a:cxn>
                <a:cxn ang="0">
                  <a:pos x="27" y="15"/>
                </a:cxn>
                <a:cxn ang="0">
                  <a:pos x="27" y="15"/>
                </a:cxn>
              </a:cxnLst>
              <a:rect l="0" t="0" r="r" b="b"/>
              <a:pathLst>
                <a:path w="163" h="145">
                  <a:moveTo>
                    <a:pt x="27" y="15"/>
                  </a:moveTo>
                  <a:lnTo>
                    <a:pt x="0" y="111"/>
                  </a:lnTo>
                  <a:lnTo>
                    <a:pt x="130" y="145"/>
                  </a:lnTo>
                  <a:lnTo>
                    <a:pt x="163" y="58"/>
                  </a:lnTo>
                  <a:lnTo>
                    <a:pt x="44" y="0"/>
                  </a:lnTo>
                  <a:lnTo>
                    <a:pt x="27" y="15"/>
                  </a:lnTo>
                  <a:lnTo>
                    <a:pt x="27" y="15"/>
                  </a:lnTo>
                  <a:close/>
                </a:path>
              </a:pathLst>
            </a:custGeom>
            <a:solidFill>
              <a:srgbClr val="FFB84D"/>
            </a:solidFill>
            <a:ln w="9525">
              <a:noFill/>
              <a:round/>
              <a:headEnd/>
              <a:tailEnd/>
            </a:ln>
          </p:spPr>
          <p:txBody>
            <a:bodyPr/>
            <a:lstStyle/>
            <a:p>
              <a:endParaRPr lang="en-US"/>
            </a:p>
          </p:txBody>
        </p:sp>
        <p:sp>
          <p:nvSpPr>
            <p:cNvPr id="136246" name="Freeform 54"/>
            <p:cNvSpPr>
              <a:spLocks/>
            </p:cNvSpPr>
            <p:nvPr/>
          </p:nvSpPr>
          <p:spPr bwMode="auto">
            <a:xfrm>
              <a:off x="4175" y="1667"/>
              <a:ext cx="297" cy="112"/>
            </a:xfrm>
            <a:custGeom>
              <a:avLst/>
              <a:gdLst/>
              <a:ahLst/>
              <a:cxnLst>
                <a:cxn ang="0">
                  <a:pos x="0" y="58"/>
                </a:cxn>
                <a:cxn ang="0">
                  <a:pos x="84" y="0"/>
                </a:cxn>
                <a:cxn ang="0">
                  <a:pos x="153" y="0"/>
                </a:cxn>
                <a:cxn ang="0">
                  <a:pos x="261" y="55"/>
                </a:cxn>
                <a:cxn ang="0">
                  <a:pos x="383" y="106"/>
                </a:cxn>
                <a:cxn ang="0">
                  <a:pos x="504" y="151"/>
                </a:cxn>
                <a:cxn ang="0">
                  <a:pos x="593" y="188"/>
                </a:cxn>
                <a:cxn ang="0">
                  <a:pos x="593" y="221"/>
                </a:cxn>
                <a:cxn ang="0">
                  <a:pos x="513" y="224"/>
                </a:cxn>
                <a:cxn ang="0">
                  <a:pos x="347" y="175"/>
                </a:cxn>
                <a:cxn ang="0">
                  <a:pos x="235" y="152"/>
                </a:cxn>
                <a:cxn ang="0">
                  <a:pos x="103" y="142"/>
                </a:cxn>
                <a:cxn ang="0">
                  <a:pos x="2" y="101"/>
                </a:cxn>
                <a:cxn ang="0">
                  <a:pos x="0" y="58"/>
                </a:cxn>
                <a:cxn ang="0">
                  <a:pos x="0" y="58"/>
                </a:cxn>
              </a:cxnLst>
              <a:rect l="0" t="0" r="r" b="b"/>
              <a:pathLst>
                <a:path w="593" h="224">
                  <a:moveTo>
                    <a:pt x="0" y="58"/>
                  </a:moveTo>
                  <a:lnTo>
                    <a:pt x="84" y="0"/>
                  </a:lnTo>
                  <a:lnTo>
                    <a:pt x="153" y="0"/>
                  </a:lnTo>
                  <a:lnTo>
                    <a:pt x="261" y="55"/>
                  </a:lnTo>
                  <a:lnTo>
                    <a:pt x="383" y="106"/>
                  </a:lnTo>
                  <a:lnTo>
                    <a:pt x="504" y="151"/>
                  </a:lnTo>
                  <a:lnTo>
                    <a:pt x="593" y="188"/>
                  </a:lnTo>
                  <a:lnTo>
                    <a:pt x="593" y="221"/>
                  </a:lnTo>
                  <a:lnTo>
                    <a:pt x="513" y="224"/>
                  </a:lnTo>
                  <a:lnTo>
                    <a:pt x="347" y="175"/>
                  </a:lnTo>
                  <a:lnTo>
                    <a:pt x="235" y="152"/>
                  </a:lnTo>
                  <a:lnTo>
                    <a:pt x="103" y="142"/>
                  </a:lnTo>
                  <a:lnTo>
                    <a:pt x="2" y="101"/>
                  </a:lnTo>
                  <a:lnTo>
                    <a:pt x="0" y="58"/>
                  </a:lnTo>
                  <a:lnTo>
                    <a:pt x="0" y="58"/>
                  </a:lnTo>
                  <a:close/>
                </a:path>
              </a:pathLst>
            </a:custGeom>
            <a:solidFill>
              <a:srgbClr val="993333"/>
            </a:solidFill>
            <a:ln w="9525">
              <a:noFill/>
              <a:round/>
              <a:headEnd/>
              <a:tailEnd/>
            </a:ln>
          </p:spPr>
          <p:txBody>
            <a:bodyPr/>
            <a:lstStyle/>
            <a:p>
              <a:endParaRPr lang="en-US"/>
            </a:p>
          </p:txBody>
        </p:sp>
        <p:sp>
          <p:nvSpPr>
            <p:cNvPr id="136247" name="Freeform 55"/>
            <p:cNvSpPr>
              <a:spLocks/>
            </p:cNvSpPr>
            <p:nvPr/>
          </p:nvSpPr>
          <p:spPr bwMode="auto">
            <a:xfrm>
              <a:off x="3925" y="1477"/>
              <a:ext cx="333" cy="190"/>
            </a:xfrm>
            <a:custGeom>
              <a:avLst/>
              <a:gdLst/>
              <a:ahLst/>
              <a:cxnLst>
                <a:cxn ang="0">
                  <a:pos x="27" y="105"/>
                </a:cxn>
                <a:cxn ang="0">
                  <a:pos x="0" y="236"/>
                </a:cxn>
                <a:cxn ang="0">
                  <a:pos x="20" y="315"/>
                </a:cxn>
                <a:cxn ang="0">
                  <a:pos x="133" y="348"/>
                </a:cxn>
                <a:cxn ang="0">
                  <a:pos x="372" y="379"/>
                </a:cxn>
                <a:cxn ang="0">
                  <a:pos x="469" y="375"/>
                </a:cxn>
                <a:cxn ang="0">
                  <a:pos x="605" y="310"/>
                </a:cxn>
                <a:cxn ang="0">
                  <a:pos x="667" y="259"/>
                </a:cxn>
                <a:cxn ang="0">
                  <a:pos x="658" y="168"/>
                </a:cxn>
                <a:cxn ang="0">
                  <a:pos x="610" y="101"/>
                </a:cxn>
                <a:cxn ang="0">
                  <a:pos x="476" y="43"/>
                </a:cxn>
                <a:cxn ang="0">
                  <a:pos x="341" y="24"/>
                </a:cxn>
                <a:cxn ang="0">
                  <a:pos x="260" y="0"/>
                </a:cxn>
                <a:cxn ang="0">
                  <a:pos x="125" y="51"/>
                </a:cxn>
                <a:cxn ang="0">
                  <a:pos x="27" y="105"/>
                </a:cxn>
                <a:cxn ang="0">
                  <a:pos x="27" y="105"/>
                </a:cxn>
              </a:cxnLst>
              <a:rect l="0" t="0" r="r" b="b"/>
              <a:pathLst>
                <a:path w="667" h="379">
                  <a:moveTo>
                    <a:pt x="27" y="105"/>
                  </a:moveTo>
                  <a:lnTo>
                    <a:pt x="0" y="236"/>
                  </a:lnTo>
                  <a:lnTo>
                    <a:pt x="20" y="315"/>
                  </a:lnTo>
                  <a:lnTo>
                    <a:pt x="133" y="348"/>
                  </a:lnTo>
                  <a:lnTo>
                    <a:pt x="372" y="379"/>
                  </a:lnTo>
                  <a:lnTo>
                    <a:pt x="469" y="375"/>
                  </a:lnTo>
                  <a:lnTo>
                    <a:pt x="605" y="310"/>
                  </a:lnTo>
                  <a:lnTo>
                    <a:pt x="667" y="259"/>
                  </a:lnTo>
                  <a:lnTo>
                    <a:pt x="658" y="168"/>
                  </a:lnTo>
                  <a:lnTo>
                    <a:pt x="610" y="101"/>
                  </a:lnTo>
                  <a:lnTo>
                    <a:pt x="476" y="43"/>
                  </a:lnTo>
                  <a:lnTo>
                    <a:pt x="341" y="24"/>
                  </a:lnTo>
                  <a:lnTo>
                    <a:pt x="260" y="0"/>
                  </a:lnTo>
                  <a:lnTo>
                    <a:pt x="125" y="51"/>
                  </a:lnTo>
                  <a:lnTo>
                    <a:pt x="27" y="105"/>
                  </a:lnTo>
                  <a:lnTo>
                    <a:pt x="27" y="105"/>
                  </a:lnTo>
                  <a:close/>
                </a:path>
              </a:pathLst>
            </a:custGeom>
            <a:solidFill>
              <a:srgbClr val="993333"/>
            </a:solidFill>
            <a:ln w="9525">
              <a:noFill/>
              <a:round/>
              <a:headEnd/>
              <a:tailEnd/>
            </a:ln>
          </p:spPr>
          <p:txBody>
            <a:bodyPr/>
            <a:lstStyle/>
            <a:p>
              <a:endParaRPr lang="en-US"/>
            </a:p>
          </p:txBody>
        </p:sp>
        <p:sp>
          <p:nvSpPr>
            <p:cNvPr id="136248" name="Freeform 56"/>
            <p:cNvSpPr>
              <a:spLocks/>
            </p:cNvSpPr>
            <p:nvPr/>
          </p:nvSpPr>
          <p:spPr bwMode="auto">
            <a:xfrm>
              <a:off x="4279" y="1718"/>
              <a:ext cx="201" cy="61"/>
            </a:xfrm>
            <a:custGeom>
              <a:avLst/>
              <a:gdLst/>
              <a:ahLst/>
              <a:cxnLst>
                <a:cxn ang="0">
                  <a:pos x="139" y="8"/>
                </a:cxn>
                <a:cxn ang="0">
                  <a:pos x="135" y="6"/>
                </a:cxn>
                <a:cxn ang="0">
                  <a:pos x="132" y="6"/>
                </a:cxn>
                <a:cxn ang="0">
                  <a:pos x="125" y="5"/>
                </a:cxn>
                <a:cxn ang="0">
                  <a:pos x="116" y="5"/>
                </a:cxn>
                <a:cxn ang="0">
                  <a:pos x="106" y="3"/>
                </a:cxn>
                <a:cxn ang="0">
                  <a:pos x="96" y="3"/>
                </a:cxn>
                <a:cxn ang="0">
                  <a:pos x="82" y="3"/>
                </a:cxn>
                <a:cxn ang="0">
                  <a:pos x="72" y="3"/>
                </a:cxn>
                <a:cxn ang="0">
                  <a:pos x="58" y="1"/>
                </a:cxn>
                <a:cxn ang="0">
                  <a:pos x="46" y="1"/>
                </a:cxn>
                <a:cxn ang="0">
                  <a:pos x="32" y="0"/>
                </a:cxn>
                <a:cxn ang="0">
                  <a:pos x="24" y="0"/>
                </a:cxn>
                <a:cxn ang="0">
                  <a:pos x="15" y="0"/>
                </a:cxn>
                <a:cxn ang="0">
                  <a:pos x="7" y="0"/>
                </a:cxn>
                <a:cxn ang="0">
                  <a:pos x="1" y="1"/>
                </a:cxn>
                <a:cxn ang="0">
                  <a:pos x="0" y="3"/>
                </a:cxn>
                <a:cxn ang="0">
                  <a:pos x="12" y="6"/>
                </a:cxn>
                <a:cxn ang="0">
                  <a:pos x="17" y="6"/>
                </a:cxn>
                <a:cxn ang="0">
                  <a:pos x="27" y="10"/>
                </a:cxn>
                <a:cxn ang="0">
                  <a:pos x="37" y="12"/>
                </a:cxn>
                <a:cxn ang="0">
                  <a:pos x="48" y="13"/>
                </a:cxn>
                <a:cxn ang="0">
                  <a:pos x="58" y="13"/>
                </a:cxn>
                <a:cxn ang="0">
                  <a:pos x="67" y="17"/>
                </a:cxn>
                <a:cxn ang="0">
                  <a:pos x="77" y="17"/>
                </a:cxn>
                <a:cxn ang="0">
                  <a:pos x="85" y="20"/>
                </a:cxn>
                <a:cxn ang="0">
                  <a:pos x="99" y="24"/>
                </a:cxn>
                <a:cxn ang="0">
                  <a:pos x="108" y="29"/>
                </a:cxn>
                <a:cxn ang="0">
                  <a:pos x="103" y="30"/>
                </a:cxn>
                <a:cxn ang="0">
                  <a:pos x="91" y="30"/>
                </a:cxn>
                <a:cxn ang="0">
                  <a:pos x="80" y="30"/>
                </a:cxn>
                <a:cxn ang="0">
                  <a:pos x="73" y="30"/>
                </a:cxn>
                <a:cxn ang="0">
                  <a:pos x="63" y="30"/>
                </a:cxn>
                <a:cxn ang="0">
                  <a:pos x="56" y="32"/>
                </a:cxn>
                <a:cxn ang="0">
                  <a:pos x="46" y="32"/>
                </a:cxn>
                <a:cxn ang="0">
                  <a:pos x="36" y="32"/>
                </a:cxn>
                <a:cxn ang="0">
                  <a:pos x="27" y="34"/>
                </a:cxn>
                <a:cxn ang="0">
                  <a:pos x="22" y="36"/>
                </a:cxn>
                <a:cxn ang="0">
                  <a:pos x="13" y="39"/>
                </a:cxn>
                <a:cxn ang="0">
                  <a:pos x="13" y="44"/>
                </a:cxn>
                <a:cxn ang="0">
                  <a:pos x="15" y="44"/>
                </a:cxn>
                <a:cxn ang="0">
                  <a:pos x="20" y="46"/>
                </a:cxn>
                <a:cxn ang="0">
                  <a:pos x="29" y="48"/>
                </a:cxn>
                <a:cxn ang="0">
                  <a:pos x="39" y="53"/>
                </a:cxn>
                <a:cxn ang="0">
                  <a:pos x="48" y="54"/>
                </a:cxn>
                <a:cxn ang="0">
                  <a:pos x="63" y="58"/>
                </a:cxn>
                <a:cxn ang="0">
                  <a:pos x="75" y="61"/>
                </a:cxn>
                <a:cxn ang="0">
                  <a:pos x="89" y="65"/>
                </a:cxn>
                <a:cxn ang="0">
                  <a:pos x="101" y="66"/>
                </a:cxn>
                <a:cxn ang="0">
                  <a:pos x="113" y="70"/>
                </a:cxn>
                <a:cxn ang="0">
                  <a:pos x="125" y="72"/>
                </a:cxn>
                <a:cxn ang="0">
                  <a:pos x="135" y="75"/>
                </a:cxn>
                <a:cxn ang="0">
                  <a:pos x="142" y="77"/>
                </a:cxn>
                <a:cxn ang="0">
                  <a:pos x="151" y="77"/>
                </a:cxn>
                <a:cxn ang="0">
                  <a:pos x="154" y="78"/>
                </a:cxn>
                <a:cxn ang="0">
                  <a:pos x="157" y="80"/>
                </a:cxn>
                <a:cxn ang="0">
                  <a:pos x="281" y="118"/>
                </a:cxn>
                <a:cxn ang="0">
                  <a:pos x="403" y="121"/>
                </a:cxn>
                <a:cxn ang="0">
                  <a:pos x="401" y="61"/>
                </a:cxn>
                <a:cxn ang="0">
                  <a:pos x="259" y="30"/>
                </a:cxn>
                <a:cxn ang="0">
                  <a:pos x="139" y="8"/>
                </a:cxn>
                <a:cxn ang="0">
                  <a:pos x="139" y="8"/>
                </a:cxn>
              </a:cxnLst>
              <a:rect l="0" t="0" r="r" b="b"/>
              <a:pathLst>
                <a:path w="403" h="121">
                  <a:moveTo>
                    <a:pt x="139" y="8"/>
                  </a:moveTo>
                  <a:lnTo>
                    <a:pt x="135" y="6"/>
                  </a:lnTo>
                  <a:lnTo>
                    <a:pt x="132" y="6"/>
                  </a:lnTo>
                  <a:lnTo>
                    <a:pt x="125" y="5"/>
                  </a:lnTo>
                  <a:lnTo>
                    <a:pt x="116" y="5"/>
                  </a:lnTo>
                  <a:lnTo>
                    <a:pt x="106" y="3"/>
                  </a:lnTo>
                  <a:lnTo>
                    <a:pt x="96" y="3"/>
                  </a:lnTo>
                  <a:lnTo>
                    <a:pt x="82" y="3"/>
                  </a:lnTo>
                  <a:lnTo>
                    <a:pt x="72" y="3"/>
                  </a:lnTo>
                  <a:lnTo>
                    <a:pt x="58" y="1"/>
                  </a:lnTo>
                  <a:lnTo>
                    <a:pt x="46" y="1"/>
                  </a:lnTo>
                  <a:lnTo>
                    <a:pt x="32" y="0"/>
                  </a:lnTo>
                  <a:lnTo>
                    <a:pt x="24" y="0"/>
                  </a:lnTo>
                  <a:lnTo>
                    <a:pt x="15" y="0"/>
                  </a:lnTo>
                  <a:lnTo>
                    <a:pt x="7" y="0"/>
                  </a:lnTo>
                  <a:lnTo>
                    <a:pt x="1" y="1"/>
                  </a:lnTo>
                  <a:lnTo>
                    <a:pt x="0" y="3"/>
                  </a:lnTo>
                  <a:lnTo>
                    <a:pt x="12" y="6"/>
                  </a:lnTo>
                  <a:lnTo>
                    <a:pt x="17" y="6"/>
                  </a:lnTo>
                  <a:lnTo>
                    <a:pt x="27" y="10"/>
                  </a:lnTo>
                  <a:lnTo>
                    <a:pt x="37" y="12"/>
                  </a:lnTo>
                  <a:lnTo>
                    <a:pt x="48" y="13"/>
                  </a:lnTo>
                  <a:lnTo>
                    <a:pt x="58" y="13"/>
                  </a:lnTo>
                  <a:lnTo>
                    <a:pt x="67" y="17"/>
                  </a:lnTo>
                  <a:lnTo>
                    <a:pt x="77" y="17"/>
                  </a:lnTo>
                  <a:lnTo>
                    <a:pt x="85" y="20"/>
                  </a:lnTo>
                  <a:lnTo>
                    <a:pt x="99" y="24"/>
                  </a:lnTo>
                  <a:lnTo>
                    <a:pt x="108" y="29"/>
                  </a:lnTo>
                  <a:lnTo>
                    <a:pt x="103" y="30"/>
                  </a:lnTo>
                  <a:lnTo>
                    <a:pt x="91" y="30"/>
                  </a:lnTo>
                  <a:lnTo>
                    <a:pt x="80" y="30"/>
                  </a:lnTo>
                  <a:lnTo>
                    <a:pt x="73" y="30"/>
                  </a:lnTo>
                  <a:lnTo>
                    <a:pt x="63" y="30"/>
                  </a:lnTo>
                  <a:lnTo>
                    <a:pt x="56" y="32"/>
                  </a:lnTo>
                  <a:lnTo>
                    <a:pt x="46" y="32"/>
                  </a:lnTo>
                  <a:lnTo>
                    <a:pt x="36" y="32"/>
                  </a:lnTo>
                  <a:lnTo>
                    <a:pt x="27" y="34"/>
                  </a:lnTo>
                  <a:lnTo>
                    <a:pt x="22" y="36"/>
                  </a:lnTo>
                  <a:lnTo>
                    <a:pt x="13" y="39"/>
                  </a:lnTo>
                  <a:lnTo>
                    <a:pt x="13" y="44"/>
                  </a:lnTo>
                  <a:lnTo>
                    <a:pt x="15" y="44"/>
                  </a:lnTo>
                  <a:lnTo>
                    <a:pt x="20" y="46"/>
                  </a:lnTo>
                  <a:lnTo>
                    <a:pt x="29" y="48"/>
                  </a:lnTo>
                  <a:lnTo>
                    <a:pt x="39" y="53"/>
                  </a:lnTo>
                  <a:lnTo>
                    <a:pt x="48" y="54"/>
                  </a:lnTo>
                  <a:lnTo>
                    <a:pt x="63" y="58"/>
                  </a:lnTo>
                  <a:lnTo>
                    <a:pt x="75" y="61"/>
                  </a:lnTo>
                  <a:lnTo>
                    <a:pt x="89" y="65"/>
                  </a:lnTo>
                  <a:lnTo>
                    <a:pt x="101" y="66"/>
                  </a:lnTo>
                  <a:lnTo>
                    <a:pt x="113" y="70"/>
                  </a:lnTo>
                  <a:lnTo>
                    <a:pt x="125" y="72"/>
                  </a:lnTo>
                  <a:lnTo>
                    <a:pt x="135" y="75"/>
                  </a:lnTo>
                  <a:lnTo>
                    <a:pt x="142" y="77"/>
                  </a:lnTo>
                  <a:lnTo>
                    <a:pt x="151" y="77"/>
                  </a:lnTo>
                  <a:lnTo>
                    <a:pt x="154" y="78"/>
                  </a:lnTo>
                  <a:lnTo>
                    <a:pt x="157" y="80"/>
                  </a:lnTo>
                  <a:lnTo>
                    <a:pt x="281" y="118"/>
                  </a:lnTo>
                  <a:lnTo>
                    <a:pt x="403" y="121"/>
                  </a:lnTo>
                  <a:lnTo>
                    <a:pt x="401" y="61"/>
                  </a:lnTo>
                  <a:lnTo>
                    <a:pt x="259" y="30"/>
                  </a:lnTo>
                  <a:lnTo>
                    <a:pt x="139" y="8"/>
                  </a:lnTo>
                  <a:lnTo>
                    <a:pt x="139" y="8"/>
                  </a:lnTo>
                  <a:close/>
                </a:path>
              </a:pathLst>
            </a:custGeom>
            <a:solidFill>
              <a:srgbClr val="8C1919"/>
            </a:solidFill>
            <a:ln w="9525">
              <a:noFill/>
              <a:round/>
              <a:headEnd/>
              <a:tailEnd/>
            </a:ln>
          </p:spPr>
          <p:txBody>
            <a:bodyPr/>
            <a:lstStyle/>
            <a:p>
              <a:endParaRPr lang="en-US"/>
            </a:p>
          </p:txBody>
        </p:sp>
        <p:sp>
          <p:nvSpPr>
            <p:cNvPr id="136249" name="Freeform 57"/>
            <p:cNvSpPr>
              <a:spLocks/>
            </p:cNvSpPr>
            <p:nvPr/>
          </p:nvSpPr>
          <p:spPr bwMode="auto">
            <a:xfrm>
              <a:off x="5146" y="1497"/>
              <a:ext cx="125" cy="76"/>
            </a:xfrm>
            <a:custGeom>
              <a:avLst/>
              <a:gdLst/>
              <a:ahLst/>
              <a:cxnLst>
                <a:cxn ang="0">
                  <a:pos x="174" y="0"/>
                </a:cxn>
                <a:cxn ang="0">
                  <a:pos x="53" y="16"/>
                </a:cxn>
                <a:cxn ang="0">
                  <a:pos x="0" y="67"/>
                </a:cxn>
                <a:cxn ang="0">
                  <a:pos x="22" y="115"/>
                </a:cxn>
                <a:cxn ang="0">
                  <a:pos x="138" y="151"/>
                </a:cxn>
                <a:cxn ang="0">
                  <a:pos x="250" y="107"/>
                </a:cxn>
                <a:cxn ang="0">
                  <a:pos x="174" y="0"/>
                </a:cxn>
                <a:cxn ang="0">
                  <a:pos x="174" y="0"/>
                </a:cxn>
              </a:cxnLst>
              <a:rect l="0" t="0" r="r" b="b"/>
              <a:pathLst>
                <a:path w="250" h="151">
                  <a:moveTo>
                    <a:pt x="174" y="0"/>
                  </a:moveTo>
                  <a:lnTo>
                    <a:pt x="53" y="16"/>
                  </a:lnTo>
                  <a:lnTo>
                    <a:pt x="0" y="67"/>
                  </a:lnTo>
                  <a:lnTo>
                    <a:pt x="22" y="115"/>
                  </a:lnTo>
                  <a:lnTo>
                    <a:pt x="138" y="151"/>
                  </a:lnTo>
                  <a:lnTo>
                    <a:pt x="250" y="107"/>
                  </a:lnTo>
                  <a:lnTo>
                    <a:pt x="174" y="0"/>
                  </a:lnTo>
                  <a:lnTo>
                    <a:pt x="174" y="0"/>
                  </a:lnTo>
                  <a:close/>
                </a:path>
              </a:pathLst>
            </a:custGeom>
            <a:solidFill>
              <a:srgbClr val="993333"/>
            </a:solidFill>
            <a:ln w="9525">
              <a:noFill/>
              <a:round/>
              <a:headEnd/>
              <a:tailEnd/>
            </a:ln>
          </p:spPr>
          <p:txBody>
            <a:bodyPr/>
            <a:lstStyle/>
            <a:p>
              <a:endParaRPr lang="en-US"/>
            </a:p>
          </p:txBody>
        </p:sp>
        <p:sp>
          <p:nvSpPr>
            <p:cNvPr id="136250" name="Freeform 58"/>
            <p:cNvSpPr>
              <a:spLocks/>
            </p:cNvSpPr>
            <p:nvPr/>
          </p:nvSpPr>
          <p:spPr bwMode="auto">
            <a:xfrm>
              <a:off x="4100" y="1515"/>
              <a:ext cx="161" cy="138"/>
            </a:xfrm>
            <a:custGeom>
              <a:avLst/>
              <a:gdLst/>
              <a:ahLst/>
              <a:cxnLst>
                <a:cxn ang="0">
                  <a:pos x="64" y="43"/>
                </a:cxn>
                <a:cxn ang="0">
                  <a:pos x="78" y="43"/>
                </a:cxn>
                <a:cxn ang="0">
                  <a:pos x="98" y="47"/>
                </a:cxn>
                <a:cxn ang="0">
                  <a:pos x="129" y="60"/>
                </a:cxn>
                <a:cxn ang="0">
                  <a:pos x="148" y="72"/>
                </a:cxn>
                <a:cxn ang="0">
                  <a:pos x="150" y="83"/>
                </a:cxn>
                <a:cxn ang="0">
                  <a:pos x="136" y="90"/>
                </a:cxn>
                <a:cxn ang="0">
                  <a:pos x="110" y="103"/>
                </a:cxn>
                <a:cxn ang="0">
                  <a:pos x="79" y="108"/>
                </a:cxn>
                <a:cxn ang="0">
                  <a:pos x="60" y="110"/>
                </a:cxn>
                <a:cxn ang="0">
                  <a:pos x="47" y="114"/>
                </a:cxn>
                <a:cxn ang="0">
                  <a:pos x="18" y="112"/>
                </a:cxn>
                <a:cxn ang="0">
                  <a:pos x="0" y="112"/>
                </a:cxn>
                <a:cxn ang="0">
                  <a:pos x="12" y="117"/>
                </a:cxn>
                <a:cxn ang="0">
                  <a:pos x="31" y="125"/>
                </a:cxn>
                <a:cxn ang="0">
                  <a:pos x="50" y="136"/>
                </a:cxn>
                <a:cxn ang="0">
                  <a:pos x="71" y="144"/>
                </a:cxn>
                <a:cxn ang="0">
                  <a:pos x="90" y="155"/>
                </a:cxn>
                <a:cxn ang="0">
                  <a:pos x="107" y="165"/>
                </a:cxn>
                <a:cxn ang="0">
                  <a:pos x="117" y="180"/>
                </a:cxn>
                <a:cxn ang="0">
                  <a:pos x="110" y="203"/>
                </a:cxn>
                <a:cxn ang="0">
                  <a:pos x="95" y="228"/>
                </a:cxn>
                <a:cxn ang="0">
                  <a:pos x="84" y="247"/>
                </a:cxn>
                <a:cxn ang="0">
                  <a:pos x="91" y="257"/>
                </a:cxn>
                <a:cxn ang="0">
                  <a:pos x="108" y="257"/>
                </a:cxn>
                <a:cxn ang="0">
                  <a:pos x="126" y="256"/>
                </a:cxn>
                <a:cxn ang="0">
                  <a:pos x="143" y="252"/>
                </a:cxn>
                <a:cxn ang="0">
                  <a:pos x="158" y="251"/>
                </a:cxn>
                <a:cxn ang="0">
                  <a:pos x="184" y="249"/>
                </a:cxn>
                <a:cxn ang="0">
                  <a:pos x="203" y="251"/>
                </a:cxn>
                <a:cxn ang="0">
                  <a:pos x="204" y="261"/>
                </a:cxn>
                <a:cxn ang="0">
                  <a:pos x="199" y="271"/>
                </a:cxn>
                <a:cxn ang="0">
                  <a:pos x="273" y="232"/>
                </a:cxn>
                <a:cxn ang="0">
                  <a:pos x="309" y="66"/>
                </a:cxn>
                <a:cxn ang="0">
                  <a:pos x="151" y="6"/>
                </a:cxn>
                <a:cxn ang="0">
                  <a:pos x="59" y="43"/>
                </a:cxn>
              </a:cxnLst>
              <a:rect l="0" t="0" r="r" b="b"/>
              <a:pathLst>
                <a:path w="323" h="276">
                  <a:moveTo>
                    <a:pt x="59" y="43"/>
                  </a:moveTo>
                  <a:lnTo>
                    <a:pt x="64" y="43"/>
                  </a:lnTo>
                  <a:lnTo>
                    <a:pt x="67" y="42"/>
                  </a:lnTo>
                  <a:lnTo>
                    <a:pt x="78" y="43"/>
                  </a:lnTo>
                  <a:lnTo>
                    <a:pt x="86" y="43"/>
                  </a:lnTo>
                  <a:lnTo>
                    <a:pt x="98" y="47"/>
                  </a:lnTo>
                  <a:lnTo>
                    <a:pt x="112" y="52"/>
                  </a:lnTo>
                  <a:lnTo>
                    <a:pt x="129" y="60"/>
                  </a:lnTo>
                  <a:lnTo>
                    <a:pt x="141" y="66"/>
                  </a:lnTo>
                  <a:lnTo>
                    <a:pt x="148" y="72"/>
                  </a:lnTo>
                  <a:lnTo>
                    <a:pt x="150" y="76"/>
                  </a:lnTo>
                  <a:lnTo>
                    <a:pt x="150" y="83"/>
                  </a:lnTo>
                  <a:lnTo>
                    <a:pt x="143" y="86"/>
                  </a:lnTo>
                  <a:lnTo>
                    <a:pt x="136" y="90"/>
                  </a:lnTo>
                  <a:lnTo>
                    <a:pt x="124" y="95"/>
                  </a:lnTo>
                  <a:lnTo>
                    <a:pt x="110" y="103"/>
                  </a:lnTo>
                  <a:lnTo>
                    <a:pt x="95" y="105"/>
                  </a:lnTo>
                  <a:lnTo>
                    <a:pt x="79" y="108"/>
                  </a:lnTo>
                  <a:lnTo>
                    <a:pt x="69" y="108"/>
                  </a:lnTo>
                  <a:lnTo>
                    <a:pt x="60" y="110"/>
                  </a:lnTo>
                  <a:lnTo>
                    <a:pt x="52" y="112"/>
                  </a:lnTo>
                  <a:lnTo>
                    <a:pt x="47" y="114"/>
                  </a:lnTo>
                  <a:lnTo>
                    <a:pt x="30" y="112"/>
                  </a:lnTo>
                  <a:lnTo>
                    <a:pt x="18" y="112"/>
                  </a:lnTo>
                  <a:lnTo>
                    <a:pt x="6" y="112"/>
                  </a:lnTo>
                  <a:lnTo>
                    <a:pt x="0" y="112"/>
                  </a:lnTo>
                  <a:lnTo>
                    <a:pt x="7" y="115"/>
                  </a:lnTo>
                  <a:lnTo>
                    <a:pt x="12" y="117"/>
                  </a:lnTo>
                  <a:lnTo>
                    <a:pt x="21" y="122"/>
                  </a:lnTo>
                  <a:lnTo>
                    <a:pt x="31" y="125"/>
                  </a:lnTo>
                  <a:lnTo>
                    <a:pt x="42" y="131"/>
                  </a:lnTo>
                  <a:lnTo>
                    <a:pt x="50" y="136"/>
                  </a:lnTo>
                  <a:lnTo>
                    <a:pt x="62" y="139"/>
                  </a:lnTo>
                  <a:lnTo>
                    <a:pt x="71" y="144"/>
                  </a:lnTo>
                  <a:lnTo>
                    <a:pt x="81" y="151"/>
                  </a:lnTo>
                  <a:lnTo>
                    <a:pt x="90" y="155"/>
                  </a:lnTo>
                  <a:lnTo>
                    <a:pt x="98" y="160"/>
                  </a:lnTo>
                  <a:lnTo>
                    <a:pt x="107" y="165"/>
                  </a:lnTo>
                  <a:lnTo>
                    <a:pt x="112" y="170"/>
                  </a:lnTo>
                  <a:lnTo>
                    <a:pt x="117" y="180"/>
                  </a:lnTo>
                  <a:lnTo>
                    <a:pt x="117" y="191"/>
                  </a:lnTo>
                  <a:lnTo>
                    <a:pt x="110" y="203"/>
                  </a:lnTo>
                  <a:lnTo>
                    <a:pt x="105" y="216"/>
                  </a:lnTo>
                  <a:lnTo>
                    <a:pt x="95" y="228"/>
                  </a:lnTo>
                  <a:lnTo>
                    <a:pt x="90" y="239"/>
                  </a:lnTo>
                  <a:lnTo>
                    <a:pt x="84" y="247"/>
                  </a:lnTo>
                  <a:lnTo>
                    <a:pt x="86" y="256"/>
                  </a:lnTo>
                  <a:lnTo>
                    <a:pt x="91" y="257"/>
                  </a:lnTo>
                  <a:lnTo>
                    <a:pt x="102" y="259"/>
                  </a:lnTo>
                  <a:lnTo>
                    <a:pt x="108" y="257"/>
                  </a:lnTo>
                  <a:lnTo>
                    <a:pt x="115" y="257"/>
                  </a:lnTo>
                  <a:lnTo>
                    <a:pt x="126" y="256"/>
                  </a:lnTo>
                  <a:lnTo>
                    <a:pt x="134" y="256"/>
                  </a:lnTo>
                  <a:lnTo>
                    <a:pt x="143" y="252"/>
                  </a:lnTo>
                  <a:lnTo>
                    <a:pt x="151" y="252"/>
                  </a:lnTo>
                  <a:lnTo>
                    <a:pt x="158" y="251"/>
                  </a:lnTo>
                  <a:lnTo>
                    <a:pt x="168" y="251"/>
                  </a:lnTo>
                  <a:lnTo>
                    <a:pt x="184" y="249"/>
                  </a:lnTo>
                  <a:lnTo>
                    <a:pt x="196" y="251"/>
                  </a:lnTo>
                  <a:lnTo>
                    <a:pt x="203" y="251"/>
                  </a:lnTo>
                  <a:lnTo>
                    <a:pt x="204" y="256"/>
                  </a:lnTo>
                  <a:lnTo>
                    <a:pt x="204" y="261"/>
                  </a:lnTo>
                  <a:lnTo>
                    <a:pt x="204" y="264"/>
                  </a:lnTo>
                  <a:lnTo>
                    <a:pt x="199" y="271"/>
                  </a:lnTo>
                  <a:lnTo>
                    <a:pt x="198" y="276"/>
                  </a:lnTo>
                  <a:lnTo>
                    <a:pt x="273" y="232"/>
                  </a:lnTo>
                  <a:lnTo>
                    <a:pt x="323" y="146"/>
                  </a:lnTo>
                  <a:lnTo>
                    <a:pt x="309" y="66"/>
                  </a:lnTo>
                  <a:lnTo>
                    <a:pt x="230" y="0"/>
                  </a:lnTo>
                  <a:lnTo>
                    <a:pt x="151" y="6"/>
                  </a:lnTo>
                  <a:lnTo>
                    <a:pt x="59" y="31"/>
                  </a:lnTo>
                  <a:lnTo>
                    <a:pt x="59" y="43"/>
                  </a:lnTo>
                  <a:lnTo>
                    <a:pt x="59" y="43"/>
                  </a:lnTo>
                  <a:close/>
                </a:path>
              </a:pathLst>
            </a:custGeom>
            <a:solidFill>
              <a:srgbClr val="8C1919"/>
            </a:solidFill>
            <a:ln w="9525">
              <a:noFill/>
              <a:round/>
              <a:headEnd/>
              <a:tailEnd/>
            </a:ln>
          </p:spPr>
          <p:txBody>
            <a:bodyPr/>
            <a:lstStyle/>
            <a:p>
              <a:endParaRPr lang="en-US"/>
            </a:p>
          </p:txBody>
        </p:sp>
        <p:sp>
          <p:nvSpPr>
            <p:cNvPr id="136251" name="Freeform 59"/>
            <p:cNvSpPr>
              <a:spLocks/>
            </p:cNvSpPr>
            <p:nvPr/>
          </p:nvSpPr>
          <p:spPr bwMode="auto">
            <a:xfrm>
              <a:off x="5183" y="1488"/>
              <a:ext cx="88" cy="76"/>
            </a:xfrm>
            <a:custGeom>
              <a:avLst/>
              <a:gdLst/>
              <a:ahLst/>
              <a:cxnLst>
                <a:cxn ang="0">
                  <a:pos x="21" y="27"/>
                </a:cxn>
                <a:cxn ang="0">
                  <a:pos x="26" y="29"/>
                </a:cxn>
                <a:cxn ang="0">
                  <a:pos x="36" y="36"/>
                </a:cxn>
                <a:cxn ang="0">
                  <a:pos x="47" y="46"/>
                </a:cxn>
                <a:cxn ang="0">
                  <a:pos x="48" y="54"/>
                </a:cxn>
                <a:cxn ang="0">
                  <a:pos x="43" y="56"/>
                </a:cxn>
                <a:cxn ang="0">
                  <a:pos x="36" y="58"/>
                </a:cxn>
                <a:cxn ang="0">
                  <a:pos x="29" y="60"/>
                </a:cxn>
                <a:cxn ang="0">
                  <a:pos x="21" y="61"/>
                </a:cxn>
                <a:cxn ang="0">
                  <a:pos x="5" y="63"/>
                </a:cxn>
                <a:cxn ang="0">
                  <a:pos x="0" y="66"/>
                </a:cxn>
                <a:cxn ang="0">
                  <a:pos x="5" y="70"/>
                </a:cxn>
                <a:cxn ang="0">
                  <a:pos x="21" y="77"/>
                </a:cxn>
                <a:cxn ang="0">
                  <a:pos x="29" y="80"/>
                </a:cxn>
                <a:cxn ang="0">
                  <a:pos x="36" y="82"/>
                </a:cxn>
                <a:cxn ang="0">
                  <a:pos x="43" y="85"/>
                </a:cxn>
                <a:cxn ang="0">
                  <a:pos x="48" y="90"/>
                </a:cxn>
                <a:cxn ang="0">
                  <a:pos x="47" y="96"/>
                </a:cxn>
                <a:cxn ang="0">
                  <a:pos x="38" y="104"/>
                </a:cxn>
                <a:cxn ang="0">
                  <a:pos x="29" y="111"/>
                </a:cxn>
                <a:cxn ang="0">
                  <a:pos x="29" y="114"/>
                </a:cxn>
                <a:cxn ang="0">
                  <a:pos x="33" y="113"/>
                </a:cxn>
                <a:cxn ang="0">
                  <a:pos x="38" y="113"/>
                </a:cxn>
                <a:cxn ang="0">
                  <a:pos x="48" y="113"/>
                </a:cxn>
                <a:cxn ang="0">
                  <a:pos x="57" y="113"/>
                </a:cxn>
                <a:cxn ang="0">
                  <a:pos x="64" y="113"/>
                </a:cxn>
                <a:cxn ang="0">
                  <a:pos x="74" y="113"/>
                </a:cxn>
                <a:cxn ang="0">
                  <a:pos x="77" y="113"/>
                </a:cxn>
                <a:cxn ang="0">
                  <a:pos x="83" y="116"/>
                </a:cxn>
                <a:cxn ang="0">
                  <a:pos x="77" y="125"/>
                </a:cxn>
                <a:cxn ang="0">
                  <a:pos x="64" y="137"/>
                </a:cxn>
                <a:cxn ang="0">
                  <a:pos x="48" y="145"/>
                </a:cxn>
                <a:cxn ang="0">
                  <a:pos x="45" y="152"/>
                </a:cxn>
                <a:cxn ang="0">
                  <a:pos x="177" y="125"/>
                </a:cxn>
                <a:cxn ang="0">
                  <a:pos x="144" y="44"/>
                </a:cxn>
                <a:cxn ang="0">
                  <a:pos x="74" y="0"/>
                </a:cxn>
                <a:cxn ang="0">
                  <a:pos x="21" y="27"/>
                </a:cxn>
                <a:cxn ang="0">
                  <a:pos x="21" y="27"/>
                </a:cxn>
              </a:cxnLst>
              <a:rect l="0" t="0" r="r" b="b"/>
              <a:pathLst>
                <a:path w="177" h="152">
                  <a:moveTo>
                    <a:pt x="21" y="27"/>
                  </a:moveTo>
                  <a:lnTo>
                    <a:pt x="26" y="29"/>
                  </a:lnTo>
                  <a:lnTo>
                    <a:pt x="36" y="36"/>
                  </a:lnTo>
                  <a:lnTo>
                    <a:pt x="47" y="46"/>
                  </a:lnTo>
                  <a:lnTo>
                    <a:pt x="48" y="54"/>
                  </a:lnTo>
                  <a:lnTo>
                    <a:pt x="43" y="56"/>
                  </a:lnTo>
                  <a:lnTo>
                    <a:pt x="36" y="58"/>
                  </a:lnTo>
                  <a:lnTo>
                    <a:pt x="29" y="60"/>
                  </a:lnTo>
                  <a:lnTo>
                    <a:pt x="21" y="61"/>
                  </a:lnTo>
                  <a:lnTo>
                    <a:pt x="5" y="63"/>
                  </a:lnTo>
                  <a:lnTo>
                    <a:pt x="0" y="66"/>
                  </a:lnTo>
                  <a:lnTo>
                    <a:pt x="5" y="70"/>
                  </a:lnTo>
                  <a:lnTo>
                    <a:pt x="21" y="77"/>
                  </a:lnTo>
                  <a:lnTo>
                    <a:pt x="29" y="80"/>
                  </a:lnTo>
                  <a:lnTo>
                    <a:pt x="36" y="82"/>
                  </a:lnTo>
                  <a:lnTo>
                    <a:pt x="43" y="85"/>
                  </a:lnTo>
                  <a:lnTo>
                    <a:pt x="48" y="90"/>
                  </a:lnTo>
                  <a:lnTo>
                    <a:pt x="47" y="96"/>
                  </a:lnTo>
                  <a:lnTo>
                    <a:pt x="38" y="104"/>
                  </a:lnTo>
                  <a:lnTo>
                    <a:pt x="29" y="111"/>
                  </a:lnTo>
                  <a:lnTo>
                    <a:pt x="29" y="114"/>
                  </a:lnTo>
                  <a:lnTo>
                    <a:pt x="33" y="113"/>
                  </a:lnTo>
                  <a:lnTo>
                    <a:pt x="38" y="113"/>
                  </a:lnTo>
                  <a:lnTo>
                    <a:pt x="48" y="113"/>
                  </a:lnTo>
                  <a:lnTo>
                    <a:pt x="57" y="113"/>
                  </a:lnTo>
                  <a:lnTo>
                    <a:pt x="64" y="113"/>
                  </a:lnTo>
                  <a:lnTo>
                    <a:pt x="74" y="113"/>
                  </a:lnTo>
                  <a:lnTo>
                    <a:pt x="77" y="113"/>
                  </a:lnTo>
                  <a:lnTo>
                    <a:pt x="83" y="116"/>
                  </a:lnTo>
                  <a:lnTo>
                    <a:pt x="77" y="125"/>
                  </a:lnTo>
                  <a:lnTo>
                    <a:pt x="64" y="137"/>
                  </a:lnTo>
                  <a:lnTo>
                    <a:pt x="48" y="145"/>
                  </a:lnTo>
                  <a:lnTo>
                    <a:pt x="45" y="152"/>
                  </a:lnTo>
                  <a:lnTo>
                    <a:pt x="177" y="125"/>
                  </a:lnTo>
                  <a:lnTo>
                    <a:pt x="144" y="44"/>
                  </a:lnTo>
                  <a:lnTo>
                    <a:pt x="74" y="0"/>
                  </a:lnTo>
                  <a:lnTo>
                    <a:pt x="21" y="27"/>
                  </a:lnTo>
                  <a:lnTo>
                    <a:pt x="21" y="27"/>
                  </a:lnTo>
                  <a:close/>
                </a:path>
              </a:pathLst>
            </a:custGeom>
            <a:solidFill>
              <a:srgbClr val="8C1919"/>
            </a:solidFill>
            <a:ln w="9525">
              <a:noFill/>
              <a:round/>
              <a:headEnd/>
              <a:tailEnd/>
            </a:ln>
          </p:spPr>
          <p:txBody>
            <a:bodyPr/>
            <a:lstStyle/>
            <a:p>
              <a:endParaRPr lang="en-US"/>
            </a:p>
          </p:txBody>
        </p:sp>
        <p:sp>
          <p:nvSpPr>
            <p:cNvPr id="136252" name="Freeform 60"/>
            <p:cNvSpPr>
              <a:spLocks/>
            </p:cNvSpPr>
            <p:nvPr/>
          </p:nvSpPr>
          <p:spPr bwMode="auto">
            <a:xfrm>
              <a:off x="4883" y="1367"/>
              <a:ext cx="228" cy="146"/>
            </a:xfrm>
            <a:custGeom>
              <a:avLst/>
              <a:gdLst/>
              <a:ahLst/>
              <a:cxnLst>
                <a:cxn ang="0">
                  <a:pos x="0" y="19"/>
                </a:cxn>
                <a:cxn ang="0">
                  <a:pos x="115" y="0"/>
                </a:cxn>
                <a:cxn ang="0">
                  <a:pos x="119" y="101"/>
                </a:cxn>
                <a:cxn ang="0">
                  <a:pos x="179" y="171"/>
                </a:cxn>
                <a:cxn ang="0">
                  <a:pos x="329" y="214"/>
                </a:cxn>
                <a:cxn ang="0">
                  <a:pos x="456" y="242"/>
                </a:cxn>
                <a:cxn ang="0">
                  <a:pos x="455" y="291"/>
                </a:cxn>
                <a:cxn ang="0">
                  <a:pos x="407" y="291"/>
                </a:cxn>
                <a:cxn ang="0">
                  <a:pos x="355" y="260"/>
                </a:cxn>
                <a:cxn ang="0">
                  <a:pos x="275" y="245"/>
                </a:cxn>
                <a:cxn ang="0">
                  <a:pos x="168" y="247"/>
                </a:cxn>
                <a:cxn ang="0">
                  <a:pos x="53" y="170"/>
                </a:cxn>
                <a:cxn ang="0">
                  <a:pos x="0" y="19"/>
                </a:cxn>
                <a:cxn ang="0">
                  <a:pos x="0" y="19"/>
                </a:cxn>
              </a:cxnLst>
              <a:rect l="0" t="0" r="r" b="b"/>
              <a:pathLst>
                <a:path w="456" h="291">
                  <a:moveTo>
                    <a:pt x="0" y="19"/>
                  </a:moveTo>
                  <a:lnTo>
                    <a:pt x="115" y="0"/>
                  </a:lnTo>
                  <a:lnTo>
                    <a:pt x="119" y="101"/>
                  </a:lnTo>
                  <a:lnTo>
                    <a:pt x="179" y="171"/>
                  </a:lnTo>
                  <a:lnTo>
                    <a:pt x="329" y="214"/>
                  </a:lnTo>
                  <a:lnTo>
                    <a:pt x="456" y="242"/>
                  </a:lnTo>
                  <a:lnTo>
                    <a:pt x="455" y="291"/>
                  </a:lnTo>
                  <a:lnTo>
                    <a:pt x="407" y="291"/>
                  </a:lnTo>
                  <a:lnTo>
                    <a:pt x="355" y="260"/>
                  </a:lnTo>
                  <a:lnTo>
                    <a:pt x="275" y="245"/>
                  </a:lnTo>
                  <a:lnTo>
                    <a:pt x="168" y="247"/>
                  </a:lnTo>
                  <a:lnTo>
                    <a:pt x="53" y="170"/>
                  </a:lnTo>
                  <a:lnTo>
                    <a:pt x="0" y="19"/>
                  </a:lnTo>
                  <a:lnTo>
                    <a:pt x="0" y="19"/>
                  </a:lnTo>
                  <a:close/>
                </a:path>
              </a:pathLst>
            </a:custGeom>
            <a:solidFill>
              <a:srgbClr val="599E29"/>
            </a:solidFill>
            <a:ln w="9525">
              <a:noFill/>
              <a:round/>
              <a:headEnd/>
              <a:tailEnd/>
            </a:ln>
          </p:spPr>
          <p:txBody>
            <a:bodyPr/>
            <a:lstStyle/>
            <a:p>
              <a:endParaRPr lang="en-US"/>
            </a:p>
          </p:txBody>
        </p:sp>
        <p:sp>
          <p:nvSpPr>
            <p:cNvPr id="136253" name="Freeform 61"/>
            <p:cNvSpPr>
              <a:spLocks/>
            </p:cNvSpPr>
            <p:nvPr/>
          </p:nvSpPr>
          <p:spPr bwMode="auto">
            <a:xfrm>
              <a:off x="4763" y="1664"/>
              <a:ext cx="312" cy="77"/>
            </a:xfrm>
            <a:custGeom>
              <a:avLst/>
              <a:gdLst/>
              <a:ahLst/>
              <a:cxnLst>
                <a:cxn ang="0">
                  <a:pos x="0" y="30"/>
                </a:cxn>
                <a:cxn ang="0">
                  <a:pos x="172" y="0"/>
                </a:cxn>
                <a:cxn ang="0">
                  <a:pos x="451" y="54"/>
                </a:cxn>
                <a:cxn ang="0">
                  <a:pos x="624" y="85"/>
                </a:cxn>
                <a:cxn ang="0">
                  <a:pos x="597" y="152"/>
                </a:cxn>
                <a:cxn ang="0">
                  <a:pos x="388" y="130"/>
                </a:cxn>
                <a:cxn ang="0">
                  <a:pos x="180" y="80"/>
                </a:cxn>
                <a:cxn ang="0">
                  <a:pos x="14" y="77"/>
                </a:cxn>
                <a:cxn ang="0">
                  <a:pos x="0" y="30"/>
                </a:cxn>
                <a:cxn ang="0">
                  <a:pos x="0" y="30"/>
                </a:cxn>
              </a:cxnLst>
              <a:rect l="0" t="0" r="r" b="b"/>
              <a:pathLst>
                <a:path w="624" h="152">
                  <a:moveTo>
                    <a:pt x="0" y="30"/>
                  </a:moveTo>
                  <a:lnTo>
                    <a:pt x="172" y="0"/>
                  </a:lnTo>
                  <a:lnTo>
                    <a:pt x="451" y="54"/>
                  </a:lnTo>
                  <a:lnTo>
                    <a:pt x="624" y="85"/>
                  </a:lnTo>
                  <a:lnTo>
                    <a:pt x="597" y="152"/>
                  </a:lnTo>
                  <a:lnTo>
                    <a:pt x="388" y="130"/>
                  </a:lnTo>
                  <a:lnTo>
                    <a:pt x="180" y="80"/>
                  </a:lnTo>
                  <a:lnTo>
                    <a:pt x="14" y="77"/>
                  </a:lnTo>
                  <a:lnTo>
                    <a:pt x="0" y="30"/>
                  </a:lnTo>
                  <a:lnTo>
                    <a:pt x="0" y="30"/>
                  </a:lnTo>
                  <a:close/>
                </a:path>
              </a:pathLst>
            </a:custGeom>
            <a:solidFill>
              <a:srgbClr val="599E29"/>
            </a:solidFill>
            <a:ln w="9525">
              <a:noFill/>
              <a:round/>
              <a:headEnd/>
              <a:tailEnd/>
            </a:ln>
          </p:spPr>
          <p:txBody>
            <a:bodyPr/>
            <a:lstStyle/>
            <a:p>
              <a:endParaRPr lang="en-US"/>
            </a:p>
          </p:txBody>
        </p:sp>
        <p:sp>
          <p:nvSpPr>
            <p:cNvPr id="136254" name="Freeform 62"/>
            <p:cNvSpPr>
              <a:spLocks/>
            </p:cNvSpPr>
            <p:nvPr/>
          </p:nvSpPr>
          <p:spPr bwMode="auto">
            <a:xfrm>
              <a:off x="4305" y="1280"/>
              <a:ext cx="314" cy="91"/>
            </a:xfrm>
            <a:custGeom>
              <a:avLst/>
              <a:gdLst/>
              <a:ahLst/>
              <a:cxnLst>
                <a:cxn ang="0">
                  <a:pos x="226" y="92"/>
                </a:cxn>
                <a:cxn ang="0">
                  <a:pos x="389" y="79"/>
                </a:cxn>
                <a:cxn ang="0">
                  <a:pos x="526" y="0"/>
                </a:cxn>
                <a:cxn ang="0">
                  <a:pos x="629" y="5"/>
                </a:cxn>
                <a:cxn ang="0">
                  <a:pos x="530" y="137"/>
                </a:cxn>
                <a:cxn ang="0">
                  <a:pos x="403" y="180"/>
                </a:cxn>
                <a:cxn ang="0">
                  <a:pos x="230" y="181"/>
                </a:cxn>
                <a:cxn ang="0">
                  <a:pos x="0" y="175"/>
                </a:cxn>
                <a:cxn ang="0">
                  <a:pos x="14" y="142"/>
                </a:cxn>
                <a:cxn ang="0">
                  <a:pos x="91" y="115"/>
                </a:cxn>
                <a:cxn ang="0">
                  <a:pos x="196" y="96"/>
                </a:cxn>
                <a:cxn ang="0">
                  <a:pos x="226" y="92"/>
                </a:cxn>
                <a:cxn ang="0">
                  <a:pos x="226" y="92"/>
                </a:cxn>
              </a:cxnLst>
              <a:rect l="0" t="0" r="r" b="b"/>
              <a:pathLst>
                <a:path w="629" h="181">
                  <a:moveTo>
                    <a:pt x="226" y="92"/>
                  </a:moveTo>
                  <a:lnTo>
                    <a:pt x="389" y="79"/>
                  </a:lnTo>
                  <a:lnTo>
                    <a:pt x="526" y="0"/>
                  </a:lnTo>
                  <a:lnTo>
                    <a:pt x="629" y="5"/>
                  </a:lnTo>
                  <a:lnTo>
                    <a:pt x="530" y="137"/>
                  </a:lnTo>
                  <a:lnTo>
                    <a:pt x="403" y="180"/>
                  </a:lnTo>
                  <a:lnTo>
                    <a:pt x="230" y="181"/>
                  </a:lnTo>
                  <a:lnTo>
                    <a:pt x="0" y="175"/>
                  </a:lnTo>
                  <a:lnTo>
                    <a:pt x="14" y="142"/>
                  </a:lnTo>
                  <a:lnTo>
                    <a:pt x="91" y="115"/>
                  </a:lnTo>
                  <a:lnTo>
                    <a:pt x="196" y="96"/>
                  </a:lnTo>
                  <a:lnTo>
                    <a:pt x="226" y="92"/>
                  </a:lnTo>
                  <a:lnTo>
                    <a:pt x="226" y="92"/>
                  </a:lnTo>
                  <a:close/>
                </a:path>
              </a:pathLst>
            </a:custGeom>
            <a:solidFill>
              <a:srgbClr val="2B6B17"/>
            </a:solidFill>
            <a:ln w="9525">
              <a:noFill/>
              <a:round/>
              <a:headEnd/>
              <a:tailEnd/>
            </a:ln>
          </p:spPr>
          <p:txBody>
            <a:bodyPr/>
            <a:lstStyle/>
            <a:p>
              <a:endParaRPr lang="en-US"/>
            </a:p>
          </p:txBody>
        </p:sp>
        <p:sp>
          <p:nvSpPr>
            <p:cNvPr id="136255" name="Freeform 63"/>
            <p:cNvSpPr>
              <a:spLocks/>
            </p:cNvSpPr>
            <p:nvPr/>
          </p:nvSpPr>
          <p:spPr bwMode="auto">
            <a:xfrm>
              <a:off x="4286" y="1557"/>
              <a:ext cx="211" cy="104"/>
            </a:xfrm>
            <a:custGeom>
              <a:avLst/>
              <a:gdLst/>
              <a:ahLst/>
              <a:cxnLst>
                <a:cxn ang="0">
                  <a:pos x="0" y="6"/>
                </a:cxn>
                <a:cxn ang="0">
                  <a:pos x="107" y="0"/>
                </a:cxn>
                <a:cxn ang="0">
                  <a:pos x="198" y="89"/>
                </a:cxn>
                <a:cxn ang="0">
                  <a:pos x="343" y="132"/>
                </a:cxn>
                <a:cxn ang="0">
                  <a:pos x="424" y="158"/>
                </a:cxn>
                <a:cxn ang="0">
                  <a:pos x="393" y="208"/>
                </a:cxn>
                <a:cxn ang="0">
                  <a:pos x="247" y="175"/>
                </a:cxn>
                <a:cxn ang="0">
                  <a:pos x="143" y="125"/>
                </a:cxn>
                <a:cxn ang="0">
                  <a:pos x="33" y="72"/>
                </a:cxn>
                <a:cxn ang="0">
                  <a:pos x="0" y="6"/>
                </a:cxn>
                <a:cxn ang="0">
                  <a:pos x="0" y="6"/>
                </a:cxn>
              </a:cxnLst>
              <a:rect l="0" t="0" r="r" b="b"/>
              <a:pathLst>
                <a:path w="424" h="208">
                  <a:moveTo>
                    <a:pt x="0" y="6"/>
                  </a:moveTo>
                  <a:lnTo>
                    <a:pt x="107" y="0"/>
                  </a:lnTo>
                  <a:lnTo>
                    <a:pt x="198" y="89"/>
                  </a:lnTo>
                  <a:lnTo>
                    <a:pt x="343" y="132"/>
                  </a:lnTo>
                  <a:lnTo>
                    <a:pt x="424" y="158"/>
                  </a:lnTo>
                  <a:lnTo>
                    <a:pt x="393" y="208"/>
                  </a:lnTo>
                  <a:lnTo>
                    <a:pt x="247" y="175"/>
                  </a:lnTo>
                  <a:lnTo>
                    <a:pt x="143" y="125"/>
                  </a:lnTo>
                  <a:lnTo>
                    <a:pt x="33" y="72"/>
                  </a:lnTo>
                  <a:lnTo>
                    <a:pt x="0" y="6"/>
                  </a:lnTo>
                  <a:lnTo>
                    <a:pt x="0" y="6"/>
                  </a:lnTo>
                  <a:close/>
                </a:path>
              </a:pathLst>
            </a:custGeom>
            <a:solidFill>
              <a:srgbClr val="599E29"/>
            </a:solidFill>
            <a:ln w="9525">
              <a:noFill/>
              <a:round/>
              <a:headEnd/>
              <a:tailEnd/>
            </a:ln>
          </p:spPr>
          <p:txBody>
            <a:bodyPr/>
            <a:lstStyle/>
            <a:p>
              <a:endParaRPr lang="en-US"/>
            </a:p>
          </p:txBody>
        </p:sp>
        <p:sp>
          <p:nvSpPr>
            <p:cNvPr id="136256" name="Freeform 64"/>
            <p:cNvSpPr>
              <a:spLocks/>
            </p:cNvSpPr>
            <p:nvPr/>
          </p:nvSpPr>
          <p:spPr bwMode="auto">
            <a:xfrm>
              <a:off x="4022" y="1580"/>
              <a:ext cx="174" cy="145"/>
            </a:xfrm>
            <a:custGeom>
              <a:avLst/>
              <a:gdLst/>
              <a:ahLst/>
              <a:cxnLst>
                <a:cxn ang="0">
                  <a:pos x="307" y="0"/>
                </a:cxn>
                <a:cxn ang="0">
                  <a:pos x="151" y="56"/>
                </a:cxn>
                <a:cxn ang="0">
                  <a:pos x="12" y="147"/>
                </a:cxn>
                <a:cxn ang="0">
                  <a:pos x="0" y="222"/>
                </a:cxn>
                <a:cxn ang="0">
                  <a:pos x="35" y="289"/>
                </a:cxn>
                <a:cxn ang="0">
                  <a:pos x="211" y="274"/>
                </a:cxn>
                <a:cxn ang="0">
                  <a:pos x="204" y="149"/>
                </a:cxn>
                <a:cxn ang="0">
                  <a:pos x="259" y="89"/>
                </a:cxn>
                <a:cxn ang="0">
                  <a:pos x="348" y="60"/>
                </a:cxn>
                <a:cxn ang="0">
                  <a:pos x="340" y="17"/>
                </a:cxn>
                <a:cxn ang="0">
                  <a:pos x="307" y="0"/>
                </a:cxn>
                <a:cxn ang="0">
                  <a:pos x="307" y="0"/>
                </a:cxn>
              </a:cxnLst>
              <a:rect l="0" t="0" r="r" b="b"/>
              <a:pathLst>
                <a:path w="348" h="289">
                  <a:moveTo>
                    <a:pt x="307" y="0"/>
                  </a:moveTo>
                  <a:lnTo>
                    <a:pt x="151" y="56"/>
                  </a:lnTo>
                  <a:lnTo>
                    <a:pt x="12" y="147"/>
                  </a:lnTo>
                  <a:lnTo>
                    <a:pt x="0" y="222"/>
                  </a:lnTo>
                  <a:lnTo>
                    <a:pt x="35" y="289"/>
                  </a:lnTo>
                  <a:lnTo>
                    <a:pt x="211" y="274"/>
                  </a:lnTo>
                  <a:lnTo>
                    <a:pt x="204" y="149"/>
                  </a:lnTo>
                  <a:lnTo>
                    <a:pt x="259" y="89"/>
                  </a:lnTo>
                  <a:lnTo>
                    <a:pt x="348" y="60"/>
                  </a:lnTo>
                  <a:lnTo>
                    <a:pt x="340" y="17"/>
                  </a:lnTo>
                  <a:lnTo>
                    <a:pt x="307" y="0"/>
                  </a:lnTo>
                  <a:lnTo>
                    <a:pt x="307" y="0"/>
                  </a:lnTo>
                  <a:close/>
                </a:path>
              </a:pathLst>
            </a:custGeom>
            <a:solidFill>
              <a:srgbClr val="599E29"/>
            </a:solidFill>
            <a:ln w="9525">
              <a:noFill/>
              <a:round/>
              <a:headEnd/>
              <a:tailEnd/>
            </a:ln>
          </p:spPr>
          <p:txBody>
            <a:bodyPr/>
            <a:lstStyle/>
            <a:p>
              <a:endParaRPr lang="en-US"/>
            </a:p>
          </p:txBody>
        </p:sp>
        <p:sp>
          <p:nvSpPr>
            <p:cNvPr id="136257" name="Freeform 65"/>
            <p:cNvSpPr>
              <a:spLocks/>
            </p:cNvSpPr>
            <p:nvPr/>
          </p:nvSpPr>
          <p:spPr bwMode="auto">
            <a:xfrm>
              <a:off x="4138" y="1235"/>
              <a:ext cx="254" cy="93"/>
            </a:xfrm>
            <a:custGeom>
              <a:avLst/>
              <a:gdLst/>
              <a:ahLst/>
              <a:cxnLst>
                <a:cxn ang="0">
                  <a:pos x="0" y="120"/>
                </a:cxn>
                <a:cxn ang="0">
                  <a:pos x="70" y="0"/>
                </a:cxn>
                <a:cxn ang="0">
                  <a:pos x="186" y="53"/>
                </a:cxn>
                <a:cxn ang="0">
                  <a:pos x="420" y="130"/>
                </a:cxn>
                <a:cxn ang="0">
                  <a:pos x="507" y="170"/>
                </a:cxn>
                <a:cxn ang="0">
                  <a:pos x="438" y="187"/>
                </a:cxn>
                <a:cxn ang="0">
                  <a:pos x="327" y="170"/>
                </a:cxn>
                <a:cxn ang="0">
                  <a:pos x="188" y="151"/>
                </a:cxn>
                <a:cxn ang="0">
                  <a:pos x="0" y="120"/>
                </a:cxn>
                <a:cxn ang="0">
                  <a:pos x="0" y="120"/>
                </a:cxn>
              </a:cxnLst>
              <a:rect l="0" t="0" r="r" b="b"/>
              <a:pathLst>
                <a:path w="507" h="187">
                  <a:moveTo>
                    <a:pt x="0" y="120"/>
                  </a:moveTo>
                  <a:lnTo>
                    <a:pt x="70" y="0"/>
                  </a:lnTo>
                  <a:lnTo>
                    <a:pt x="186" y="53"/>
                  </a:lnTo>
                  <a:lnTo>
                    <a:pt x="420" y="130"/>
                  </a:lnTo>
                  <a:lnTo>
                    <a:pt x="507" y="170"/>
                  </a:lnTo>
                  <a:lnTo>
                    <a:pt x="438" y="187"/>
                  </a:lnTo>
                  <a:lnTo>
                    <a:pt x="327" y="170"/>
                  </a:lnTo>
                  <a:lnTo>
                    <a:pt x="188" y="151"/>
                  </a:lnTo>
                  <a:lnTo>
                    <a:pt x="0" y="120"/>
                  </a:lnTo>
                  <a:lnTo>
                    <a:pt x="0" y="120"/>
                  </a:lnTo>
                  <a:close/>
                </a:path>
              </a:pathLst>
            </a:custGeom>
            <a:solidFill>
              <a:srgbClr val="599E29"/>
            </a:solidFill>
            <a:ln w="9525">
              <a:noFill/>
              <a:round/>
              <a:headEnd/>
              <a:tailEnd/>
            </a:ln>
          </p:spPr>
          <p:txBody>
            <a:bodyPr/>
            <a:lstStyle/>
            <a:p>
              <a:endParaRPr lang="en-US"/>
            </a:p>
          </p:txBody>
        </p:sp>
        <p:sp>
          <p:nvSpPr>
            <p:cNvPr id="136258" name="Freeform 66"/>
            <p:cNvSpPr>
              <a:spLocks/>
            </p:cNvSpPr>
            <p:nvPr/>
          </p:nvSpPr>
          <p:spPr bwMode="auto">
            <a:xfrm>
              <a:off x="4592" y="1635"/>
              <a:ext cx="132" cy="50"/>
            </a:xfrm>
            <a:custGeom>
              <a:avLst/>
              <a:gdLst/>
              <a:ahLst/>
              <a:cxnLst>
                <a:cxn ang="0">
                  <a:pos x="0" y="52"/>
                </a:cxn>
                <a:cxn ang="0">
                  <a:pos x="76" y="23"/>
                </a:cxn>
                <a:cxn ang="0">
                  <a:pos x="155" y="23"/>
                </a:cxn>
                <a:cxn ang="0">
                  <a:pos x="206" y="28"/>
                </a:cxn>
                <a:cxn ang="0">
                  <a:pos x="225" y="0"/>
                </a:cxn>
                <a:cxn ang="0">
                  <a:pos x="264" y="36"/>
                </a:cxn>
                <a:cxn ang="0">
                  <a:pos x="234" y="89"/>
                </a:cxn>
                <a:cxn ang="0">
                  <a:pos x="150" y="100"/>
                </a:cxn>
                <a:cxn ang="0">
                  <a:pos x="69" y="77"/>
                </a:cxn>
                <a:cxn ang="0">
                  <a:pos x="4" y="77"/>
                </a:cxn>
                <a:cxn ang="0">
                  <a:pos x="0" y="52"/>
                </a:cxn>
                <a:cxn ang="0">
                  <a:pos x="0" y="52"/>
                </a:cxn>
              </a:cxnLst>
              <a:rect l="0" t="0" r="r" b="b"/>
              <a:pathLst>
                <a:path w="264" h="100">
                  <a:moveTo>
                    <a:pt x="0" y="52"/>
                  </a:moveTo>
                  <a:lnTo>
                    <a:pt x="76" y="23"/>
                  </a:lnTo>
                  <a:lnTo>
                    <a:pt x="155" y="23"/>
                  </a:lnTo>
                  <a:lnTo>
                    <a:pt x="206" y="28"/>
                  </a:lnTo>
                  <a:lnTo>
                    <a:pt x="225" y="0"/>
                  </a:lnTo>
                  <a:lnTo>
                    <a:pt x="264" y="36"/>
                  </a:lnTo>
                  <a:lnTo>
                    <a:pt x="234" y="89"/>
                  </a:lnTo>
                  <a:lnTo>
                    <a:pt x="150" y="100"/>
                  </a:lnTo>
                  <a:lnTo>
                    <a:pt x="69" y="77"/>
                  </a:lnTo>
                  <a:lnTo>
                    <a:pt x="4" y="77"/>
                  </a:lnTo>
                  <a:lnTo>
                    <a:pt x="0" y="52"/>
                  </a:lnTo>
                  <a:lnTo>
                    <a:pt x="0" y="52"/>
                  </a:lnTo>
                  <a:close/>
                </a:path>
              </a:pathLst>
            </a:custGeom>
            <a:solidFill>
              <a:srgbClr val="F2CC99"/>
            </a:solidFill>
            <a:ln w="9525">
              <a:noFill/>
              <a:round/>
              <a:headEnd/>
              <a:tailEnd/>
            </a:ln>
          </p:spPr>
          <p:txBody>
            <a:bodyPr/>
            <a:lstStyle/>
            <a:p>
              <a:endParaRPr lang="en-US"/>
            </a:p>
          </p:txBody>
        </p:sp>
        <p:sp>
          <p:nvSpPr>
            <p:cNvPr id="136259" name="Freeform 67"/>
            <p:cNvSpPr>
              <a:spLocks/>
            </p:cNvSpPr>
            <p:nvPr/>
          </p:nvSpPr>
          <p:spPr bwMode="auto">
            <a:xfrm>
              <a:off x="4537" y="1609"/>
              <a:ext cx="109" cy="116"/>
            </a:xfrm>
            <a:custGeom>
              <a:avLst/>
              <a:gdLst/>
              <a:ahLst/>
              <a:cxnLst>
                <a:cxn ang="0">
                  <a:pos x="217" y="74"/>
                </a:cxn>
                <a:cxn ang="0">
                  <a:pos x="188" y="17"/>
                </a:cxn>
                <a:cxn ang="0">
                  <a:pos x="75" y="0"/>
                </a:cxn>
                <a:cxn ang="0">
                  <a:pos x="15" y="38"/>
                </a:cxn>
                <a:cxn ang="0">
                  <a:pos x="0" y="125"/>
                </a:cxn>
                <a:cxn ang="0">
                  <a:pos x="51" y="206"/>
                </a:cxn>
                <a:cxn ang="0">
                  <a:pos x="149" y="233"/>
                </a:cxn>
                <a:cxn ang="0">
                  <a:pos x="195" y="199"/>
                </a:cxn>
                <a:cxn ang="0">
                  <a:pos x="212" y="134"/>
                </a:cxn>
                <a:cxn ang="0">
                  <a:pos x="106" y="134"/>
                </a:cxn>
                <a:cxn ang="0">
                  <a:pos x="109" y="98"/>
                </a:cxn>
                <a:cxn ang="0">
                  <a:pos x="187" y="81"/>
                </a:cxn>
                <a:cxn ang="0">
                  <a:pos x="217" y="74"/>
                </a:cxn>
                <a:cxn ang="0">
                  <a:pos x="217" y="74"/>
                </a:cxn>
              </a:cxnLst>
              <a:rect l="0" t="0" r="r" b="b"/>
              <a:pathLst>
                <a:path w="217" h="233">
                  <a:moveTo>
                    <a:pt x="217" y="74"/>
                  </a:moveTo>
                  <a:lnTo>
                    <a:pt x="188" y="17"/>
                  </a:lnTo>
                  <a:lnTo>
                    <a:pt x="75" y="0"/>
                  </a:lnTo>
                  <a:lnTo>
                    <a:pt x="15" y="38"/>
                  </a:lnTo>
                  <a:lnTo>
                    <a:pt x="0" y="125"/>
                  </a:lnTo>
                  <a:lnTo>
                    <a:pt x="51" y="206"/>
                  </a:lnTo>
                  <a:lnTo>
                    <a:pt x="149" y="233"/>
                  </a:lnTo>
                  <a:lnTo>
                    <a:pt x="195" y="199"/>
                  </a:lnTo>
                  <a:lnTo>
                    <a:pt x="212" y="134"/>
                  </a:lnTo>
                  <a:lnTo>
                    <a:pt x="106" y="134"/>
                  </a:lnTo>
                  <a:lnTo>
                    <a:pt x="109" y="98"/>
                  </a:lnTo>
                  <a:lnTo>
                    <a:pt x="187" y="81"/>
                  </a:lnTo>
                  <a:lnTo>
                    <a:pt x="217" y="74"/>
                  </a:lnTo>
                  <a:lnTo>
                    <a:pt x="217" y="74"/>
                  </a:lnTo>
                  <a:close/>
                </a:path>
              </a:pathLst>
            </a:custGeom>
            <a:solidFill>
              <a:srgbClr val="D99966"/>
            </a:solidFill>
            <a:ln w="9525">
              <a:noFill/>
              <a:round/>
              <a:headEnd/>
              <a:tailEnd/>
            </a:ln>
          </p:spPr>
          <p:txBody>
            <a:bodyPr/>
            <a:lstStyle/>
            <a:p>
              <a:endParaRPr lang="en-US"/>
            </a:p>
          </p:txBody>
        </p:sp>
        <p:sp>
          <p:nvSpPr>
            <p:cNvPr id="136260" name="Freeform 68"/>
            <p:cNvSpPr>
              <a:spLocks/>
            </p:cNvSpPr>
            <p:nvPr/>
          </p:nvSpPr>
          <p:spPr bwMode="auto">
            <a:xfrm>
              <a:off x="4618" y="1386"/>
              <a:ext cx="89" cy="87"/>
            </a:xfrm>
            <a:custGeom>
              <a:avLst/>
              <a:gdLst/>
              <a:ahLst/>
              <a:cxnLst>
                <a:cxn ang="0">
                  <a:pos x="46" y="29"/>
                </a:cxn>
                <a:cxn ang="0">
                  <a:pos x="54" y="101"/>
                </a:cxn>
                <a:cxn ang="0">
                  <a:pos x="0" y="156"/>
                </a:cxn>
                <a:cxn ang="0">
                  <a:pos x="80" y="164"/>
                </a:cxn>
                <a:cxn ang="0">
                  <a:pos x="125" y="174"/>
                </a:cxn>
                <a:cxn ang="0">
                  <a:pos x="178" y="106"/>
                </a:cxn>
                <a:cxn ang="0">
                  <a:pos x="164" y="25"/>
                </a:cxn>
                <a:cxn ang="0">
                  <a:pos x="116" y="0"/>
                </a:cxn>
                <a:cxn ang="0">
                  <a:pos x="46" y="29"/>
                </a:cxn>
                <a:cxn ang="0">
                  <a:pos x="46" y="29"/>
                </a:cxn>
              </a:cxnLst>
              <a:rect l="0" t="0" r="r" b="b"/>
              <a:pathLst>
                <a:path w="178" h="174">
                  <a:moveTo>
                    <a:pt x="46" y="29"/>
                  </a:moveTo>
                  <a:lnTo>
                    <a:pt x="54" y="101"/>
                  </a:lnTo>
                  <a:lnTo>
                    <a:pt x="0" y="156"/>
                  </a:lnTo>
                  <a:lnTo>
                    <a:pt x="80" y="164"/>
                  </a:lnTo>
                  <a:lnTo>
                    <a:pt x="125" y="174"/>
                  </a:lnTo>
                  <a:lnTo>
                    <a:pt x="178" y="106"/>
                  </a:lnTo>
                  <a:lnTo>
                    <a:pt x="164" y="25"/>
                  </a:lnTo>
                  <a:lnTo>
                    <a:pt x="116" y="0"/>
                  </a:lnTo>
                  <a:lnTo>
                    <a:pt x="46" y="29"/>
                  </a:lnTo>
                  <a:lnTo>
                    <a:pt x="46" y="29"/>
                  </a:lnTo>
                  <a:close/>
                </a:path>
              </a:pathLst>
            </a:custGeom>
            <a:solidFill>
              <a:srgbClr val="D99966"/>
            </a:solidFill>
            <a:ln w="9525">
              <a:noFill/>
              <a:round/>
              <a:headEnd/>
              <a:tailEnd/>
            </a:ln>
          </p:spPr>
          <p:txBody>
            <a:bodyPr/>
            <a:lstStyle/>
            <a:p>
              <a:endParaRPr lang="en-US"/>
            </a:p>
          </p:txBody>
        </p:sp>
        <p:sp>
          <p:nvSpPr>
            <p:cNvPr id="136261" name="Freeform 69"/>
            <p:cNvSpPr>
              <a:spLocks/>
            </p:cNvSpPr>
            <p:nvPr/>
          </p:nvSpPr>
          <p:spPr bwMode="auto">
            <a:xfrm>
              <a:off x="4592" y="1340"/>
              <a:ext cx="174" cy="88"/>
            </a:xfrm>
            <a:custGeom>
              <a:avLst/>
              <a:gdLst/>
              <a:ahLst/>
              <a:cxnLst>
                <a:cxn ang="0">
                  <a:pos x="86" y="142"/>
                </a:cxn>
                <a:cxn ang="0">
                  <a:pos x="11" y="111"/>
                </a:cxn>
                <a:cxn ang="0">
                  <a:pos x="0" y="48"/>
                </a:cxn>
                <a:cxn ang="0">
                  <a:pos x="90" y="0"/>
                </a:cxn>
                <a:cxn ang="0">
                  <a:pos x="220" y="12"/>
                </a:cxn>
                <a:cxn ang="0">
                  <a:pos x="318" y="39"/>
                </a:cxn>
                <a:cxn ang="0">
                  <a:pos x="348" y="92"/>
                </a:cxn>
                <a:cxn ang="0">
                  <a:pos x="335" y="173"/>
                </a:cxn>
                <a:cxn ang="0">
                  <a:pos x="234" y="175"/>
                </a:cxn>
                <a:cxn ang="0">
                  <a:pos x="201" y="103"/>
                </a:cxn>
                <a:cxn ang="0">
                  <a:pos x="124" y="91"/>
                </a:cxn>
                <a:cxn ang="0">
                  <a:pos x="86" y="142"/>
                </a:cxn>
                <a:cxn ang="0">
                  <a:pos x="86" y="142"/>
                </a:cxn>
              </a:cxnLst>
              <a:rect l="0" t="0" r="r" b="b"/>
              <a:pathLst>
                <a:path w="348" h="175">
                  <a:moveTo>
                    <a:pt x="86" y="142"/>
                  </a:moveTo>
                  <a:lnTo>
                    <a:pt x="11" y="111"/>
                  </a:lnTo>
                  <a:lnTo>
                    <a:pt x="0" y="48"/>
                  </a:lnTo>
                  <a:lnTo>
                    <a:pt x="90" y="0"/>
                  </a:lnTo>
                  <a:lnTo>
                    <a:pt x="220" y="12"/>
                  </a:lnTo>
                  <a:lnTo>
                    <a:pt x="318" y="39"/>
                  </a:lnTo>
                  <a:lnTo>
                    <a:pt x="348" y="92"/>
                  </a:lnTo>
                  <a:lnTo>
                    <a:pt x="335" y="173"/>
                  </a:lnTo>
                  <a:lnTo>
                    <a:pt x="234" y="175"/>
                  </a:lnTo>
                  <a:lnTo>
                    <a:pt x="201" y="103"/>
                  </a:lnTo>
                  <a:lnTo>
                    <a:pt x="124" y="91"/>
                  </a:lnTo>
                  <a:lnTo>
                    <a:pt x="86" y="142"/>
                  </a:lnTo>
                  <a:lnTo>
                    <a:pt x="86" y="142"/>
                  </a:lnTo>
                  <a:close/>
                </a:path>
              </a:pathLst>
            </a:custGeom>
            <a:solidFill>
              <a:srgbClr val="FFE6B3"/>
            </a:solidFill>
            <a:ln w="9525">
              <a:noFill/>
              <a:round/>
              <a:headEnd/>
              <a:tailEnd/>
            </a:ln>
          </p:spPr>
          <p:txBody>
            <a:bodyPr/>
            <a:lstStyle/>
            <a:p>
              <a:endParaRPr lang="en-US"/>
            </a:p>
          </p:txBody>
        </p:sp>
        <p:sp>
          <p:nvSpPr>
            <p:cNvPr id="136262" name="Freeform 70"/>
            <p:cNvSpPr>
              <a:spLocks/>
            </p:cNvSpPr>
            <p:nvPr/>
          </p:nvSpPr>
          <p:spPr bwMode="auto">
            <a:xfrm>
              <a:off x="4055" y="1416"/>
              <a:ext cx="165" cy="79"/>
            </a:xfrm>
            <a:custGeom>
              <a:avLst/>
              <a:gdLst/>
              <a:ahLst/>
              <a:cxnLst>
                <a:cxn ang="0">
                  <a:pos x="155" y="157"/>
                </a:cxn>
                <a:cxn ang="0">
                  <a:pos x="35" y="133"/>
                </a:cxn>
                <a:cxn ang="0">
                  <a:pos x="0" y="77"/>
                </a:cxn>
                <a:cxn ang="0">
                  <a:pos x="59" y="18"/>
                </a:cxn>
                <a:cxn ang="0">
                  <a:pos x="179" y="0"/>
                </a:cxn>
                <a:cxn ang="0">
                  <a:pos x="269" y="1"/>
                </a:cxn>
                <a:cxn ang="0">
                  <a:pos x="323" y="41"/>
                </a:cxn>
                <a:cxn ang="0">
                  <a:pos x="329" y="104"/>
                </a:cxn>
                <a:cxn ang="0">
                  <a:pos x="232" y="121"/>
                </a:cxn>
                <a:cxn ang="0">
                  <a:pos x="155" y="157"/>
                </a:cxn>
                <a:cxn ang="0">
                  <a:pos x="155" y="157"/>
                </a:cxn>
              </a:cxnLst>
              <a:rect l="0" t="0" r="r" b="b"/>
              <a:pathLst>
                <a:path w="329" h="157">
                  <a:moveTo>
                    <a:pt x="155" y="157"/>
                  </a:moveTo>
                  <a:lnTo>
                    <a:pt x="35" y="133"/>
                  </a:lnTo>
                  <a:lnTo>
                    <a:pt x="0" y="77"/>
                  </a:lnTo>
                  <a:lnTo>
                    <a:pt x="59" y="18"/>
                  </a:lnTo>
                  <a:lnTo>
                    <a:pt x="179" y="0"/>
                  </a:lnTo>
                  <a:lnTo>
                    <a:pt x="269" y="1"/>
                  </a:lnTo>
                  <a:lnTo>
                    <a:pt x="323" y="41"/>
                  </a:lnTo>
                  <a:lnTo>
                    <a:pt x="329" y="104"/>
                  </a:lnTo>
                  <a:lnTo>
                    <a:pt x="232" y="121"/>
                  </a:lnTo>
                  <a:lnTo>
                    <a:pt x="155" y="157"/>
                  </a:lnTo>
                  <a:lnTo>
                    <a:pt x="155" y="157"/>
                  </a:lnTo>
                  <a:close/>
                </a:path>
              </a:pathLst>
            </a:custGeom>
            <a:solidFill>
              <a:srgbClr val="FFE6B3"/>
            </a:solidFill>
            <a:ln w="9525">
              <a:noFill/>
              <a:round/>
              <a:headEnd/>
              <a:tailEnd/>
            </a:ln>
          </p:spPr>
          <p:txBody>
            <a:bodyPr/>
            <a:lstStyle/>
            <a:p>
              <a:endParaRPr lang="en-US"/>
            </a:p>
          </p:txBody>
        </p:sp>
        <p:sp>
          <p:nvSpPr>
            <p:cNvPr id="136263" name="Freeform 71"/>
            <p:cNvSpPr>
              <a:spLocks/>
            </p:cNvSpPr>
            <p:nvPr/>
          </p:nvSpPr>
          <p:spPr bwMode="auto">
            <a:xfrm>
              <a:off x="3705" y="1553"/>
              <a:ext cx="75" cy="45"/>
            </a:xfrm>
            <a:custGeom>
              <a:avLst/>
              <a:gdLst/>
              <a:ahLst/>
              <a:cxnLst>
                <a:cxn ang="0">
                  <a:pos x="0" y="34"/>
                </a:cxn>
                <a:cxn ang="0">
                  <a:pos x="41" y="0"/>
                </a:cxn>
                <a:cxn ang="0">
                  <a:pos x="149" y="55"/>
                </a:cxn>
                <a:cxn ang="0">
                  <a:pos x="104" y="91"/>
                </a:cxn>
                <a:cxn ang="0">
                  <a:pos x="0" y="34"/>
                </a:cxn>
                <a:cxn ang="0">
                  <a:pos x="0" y="34"/>
                </a:cxn>
              </a:cxnLst>
              <a:rect l="0" t="0" r="r" b="b"/>
              <a:pathLst>
                <a:path w="149" h="91">
                  <a:moveTo>
                    <a:pt x="0" y="34"/>
                  </a:moveTo>
                  <a:lnTo>
                    <a:pt x="41" y="0"/>
                  </a:lnTo>
                  <a:lnTo>
                    <a:pt x="149" y="55"/>
                  </a:lnTo>
                  <a:lnTo>
                    <a:pt x="104" y="91"/>
                  </a:lnTo>
                  <a:lnTo>
                    <a:pt x="0" y="34"/>
                  </a:lnTo>
                  <a:lnTo>
                    <a:pt x="0" y="34"/>
                  </a:lnTo>
                  <a:close/>
                </a:path>
              </a:pathLst>
            </a:custGeom>
            <a:solidFill>
              <a:srgbClr val="FF9900"/>
            </a:solidFill>
            <a:ln w="9525">
              <a:noFill/>
              <a:round/>
              <a:headEnd/>
              <a:tailEnd/>
            </a:ln>
          </p:spPr>
          <p:txBody>
            <a:bodyPr/>
            <a:lstStyle/>
            <a:p>
              <a:endParaRPr lang="en-US"/>
            </a:p>
          </p:txBody>
        </p:sp>
        <p:sp>
          <p:nvSpPr>
            <p:cNvPr id="136264" name="Freeform 72"/>
            <p:cNvSpPr>
              <a:spLocks/>
            </p:cNvSpPr>
            <p:nvPr/>
          </p:nvSpPr>
          <p:spPr bwMode="auto">
            <a:xfrm>
              <a:off x="4107" y="1447"/>
              <a:ext cx="65" cy="90"/>
            </a:xfrm>
            <a:custGeom>
              <a:avLst/>
              <a:gdLst/>
              <a:ahLst/>
              <a:cxnLst>
                <a:cxn ang="0">
                  <a:pos x="7" y="151"/>
                </a:cxn>
                <a:cxn ang="0">
                  <a:pos x="8" y="146"/>
                </a:cxn>
                <a:cxn ang="0">
                  <a:pos x="17" y="135"/>
                </a:cxn>
                <a:cxn ang="0">
                  <a:pos x="26" y="123"/>
                </a:cxn>
                <a:cxn ang="0">
                  <a:pos x="34" y="113"/>
                </a:cxn>
                <a:cxn ang="0">
                  <a:pos x="41" y="103"/>
                </a:cxn>
                <a:cxn ang="0">
                  <a:pos x="46" y="96"/>
                </a:cxn>
                <a:cxn ang="0">
                  <a:pos x="44" y="86"/>
                </a:cxn>
                <a:cxn ang="0">
                  <a:pos x="38" y="77"/>
                </a:cxn>
                <a:cxn ang="0">
                  <a:pos x="26" y="62"/>
                </a:cxn>
                <a:cxn ang="0">
                  <a:pos x="14" y="48"/>
                </a:cxn>
                <a:cxn ang="0">
                  <a:pos x="2" y="36"/>
                </a:cxn>
                <a:cxn ang="0">
                  <a:pos x="0" y="33"/>
                </a:cxn>
                <a:cxn ang="0">
                  <a:pos x="31" y="0"/>
                </a:cxn>
                <a:cxn ang="0">
                  <a:pos x="104" y="21"/>
                </a:cxn>
                <a:cxn ang="0">
                  <a:pos x="128" y="86"/>
                </a:cxn>
                <a:cxn ang="0">
                  <a:pos x="106" y="147"/>
                </a:cxn>
                <a:cxn ang="0">
                  <a:pos x="43" y="180"/>
                </a:cxn>
                <a:cxn ang="0">
                  <a:pos x="7" y="151"/>
                </a:cxn>
                <a:cxn ang="0">
                  <a:pos x="7" y="151"/>
                </a:cxn>
              </a:cxnLst>
              <a:rect l="0" t="0" r="r" b="b"/>
              <a:pathLst>
                <a:path w="128" h="180">
                  <a:moveTo>
                    <a:pt x="7" y="151"/>
                  </a:moveTo>
                  <a:lnTo>
                    <a:pt x="8" y="146"/>
                  </a:lnTo>
                  <a:lnTo>
                    <a:pt x="17" y="135"/>
                  </a:lnTo>
                  <a:lnTo>
                    <a:pt x="26" y="123"/>
                  </a:lnTo>
                  <a:lnTo>
                    <a:pt x="34" y="113"/>
                  </a:lnTo>
                  <a:lnTo>
                    <a:pt x="41" y="103"/>
                  </a:lnTo>
                  <a:lnTo>
                    <a:pt x="46" y="96"/>
                  </a:lnTo>
                  <a:lnTo>
                    <a:pt x="44" y="86"/>
                  </a:lnTo>
                  <a:lnTo>
                    <a:pt x="38" y="77"/>
                  </a:lnTo>
                  <a:lnTo>
                    <a:pt x="26" y="62"/>
                  </a:lnTo>
                  <a:lnTo>
                    <a:pt x="14" y="48"/>
                  </a:lnTo>
                  <a:lnTo>
                    <a:pt x="2" y="36"/>
                  </a:lnTo>
                  <a:lnTo>
                    <a:pt x="0" y="33"/>
                  </a:lnTo>
                  <a:lnTo>
                    <a:pt x="31" y="0"/>
                  </a:lnTo>
                  <a:lnTo>
                    <a:pt x="104" y="21"/>
                  </a:lnTo>
                  <a:lnTo>
                    <a:pt x="128" y="86"/>
                  </a:lnTo>
                  <a:lnTo>
                    <a:pt x="106" y="147"/>
                  </a:lnTo>
                  <a:lnTo>
                    <a:pt x="43" y="180"/>
                  </a:lnTo>
                  <a:lnTo>
                    <a:pt x="7" y="151"/>
                  </a:lnTo>
                  <a:lnTo>
                    <a:pt x="7" y="151"/>
                  </a:lnTo>
                  <a:close/>
                </a:path>
              </a:pathLst>
            </a:custGeom>
            <a:solidFill>
              <a:srgbClr val="E6B380"/>
            </a:solidFill>
            <a:ln w="9525">
              <a:noFill/>
              <a:round/>
              <a:headEnd/>
              <a:tailEnd/>
            </a:ln>
          </p:spPr>
          <p:txBody>
            <a:bodyPr/>
            <a:lstStyle/>
            <a:p>
              <a:endParaRPr lang="en-US"/>
            </a:p>
          </p:txBody>
        </p:sp>
        <p:sp>
          <p:nvSpPr>
            <p:cNvPr id="136265" name="Freeform 73"/>
            <p:cNvSpPr>
              <a:spLocks/>
            </p:cNvSpPr>
            <p:nvPr/>
          </p:nvSpPr>
          <p:spPr bwMode="auto">
            <a:xfrm>
              <a:off x="3666" y="1436"/>
              <a:ext cx="331" cy="101"/>
            </a:xfrm>
            <a:custGeom>
              <a:avLst/>
              <a:gdLst/>
              <a:ahLst/>
              <a:cxnLst>
                <a:cxn ang="0">
                  <a:pos x="31" y="74"/>
                </a:cxn>
                <a:cxn ang="0">
                  <a:pos x="219" y="19"/>
                </a:cxn>
                <a:cxn ang="0">
                  <a:pos x="374" y="0"/>
                </a:cxn>
                <a:cxn ang="0">
                  <a:pos x="506" y="27"/>
                </a:cxn>
                <a:cxn ang="0">
                  <a:pos x="622" y="75"/>
                </a:cxn>
                <a:cxn ang="0">
                  <a:pos x="662" y="146"/>
                </a:cxn>
                <a:cxn ang="0">
                  <a:pos x="595" y="202"/>
                </a:cxn>
                <a:cxn ang="0">
                  <a:pos x="312" y="195"/>
                </a:cxn>
                <a:cxn ang="0">
                  <a:pos x="72" y="195"/>
                </a:cxn>
                <a:cxn ang="0">
                  <a:pos x="0" y="139"/>
                </a:cxn>
                <a:cxn ang="0">
                  <a:pos x="31" y="74"/>
                </a:cxn>
                <a:cxn ang="0">
                  <a:pos x="31" y="74"/>
                </a:cxn>
              </a:cxnLst>
              <a:rect l="0" t="0" r="r" b="b"/>
              <a:pathLst>
                <a:path w="662" h="202">
                  <a:moveTo>
                    <a:pt x="31" y="74"/>
                  </a:moveTo>
                  <a:lnTo>
                    <a:pt x="219" y="19"/>
                  </a:lnTo>
                  <a:lnTo>
                    <a:pt x="374" y="0"/>
                  </a:lnTo>
                  <a:lnTo>
                    <a:pt x="506" y="27"/>
                  </a:lnTo>
                  <a:lnTo>
                    <a:pt x="622" y="75"/>
                  </a:lnTo>
                  <a:lnTo>
                    <a:pt x="662" y="146"/>
                  </a:lnTo>
                  <a:lnTo>
                    <a:pt x="595" y="202"/>
                  </a:lnTo>
                  <a:lnTo>
                    <a:pt x="312" y="195"/>
                  </a:lnTo>
                  <a:lnTo>
                    <a:pt x="72" y="195"/>
                  </a:lnTo>
                  <a:lnTo>
                    <a:pt x="0" y="139"/>
                  </a:lnTo>
                  <a:lnTo>
                    <a:pt x="31" y="74"/>
                  </a:lnTo>
                  <a:lnTo>
                    <a:pt x="31" y="74"/>
                  </a:lnTo>
                  <a:close/>
                </a:path>
              </a:pathLst>
            </a:custGeom>
            <a:solidFill>
              <a:srgbClr val="993333"/>
            </a:solidFill>
            <a:ln w="9525">
              <a:noFill/>
              <a:round/>
              <a:headEnd/>
              <a:tailEnd/>
            </a:ln>
          </p:spPr>
          <p:txBody>
            <a:bodyPr/>
            <a:lstStyle/>
            <a:p>
              <a:endParaRPr lang="en-US"/>
            </a:p>
          </p:txBody>
        </p:sp>
        <p:sp>
          <p:nvSpPr>
            <p:cNvPr id="136266" name="Freeform 74"/>
            <p:cNvSpPr>
              <a:spLocks/>
            </p:cNvSpPr>
            <p:nvPr/>
          </p:nvSpPr>
          <p:spPr bwMode="auto">
            <a:xfrm>
              <a:off x="3819" y="1432"/>
              <a:ext cx="176" cy="105"/>
            </a:xfrm>
            <a:custGeom>
              <a:avLst/>
              <a:gdLst/>
              <a:ahLst/>
              <a:cxnLst>
                <a:cxn ang="0">
                  <a:pos x="0" y="16"/>
                </a:cxn>
                <a:cxn ang="0">
                  <a:pos x="5" y="16"/>
                </a:cxn>
                <a:cxn ang="0">
                  <a:pos x="16" y="16"/>
                </a:cxn>
                <a:cxn ang="0">
                  <a:pos x="24" y="16"/>
                </a:cxn>
                <a:cxn ang="0">
                  <a:pos x="33" y="17"/>
                </a:cxn>
                <a:cxn ang="0">
                  <a:pos x="41" y="17"/>
                </a:cxn>
                <a:cxn ang="0">
                  <a:pos x="50" y="17"/>
                </a:cxn>
                <a:cxn ang="0">
                  <a:pos x="58" y="17"/>
                </a:cxn>
                <a:cxn ang="0">
                  <a:pos x="67" y="19"/>
                </a:cxn>
                <a:cxn ang="0">
                  <a:pos x="81" y="21"/>
                </a:cxn>
                <a:cxn ang="0">
                  <a:pos x="89" y="26"/>
                </a:cxn>
                <a:cxn ang="0">
                  <a:pos x="86" y="29"/>
                </a:cxn>
                <a:cxn ang="0">
                  <a:pos x="81" y="36"/>
                </a:cxn>
                <a:cxn ang="0">
                  <a:pos x="65" y="43"/>
                </a:cxn>
                <a:cxn ang="0">
                  <a:pos x="53" y="52"/>
                </a:cxn>
                <a:cxn ang="0">
                  <a:pos x="36" y="60"/>
                </a:cxn>
                <a:cxn ang="0">
                  <a:pos x="24" y="67"/>
                </a:cxn>
                <a:cxn ang="0">
                  <a:pos x="14" y="76"/>
                </a:cxn>
                <a:cxn ang="0">
                  <a:pos x="9" y="84"/>
                </a:cxn>
                <a:cxn ang="0">
                  <a:pos x="9" y="89"/>
                </a:cxn>
                <a:cxn ang="0">
                  <a:pos x="16" y="96"/>
                </a:cxn>
                <a:cxn ang="0">
                  <a:pos x="22" y="98"/>
                </a:cxn>
                <a:cxn ang="0">
                  <a:pos x="34" y="103"/>
                </a:cxn>
                <a:cxn ang="0">
                  <a:pos x="46" y="105"/>
                </a:cxn>
                <a:cxn ang="0">
                  <a:pos x="57" y="110"/>
                </a:cxn>
                <a:cxn ang="0">
                  <a:pos x="65" y="112"/>
                </a:cxn>
                <a:cxn ang="0">
                  <a:pos x="70" y="115"/>
                </a:cxn>
                <a:cxn ang="0">
                  <a:pos x="67" y="117"/>
                </a:cxn>
                <a:cxn ang="0">
                  <a:pos x="64" y="120"/>
                </a:cxn>
                <a:cxn ang="0">
                  <a:pos x="53" y="124"/>
                </a:cxn>
                <a:cxn ang="0">
                  <a:pos x="46" y="129"/>
                </a:cxn>
                <a:cxn ang="0">
                  <a:pos x="33" y="130"/>
                </a:cxn>
                <a:cxn ang="0">
                  <a:pos x="26" y="137"/>
                </a:cxn>
                <a:cxn ang="0">
                  <a:pos x="17" y="142"/>
                </a:cxn>
                <a:cxn ang="0">
                  <a:pos x="17" y="151"/>
                </a:cxn>
                <a:cxn ang="0">
                  <a:pos x="17" y="158"/>
                </a:cxn>
                <a:cxn ang="0">
                  <a:pos x="21" y="166"/>
                </a:cxn>
                <a:cxn ang="0">
                  <a:pos x="29" y="175"/>
                </a:cxn>
                <a:cxn ang="0">
                  <a:pos x="38" y="182"/>
                </a:cxn>
                <a:cxn ang="0">
                  <a:pos x="46" y="189"/>
                </a:cxn>
                <a:cxn ang="0">
                  <a:pos x="55" y="194"/>
                </a:cxn>
                <a:cxn ang="0">
                  <a:pos x="62" y="197"/>
                </a:cxn>
                <a:cxn ang="0">
                  <a:pos x="65" y="201"/>
                </a:cxn>
                <a:cxn ang="0">
                  <a:pos x="268" y="209"/>
                </a:cxn>
                <a:cxn ang="0">
                  <a:pos x="333" y="192"/>
                </a:cxn>
                <a:cxn ang="0">
                  <a:pos x="353" y="113"/>
                </a:cxn>
                <a:cxn ang="0">
                  <a:pos x="271" y="45"/>
                </a:cxn>
                <a:cxn ang="0">
                  <a:pos x="113" y="0"/>
                </a:cxn>
                <a:cxn ang="0">
                  <a:pos x="34" y="9"/>
                </a:cxn>
                <a:cxn ang="0">
                  <a:pos x="0" y="16"/>
                </a:cxn>
                <a:cxn ang="0">
                  <a:pos x="0" y="16"/>
                </a:cxn>
              </a:cxnLst>
              <a:rect l="0" t="0" r="r" b="b"/>
              <a:pathLst>
                <a:path w="353" h="209">
                  <a:moveTo>
                    <a:pt x="0" y="16"/>
                  </a:moveTo>
                  <a:lnTo>
                    <a:pt x="5" y="16"/>
                  </a:lnTo>
                  <a:lnTo>
                    <a:pt x="16" y="16"/>
                  </a:lnTo>
                  <a:lnTo>
                    <a:pt x="24" y="16"/>
                  </a:lnTo>
                  <a:lnTo>
                    <a:pt x="33" y="17"/>
                  </a:lnTo>
                  <a:lnTo>
                    <a:pt x="41" y="17"/>
                  </a:lnTo>
                  <a:lnTo>
                    <a:pt x="50" y="17"/>
                  </a:lnTo>
                  <a:lnTo>
                    <a:pt x="58" y="17"/>
                  </a:lnTo>
                  <a:lnTo>
                    <a:pt x="67" y="19"/>
                  </a:lnTo>
                  <a:lnTo>
                    <a:pt x="81" y="21"/>
                  </a:lnTo>
                  <a:lnTo>
                    <a:pt x="89" y="26"/>
                  </a:lnTo>
                  <a:lnTo>
                    <a:pt x="86" y="29"/>
                  </a:lnTo>
                  <a:lnTo>
                    <a:pt x="81" y="36"/>
                  </a:lnTo>
                  <a:lnTo>
                    <a:pt x="65" y="43"/>
                  </a:lnTo>
                  <a:lnTo>
                    <a:pt x="53" y="52"/>
                  </a:lnTo>
                  <a:lnTo>
                    <a:pt x="36" y="60"/>
                  </a:lnTo>
                  <a:lnTo>
                    <a:pt x="24" y="67"/>
                  </a:lnTo>
                  <a:lnTo>
                    <a:pt x="14" y="76"/>
                  </a:lnTo>
                  <a:lnTo>
                    <a:pt x="9" y="84"/>
                  </a:lnTo>
                  <a:lnTo>
                    <a:pt x="9" y="89"/>
                  </a:lnTo>
                  <a:lnTo>
                    <a:pt x="16" y="96"/>
                  </a:lnTo>
                  <a:lnTo>
                    <a:pt x="22" y="98"/>
                  </a:lnTo>
                  <a:lnTo>
                    <a:pt x="34" y="103"/>
                  </a:lnTo>
                  <a:lnTo>
                    <a:pt x="46" y="105"/>
                  </a:lnTo>
                  <a:lnTo>
                    <a:pt x="57" y="110"/>
                  </a:lnTo>
                  <a:lnTo>
                    <a:pt x="65" y="112"/>
                  </a:lnTo>
                  <a:lnTo>
                    <a:pt x="70" y="115"/>
                  </a:lnTo>
                  <a:lnTo>
                    <a:pt x="67" y="117"/>
                  </a:lnTo>
                  <a:lnTo>
                    <a:pt x="64" y="120"/>
                  </a:lnTo>
                  <a:lnTo>
                    <a:pt x="53" y="124"/>
                  </a:lnTo>
                  <a:lnTo>
                    <a:pt x="46" y="129"/>
                  </a:lnTo>
                  <a:lnTo>
                    <a:pt x="33" y="130"/>
                  </a:lnTo>
                  <a:lnTo>
                    <a:pt x="26" y="137"/>
                  </a:lnTo>
                  <a:lnTo>
                    <a:pt x="17" y="142"/>
                  </a:lnTo>
                  <a:lnTo>
                    <a:pt x="17" y="151"/>
                  </a:lnTo>
                  <a:lnTo>
                    <a:pt x="17" y="158"/>
                  </a:lnTo>
                  <a:lnTo>
                    <a:pt x="21" y="166"/>
                  </a:lnTo>
                  <a:lnTo>
                    <a:pt x="29" y="175"/>
                  </a:lnTo>
                  <a:lnTo>
                    <a:pt x="38" y="182"/>
                  </a:lnTo>
                  <a:lnTo>
                    <a:pt x="46" y="189"/>
                  </a:lnTo>
                  <a:lnTo>
                    <a:pt x="55" y="194"/>
                  </a:lnTo>
                  <a:lnTo>
                    <a:pt x="62" y="197"/>
                  </a:lnTo>
                  <a:lnTo>
                    <a:pt x="65" y="201"/>
                  </a:lnTo>
                  <a:lnTo>
                    <a:pt x="268" y="209"/>
                  </a:lnTo>
                  <a:lnTo>
                    <a:pt x="333" y="192"/>
                  </a:lnTo>
                  <a:lnTo>
                    <a:pt x="353" y="113"/>
                  </a:lnTo>
                  <a:lnTo>
                    <a:pt x="271" y="45"/>
                  </a:lnTo>
                  <a:lnTo>
                    <a:pt x="113" y="0"/>
                  </a:lnTo>
                  <a:lnTo>
                    <a:pt x="34" y="9"/>
                  </a:lnTo>
                  <a:lnTo>
                    <a:pt x="0" y="16"/>
                  </a:lnTo>
                  <a:lnTo>
                    <a:pt x="0" y="16"/>
                  </a:lnTo>
                  <a:close/>
                </a:path>
              </a:pathLst>
            </a:custGeom>
            <a:solidFill>
              <a:srgbClr val="8C1919"/>
            </a:solidFill>
            <a:ln w="9525">
              <a:noFill/>
              <a:round/>
              <a:headEnd/>
              <a:tailEnd/>
            </a:ln>
          </p:spPr>
          <p:txBody>
            <a:bodyPr/>
            <a:lstStyle/>
            <a:p>
              <a:endParaRPr lang="en-US"/>
            </a:p>
          </p:txBody>
        </p:sp>
        <p:sp>
          <p:nvSpPr>
            <p:cNvPr id="136267" name="Freeform 75"/>
            <p:cNvSpPr>
              <a:spLocks/>
            </p:cNvSpPr>
            <p:nvPr/>
          </p:nvSpPr>
          <p:spPr bwMode="auto">
            <a:xfrm>
              <a:off x="3434" y="1157"/>
              <a:ext cx="1950" cy="838"/>
            </a:xfrm>
            <a:custGeom>
              <a:avLst/>
              <a:gdLst/>
              <a:ahLst/>
              <a:cxnLst>
                <a:cxn ang="0">
                  <a:pos x="1420" y="53"/>
                </a:cxn>
                <a:cxn ang="0">
                  <a:pos x="1130" y="98"/>
                </a:cxn>
                <a:cxn ang="0">
                  <a:pos x="834" y="161"/>
                </a:cxn>
                <a:cxn ang="0">
                  <a:pos x="582" y="235"/>
                </a:cxn>
                <a:cxn ang="0">
                  <a:pos x="345" y="324"/>
                </a:cxn>
                <a:cxn ang="0">
                  <a:pos x="81" y="516"/>
                </a:cxn>
                <a:cxn ang="0">
                  <a:pos x="2" y="763"/>
                </a:cxn>
                <a:cxn ang="0">
                  <a:pos x="201" y="1052"/>
                </a:cxn>
                <a:cxn ang="0">
                  <a:pos x="424" y="1201"/>
                </a:cxn>
                <a:cxn ang="0">
                  <a:pos x="679" y="1327"/>
                </a:cxn>
                <a:cxn ang="0">
                  <a:pos x="955" y="1421"/>
                </a:cxn>
                <a:cxn ang="0">
                  <a:pos x="1231" y="1494"/>
                </a:cxn>
                <a:cxn ang="0">
                  <a:pos x="1499" y="1551"/>
                </a:cxn>
                <a:cxn ang="0">
                  <a:pos x="1744" y="1599"/>
                </a:cxn>
                <a:cxn ang="0">
                  <a:pos x="1963" y="1633"/>
                </a:cxn>
                <a:cxn ang="0">
                  <a:pos x="2238" y="1671"/>
                </a:cxn>
                <a:cxn ang="0">
                  <a:pos x="2502" y="1673"/>
                </a:cxn>
                <a:cxn ang="0">
                  <a:pos x="2743" y="1649"/>
                </a:cxn>
                <a:cxn ang="0">
                  <a:pos x="3033" y="1599"/>
                </a:cxn>
                <a:cxn ang="0">
                  <a:pos x="3321" y="1517"/>
                </a:cxn>
                <a:cxn ang="0">
                  <a:pos x="3563" y="1402"/>
                </a:cxn>
                <a:cxn ang="0">
                  <a:pos x="3803" y="1177"/>
                </a:cxn>
                <a:cxn ang="0">
                  <a:pos x="3897" y="855"/>
                </a:cxn>
                <a:cxn ang="0">
                  <a:pos x="3719" y="547"/>
                </a:cxn>
                <a:cxn ang="0">
                  <a:pos x="3506" y="367"/>
                </a:cxn>
                <a:cxn ang="0">
                  <a:pos x="3252" y="211"/>
                </a:cxn>
                <a:cxn ang="0">
                  <a:pos x="3000" y="110"/>
                </a:cxn>
                <a:cxn ang="0">
                  <a:pos x="2771" y="63"/>
                </a:cxn>
                <a:cxn ang="0">
                  <a:pos x="2536" y="41"/>
                </a:cxn>
                <a:cxn ang="0">
                  <a:pos x="2258" y="17"/>
                </a:cxn>
                <a:cxn ang="0">
                  <a:pos x="2244" y="86"/>
                </a:cxn>
                <a:cxn ang="0">
                  <a:pos x="2527" y="106"/>
                </a:cxn>
                <a:cxn ang="0">
                  <a:pos x="2855" y="139"/>
                </a:cxn>
                <a:cxn ang="0">
                  <a:pos x="3072" y="202"/>
                </a:cxn>
                <a:cxn ang="0">
                  <a:pos x="3292" y="305"/>
                </a:cxn>
                <a:cxn ang="0">
                  <a:pos x="3508" y="456"/>
                </a:cxn>
                <a:cxn ang="0">
                  <a:pos x="3763" y="725"/>
                </a:cxn>
                <a:cxn ang="0">
                  <a:pos x="3823" y="1028"/>
                </a:cxn>
                <a:cxn ang="0">
                  <a:pos x="3600" y="1303"/>
                </a:cxn>
                <a:cxn ang="0">
                  <a:pos x="3396" y="1417"/>
                </a:cxn>
                <a:cxn ang="0">
                  <a:pos x="3144" y="1501"/>
                </a:cxn>
                <a:cxn ang="0">
                  <a:pos x="2877" y="1561"/>
                </a:cxn>
                <a:cxn ang="0">
                  <a:pos x="2634" y="1597"/>
                </a:cxn>
                <a:cxn ang="0">
                  <a:pos x="2414" y="1604"/>
                </a:cxn>
                <a:cxn ang="0">
                  <a:pos x="2135" y="1578"/>
                </a:cxn>
                <a:cxn ang="0">
                  <a:pos x="1926" y="1560"/>
                </a:cxn>
                <a:cxn ang="0">
                  <a:pos x="1682" y="1527"/>
                </a:cxn>
                <a:cxn ang="0">
                  <a:pos x="1423" y="1484"/>
                </a:cxn>
                <a:cxn ang="0">
                  <a:pos x="1158" y="1422"/>
                </a:cxn>
                <a:cxn ang="0">
                  <a:pos x="895" y="1342"/>
                </a:cxn>
                <a:cxn ang="0">
                  <a:pos x="647" y="1241"/>
                </a:cxn>
                <a:cxn ang="0">
                  <a:pos x="420" y="1121"/>
                </a:cxn>
                <a:cxn ang="0">
                  <a:pos x="156" y="912"/>
                </a:cxn>
                <a:cxn ang="0">
                  <a:pos x="86" y="689"/>
                </a:cxn>
                <a:cxn ang="0">
                  <a:pos x="287" y="418"/>
                </a:cxn>
                <a:cxn ang="0">
                  <a:pos x="534" y="303"/>
                </a:cxn>
                <a:cxn ang="0">
                  <a:pos x="763" y="231"/>
                </a:cxn>
                <a:cxn ang="0">
                  <a:pos x="1017" y="173"/>
                </a:cxn>
                <a:cxn ang="0">
                  <a:pos x="1250" y="132"/>
                </a:cxn>
                <a:cxn ang="0">
                  <a:pos x="1446" y="111"/>
                </a:cxn>
                <a:cxn ang="0">
                  <a:pos x="1756" y="87"/>
                </a:cxn>
                <a:cxn ang="0">
                  <a:pos x="2025" y="63"/>
                </a:cxn>
              </a:cxnLst>
              <a:rect l="0" t="0" r="r" b="b"/>
              <a:pathLst>
                <a:path w="3900" h="1676">
                  <a:moveTo>
                    <a:pt x="1641" y="27"/>
                  </a:moveTo>
                  <a:lnTo>
                    <a:pt x="1636" y="27"/>
                  </a:lnTo>
                  <a:lnTo>
                    <a:pt x="1626" y="27"/>
                  </a:lnTo>
                  <a:lnTo>
                    <a:pt x="1614" y="27"/>
                  </a:lnTo>
                  <a:lnTo>
                    <a:pt x="1605" y="29"/>
                  </a:lnTo>
                  <a:lnTo>
                    <a:pt x="1595" y="31"/>
                  </a:lnTo>
                  <a:lnTo>
                    <a:pt x="1583" y="33"/>
                  </a:lnTo>
                  <a:lnTo>
                    <a:pt x="1567" y="33"/>
                  </a:lnTo>
                  <a:lnTo>
                    <a:pt x="1552" y="36"/>
                  </a:lnTo>
                  <a:lnTo>
                    <a:pt x="1542" y="36"/>
                  </a:lnTo>
                  <a:lnTo>
                    <a:pt x="1533" y="38"/>
                  </a:lnTo>
                  <a:lnTo>
                    <a:pt x="1523" y="39"/>
                  </a:lnTo>
                  <a:lnTo>
                    <a:pt x="1516" y="41"/>
                  </a:lnTo>
                  <a:lnTo>
                    <a:pt x="1504" y="41"/>
                  </a:lnTo>
                  <a:lnTo>
                    <a:pt x="1494" y="43"/>
                  </a:lnTo>
                  <a:lnTo>
                    <a:pt x="1483" y="45"/>
                  </a:lnTo>
                  <a:lnTo>
                    <a:pt x="1475" y="46"/>
                  </a:lnTo>
                  <a:lnTo>
                    <a:pt x="1463" y="48"/>
                  </a:lnTo>
                  <a:lnTo>
                    <a:pt x="1452" y="48"/>
                  </a:lnTo>
                  <a:lnTo>
                    <a:pt x="1442" y="50"/>
                  </a:lnTo>
                  <a:lnTo>
                    <a:pt x="1432" y="53"/>
                  </a:lnTo>
                  <a:lnTo>
                    <a:pt x="1420" y="53"/>
                  </a:lnTo>
                  <a:lnTo>
                    <a:pt x="1408" y="55"/>
                  </a:lnTo>
                  <a:lnTo>
                    <a:pt x="1396" y="57"/>
                  </a:lnTo>
                  <a:lnTo>
                    <a:pt x="1382" y="58"/>
                  </a:lnTo>
                  <a:lnTo>
                    <a:pt x="1370" y="60"/>
                  </a:lnTo>
                  <a:lnTo>
                    <a:pt x="1358" y="62"/>
                  </a:lnTo>
                  <a:lnTo>
                    <a:pt x="1346" y="63"/>
                  </a:lnTo>
                  <a:lnTo>
                    <a:pt x="1334" y="65"/>
                  </a:lnTo>
                  <a:lnTo>
                    <a:pt x="1319" y="67"/>
                  </a:lnTo>
                  <a:lnTo>
                    <a:pt x="1307" y="70"/>
                  </a:lnTo>
                  <a:lnTo>
                    <a:pt x="1293" y="72"/>
                  </a:lnTo>
                  <a:lnTo>
                    <a:pt x="1281" y="75"/>
                  </a:lnTo>
                  <a:lnTo>
                    <a:pt x="1267" y="77"/>
                  </a:lnTo>
                  <a:lnTo>
                    <a:pt x="1254" y="81"/>
                  </a:lnTo>
                  <a:lnTo>
                    <a:pt x="1240" y="81"/>
                  </a:lnTo>
                  <a:lnTo>
                    <a:pt x="1226" y="84"/>
                  </a:lnTo>
                  <a:lnTo>
                    <a:pt x="1212" y="84"/>
                  </a:lnTo>
                  <a:lnTo>
                    <a:pt x="1199" y="87"/>
                  </a:lnTo>
                  <a:lnTo>
                    <a:pt x="1185" y="89"/>
                  </a:lnTo>
                  <a:lnTo>
                    <a:pt x="1171" y="93"/>
                  </a:lnTo>
                  <a:lnTo>
                    <a:pt x="1158" y="94"/>
                  </a:lnTo>
                  <a:lnTo>
                    <a:pt x="1144" y="96"/>
                  </a:lnTo>
                  <a:lnTo>
                    <a:pt x="1130" y="98"/>
                  </a:lnTo>
                  <a:lnTo>
                    <a:pt x="1115" y="101"/>
                  </a:lnTo>
                  <a:lnTo>
                    <a:pt x="1101" y="103"/>
                  </a:lnTo>
                  <a:lnTo>
                    <a:pt x="1087" y="106"/>
                  </a:lnTo>
                  <a:lnTo>
                    <a:pt x="1074" y="110"/>
                  </a:lnTo>
                  <a:lnTo>
                    <a:pt x="1060" y="111"/>
                  </a:lnTo>
                  <a:lnTo>
                    <a:pt x="1046" y="113"/>
                  </a:lnTo>
                  <a:lnTo>
                    <a:pt x="1032" y="118"/>
                  </a:lnTo>
                  <a:lnTo>
                    <a:pt x="1019" y="120"/>
                  </a:lnTo>
                  <a:lnTo>
                    <a:pt x="1007" y="125"/>
                  </a:lnTo>
                  <a:lnTo>
                    <a:pt x="991" y="127"/>
                  </a:lnTo>
                  <a:lnTo>
                    <a:pt x="978" y="129"/>
                  </a:lnTo>
                  <a:lnTo>
                    <a:pt x="964" y="130"/>
                  </a:lnTo>
                  <a:lnTo>
                    <a:pt x="950" y="134"/>
                  </a:lnTo>
                  <a:lnTo>
                    <a:pt x="936" y="135"/>
                  </a:lnTo>
                  <a:lnTo>
                    <a:pt x="924" y="141"/>
                  </a:lnTo>
                  <a:lnTo>
                    <a:pt x="912" y="142"/>
                  </a:lnTo>
                  <a:lnTo>
                    <a:pt x="899" y="146"/>
                  </a:lnTo>
                  <a:lnTo>
                    <a:pt x="885" y="147"/>
                  </a:lnTo>
                  <a:lnTo>
                    <a:pt x="871" y="153"/>
                  </a:lnTo>
                  <a:lnTo>
                    <a:pt x="859" y="154"/>
                  </a:lnTo>
                  <a:lnTo>
                    <a:pt x="847" y="159"/>
                  </a:lnTo>
                  <a:lnTo>
                    <a:pt x="834" y="161"/>
                  </a:lnTo>
                  <a:lnTo>
                    <a:pt x="820" y="165"/>
                  </a:lnTo>
                  <a:lnTo>
                    <a:pt x="808" y="168"/>
                  </a:lnTo>
                  <a:lnTo>
                    <a:pt x="798" y="173"/>
                  </a:lnTo>
                  <a:lnTo>
                    <a:pt x="784" y="175"/>
                  </a:lnTo>
                  <a:lnTo>
                    <a:pt x="772" y="177"/>
                  </a:lnTo>
                  <a:lnTo>
                    <a:pt x="758" y="180"/>
                  </a:lnTo>
                  <a:lnTo>
                    <a:pt x="748" y="185"/>
                  </a:lnTo>
                  <a:lnTo>
                    <a:pt x="736" y="187"/>
                  </a:lnTo>
                  <a:lnTo>
                    <a:pt x="726" y="190"/>
                  </a:lnTo>
                  <a:lnTo>
                    <a:pt x="712" y="192"/>
                  </a:lnTo>
                  <a:lnTo>
                    <a:pt x="702" y="197"/>
                  </a:lnTo>
                  <a:lnTo>
                    <a:pt x="690" y="201"/>
                  </a:lnTo>
                  <a:lnTo>
                    <a:pt x="679" y="204"/>
                  </a:lnTo>
                  <a:lnTo>
                    <a:pt x="667" y="206"/>
                  </a:lnTo>
                  <a:lnTo>
                    <a:pt x="657" y="211"/>
                  </a:lnTo>
                  <a:lnTo>
                    <a:pt x="647" y="214"/>
                  </a:lnTo>
                  <a:lnTo>
                    <a:pt x="635" y="218"/>
                  </a:lnTo>
                  <a:lnTo>
                    <a:pt x="624" y="221"/>
                  </a:lnTo>
                  <a:lnTo>
                    <a:pt x="616" y="225"/>
                  </a:lnTo>
                  <a:lnTo>
                    <a:pt x="602" y="228"/>
                  </a:lnTo>
                  <a:lnTo>
                    <a:pt x="592" y="231"/>
                  </a:lnTo>
                  <a:lnTo>
                    <a:pt x="582" y="235"/>
                  </a:lnTo>
                  <a:lnTo>
                    <a:pt x="571" y="238"/>
                  </a:lnTo>
                  <a:lnTo>
                    <a:pt x="561" y="240"/>
                  </a:lnTo>
                  <a:lnTo>
                    <a:pt x="551" y="243"/>
                  </a:lnTo>
                  <a:lnTo>
                    <a:pt x="540" y="247"/>
                  </a:lnTo>
                  <a:lnTo>
                    <a:pt x="532" y="252"/>
                  </a:lnTo>
                  <a:lnTo>
                    <a:pt x="522" y="254"/>
                  </a:lnTo>
                  <a:lnTo>
                    <a:pt x="511" y="257"/>
                  </a:lnTo>
                  <a:lnTo>
                    <a:pt x="503" y="261"/>
                  </a:lnTo>
                  <a:lnTo>
                    <a:pt x="492" y="266"/>
                  </a:lnTo>
                  <a:lnTo>
                    <a:pt x="484" y="269"/>
                  </a:lnTo>
                  <a:lnTo>
                    <a:pt x="475" y="271"/>
                  </a:lnTo>
                  <a:lnTo>
                    <a:pt x="465" y="274"/>
                  </a:lnTo>
                  <a:lnTo>
                    <a:pt x="458" y="279"/>
                  </a:lnTo>
                  <a:lnTo>
                    <a:pt x="448" y="281"/>
                  </a:lnTo>
                  <a:lnTo>
                    <a:pt x="439" y="285"/>
                  </a:lnTo>
                  <a:lnTo>
                    <a:pt x="431" y="286"/>
                  </a:lnTo>
                  <a:lnTo>
                    <a:pt x="422" y="291"/>
                  </a:lnTo>
                  <a:lnTo>
                    <a:pt x="405" y="298"/>
                  </a:lnTo>
                  <a:lnTo>
                    <a:pt x="390" y="305"/>
                  </a:lnTo>
                  <a:lnTo>
                    <a:pt x="372" y="312"/>
                  </a:lnTo>
                  <a:lnTo>
                    <a:pt x="359" y="317"/>
                  </a:lnTo>
                  <a:lnTo>
                    <a:pt x="345" y="324"/>
                  </a:lnTo>
                  <a:lnTo>
                    <a:pt x="331" y="332"/>
                  </a:lnTo>
                  <a:lnTo>
                    <a:pt x="318" y="336"/>
                  </a:lnTo>
                  <a:lnTo>
                    <a:pt x="304" y="343"/>
                  </a:lnTo>
                  <a:lnTo>
                    <a:pt x="290" y="348"/>
                  </a:lnTo>
                  <a:lnTo>
                    <a:pt x="278" y="355"/>
                  </a:lnTo>
                  <a:lnTo>
                    <a:pt x="266" y="360"/>
                  </a:lnTo>
                  <a:lnTo>
                    <a:pt x="256" y="365"/>
                  </a:lnTo>
                  <a:lnTo>
                    <a:pt x="244" y="372"/>
                  </a:lnTo>
                  <a:lnTo>
                    <a:pt x="235" y="379"/>
                  </a:lnTo>
                  <a:lnTo>
                    <a:pt x="225" y="382"/>
                  </a:lnTo>
                  <a:lnTo>
                    <a:pt x="215" y="389"/>
                  </a:lnTo>
                  <a:lnTo>
                    <a:pt x="206" y="396"/>
                  </a:lnTo>
                  <a:lnTo>
                    <a:pt x="198" y="401"/>
                  </a:lnTo>
                  <a:lnTo>
                    <a:pt x="180" y="411"/>
                  </a:lnTo>
                  <a:lnTo>
                    <a:pt x="167" y="425"/>
                  </a:lnTo>
                  <a:lnTo>
                    <a:pt x="151" y="435"/>
                  </a:lnTo>
                  <a:lnTo>
                    <a:pt x="138" y="447"/>
                  </a:lnTo>
                  <a:lnTo>
                    <a:pt x="126" y="459"/>
                  </a:lnTo>
                  <a:lnTo>
                    <a:pt x="115" y="475"/>
                  </a:lnTo>
                  <a:lnTo>
                    <a:pt x="103" y="487"/>
                  </a:lnTo>
                  <a:lnTo>
                    <a:pt x="91" y="500"/>
                  </a:lnTo>
                  <a:lnTo>
                    <a:pt x="81" y="516"/>
                  </a:lnTo>
                  <a:lnTo>
                    <a:pt x="71" y="533"/>
                  </a:lnTo>
                  <a:lnTo>
                    <a:pt x="60" y="547"/>
                  </a:lnTo>
                  <a:lnTo>
                    <a:pt x="50" y="564"/>
                  </a:lnTo>
                  <a:lnTo>
                    <a:pt x="45" y="572"/>
                  </a:lnTo>
                  <a:lnTo>
                    <a:pt x="40" y="583"/>
                  </a:lnTo>
                  <a:lnTo>
                    <a:pt x="36" y="591"/>
                  </a:lnTo>
                  <a:lnTo>
                    <a:pt x="31" y="600"/>
                  </a:lnTo>
                  <a:lnTo>
                    <a:pt x="26" y="610"/>
                  </a:lnTo>
                  <a:lnTo>
                    <a:pt x="23" y="619"/>
                  </a:lnTo>
                  <a:lnTo>
                    <a:pt x="19" y="631"/>
                  </a:lnTo>
                  <a:lnTo>
                    <a:pt x="16" y="641"/>
                  </a:lnTo>
                  <a:lnTo>
                    <a:pt x="11" y="650"/>
                  </a:lnTo>
                  <a:lnTo>
                    <a:pt x="9" y="662"/>
                  </a:lnTo>
                  <a:lnTo>
                    <a:pt x="7" y="672"/>
                  </a:lnTo>
                  <a:lnTo>
                    <a:pt x="7" y="684"/>
                  </a:lnTo>
                  <a:lnTo>
                    <a:pt x="4" y="694"/>
                  </a:lnTo>
                  <a:lnTo>
                    <a:pt x="2" y="706"/>
                  </a:lnTo>
                  <a:lnTo>
                    <a:pt x="0" y="716"/>
                  </a:lnTo>
                  <a:lnTo>
                    <a:pt x="0" y="728"/>
                  </a:lnTo>
                  <a:lnTo>
                    <a:pt x="0" y="740"/>
                  </a:lnTo>
                  <a:lnTo>
                    <a:pt x="0" y="752"/>
                  </a:lnTo>
                  <a:lnTo>
                    <a:pt x="2" y="763"/>
                  </a:lnTo>
                  <a:lnTo>
                    <a:pt x="6" y="775"/>
                  </a:lnTo>
                  <a:lnTo>
                    <a:pt x="7" y="787"/>
                  </a:lnTo>
                  <a:lnTo>
                    <a:pt x="9" y="799"/>
                  </a:lnTo>
                  <a:lnTo>
                    <a:pt x="14" y="811"/>
                  </a:lnTo>
                  <a:lnTo>
                    <a:pt x="19" y="824"/>
                  </a:lnTo>
                  <a:lnTo>
                    <a:pt x="24" y="838"/>
                  </a:lnTo>
                  <a:lnTo>
                    <a:pt x="28" y="850"/>
                  </a:lnTo>
                  <a:lnTo>
                    <a:pt x="35" y="864"/>
                  </a:lnTo>
                  <a:lnTo>
                    <a:pt x="43" y="877"/>
                  </a:lnTo>
                  <a:lnTo>
                    <a:pt x="50" y="889"/>
                  </a:lnTo>
                  <a:lnTo>
                    <a:pt x="59" y="901"/>
                  </a:lnTo>
                  <a:lnTo>
                    <a:pt x="69" y="915"/>
                  </a:lnTo>
                  <a:lnTo>
                    <a:pt x="79" y="929"/>
                  </a:lnTo>
                  <a:lnTo>
                    <a:pt x="88" y="943"/>
                  </a:lnTo>
                  <a:lnTo>
                    <a:pt x="102" y="956"/>
                  </a:lnTo>
                  <a:lnTo>
                    <a:pt x="114" y="970"/>
                  </a:lnTo>
                  <a:lnTo>
                    <a:pt x="127" y="984"/>
                  </a:lnTo>
                  <a:lnTo>
                    <a:pt x="139" y="996"/>
                  </a:lnTo>
                  <a:lnTo>
                    <a:pt x="153" y="1011"/>
                  </a:lnTo>
                  <a:lnTo>
                    <a:pt x="168" y="1025"/>
                  </a:lnTo>
                  <a:lnTo>
                    <a:pt x="186" y="1039"/>
                  </a:lnTo>
                  <a:lnTo>
                    <a:pt x="201" y="1052"/>
                  </a:lnTo>
                  <a:lnTo>
                    <a:pt x="218" y="1066"/>
                  </a:lnTo>
                  <a:lnTo>
                    <a:pt x="227" y="1073"/>
                  </a:lnTo>
                  <a:lnTo>
                    <a:pt x="237" y="1080"/>
                  </a:lnTo>
                  <a:lnTo>
                    <a:pt x="246" y="1087"/>
                  </a:lnTo>
                  <a:lnTo>
                    <a:pt x="256" y="1093"/>
                  </a:lnTo>
                  <a:lnTo>
                    <a:pt x="263" y="1099"/>
                  </a:lnTo>
                  <a:lnTo>
                    <a:pt x="273" y="1105"/>
                  </a:lnTo>
                  <a:lnTo>
                    <a:pt x="282" y="1111"/>
                  </a:lnTo>
                  <a:lnTo>
                    <a:pt x="290" y="1119"/>
                  </a:lnTo>
                  <a:lnTo>
                    <a:pt x="300" y="1124"/>
                  </a:lnTo>
                  <a:lnTo>
                    <a:pt x="311" y="1131"/>
                  </a:lnTo>
                  <a:lnTo>
                    <a:pt x="321" y="1136"/>
                  </a:lnTo>
                  <a:lnTo>
                    <a:pt x="331" y="1145"/>
                  </a:lnTo>
                  <a:lnTo>
                    <a:pt x="340" y="1152"/>
                  </a:lnTo>
                  <a:lnTo>
                    <a:pt x="350" y="1157"/>
                  </a:lnTo>
                  <a:lnTo>
                    <a:pt x="360" y="1164"/>
                  </a:lnTo>
                  <a:lnTo>
                    <a:pt x="371" y="1171"/>
                  </a:lnTo>
                  <a:lnTo>
                    <a:pt x="381" y="1177"/>
                  </a:lnTo>
                  <a:lnTo>
                    <a:pt x="391" y="1184"/>
                  </a:lnTo>
                  <a:lnTo>
                    <a:pt x="402" y="1189"/>
                  </a:lnTo>
                  <a:lnTo>
                    <a:pt x="414" y="1198"/>
                  </a:lnTo>
                  <a:lnTo>
                    <a:pt x="424" y="1201"/>
                  </a:lnTo>
                  <a:lnTo>
                    <a:pt x="436" y="1208"/>
                  </a:lnTo>
                  <a:lnTo>
                    <a:pt x="444" y="1215"/>
                  </a:lnTo>
                  <a:lnTo>
                    <a:pt x="458" y="1222"/>
                  </a:lnTo>
                  <a:lnTo>
                    <a:pt x="468" y="1227"/>
                  </a:lnTo>
                  <a:lnTo>
                    <a:pt x="480" y="1232"/>
                  </a:lnTo>
                  <a:lnTo>
                    <a:pt x="492" y="1239"/>
                  </a:lnTo>
                  <a:lnTo>
                    <a:pt x="504" y="1248"/>
                  </a:lnTo>
                  <a:lnTo>
                    <a:pt x="515" y="1251"/>
                  </a:lnTo>
                  <a:lnTo>
                    <a:pt x="527" y="1258"/>
                  </a:lnTo>
                  <a:lnTo>
                    <a:pt x="537" y="1263"/>
                  </a:lnTo>
                  <a:lnTo>
                    <a:pt x="551" y="1270"/>
                  </a:lnTo>
                  <a:lnTo>
                    <a:pt x="561" y="1275"/>
                  </a:lnTo>
                  <a:lnTo>
                    <a:pt x="573" y="1280"/>
                  </a:lnTo>
                  <a:lnTo>
                    <a:pt x="585" y="1287"/>
                  </a:lnTo>
                  <a:lnTo>
                    <a:pt x="599" y="1294"/>
                  </a:lnTo>
                  <a:lnTo>
                    <a:pt x="609" y="1297"/>
                  </a:lnTo>
                  <a:lnTo>
                    <a:pt x="621" y="1303"/>
                  </a:lnTo>
                  <a:lnTo>
                    <a:pt x="633" y="1308"/>
                  </a:lnTo>
                  <a:lnTo>
                    <a:pt x="645" y="1311"/>
                  </a:lnTo>
                  <a:lnTo>
                    <a:pt x="655" y="1316"/>
                  </a:lnTo>
                  <a:lnTo>
                    <a:pt x="667" y="1321"/>
                  </a:lnTo>
                  <a:lnTo>
                    <a:pt x="679" y="1327"/>
                  </a:lnTo>
                  <a:lnTo>
                    <a:pt x="693" y="1332"/>
                  </a:lnTo>
                  <a:lnTo>
                    <a:pt x="703" y="1337"/>
                  </a:lnTo>
                  <a:lnTo>
                    <a:pt x="715" y="1342"/>
                  </a:lnTo>
                  <a:lnTo>
                    <a:pt x="727" y="1345"/>
                  </a:lnTo>
                  <a:lnTo>
                    <a:pt x="741" y="1350"/>
                  </a:lnTo>
                  <a:lnTo>
                    <a:pt x="753" y="1356"/>
                  </a:lnTo>
                  <a:lnTo>
                    <a:pt x="765" y="1359"/>
                  </a:lnTo>
                  <a:lnTo>
                    <a:pt x="777" y="1364"/>
                  </a:lnTo>
                  <a:lnTo>
                    <a:pt x="791" y="1369"/>
                  </a:lnTo>
                  <a:lnTo>
                    <a:pt x="803" y="1373"/>
                  </a:lnTo>
                  <a:lnTo>
                    <a:pt x="815" y="1376"/>
                  </a:lnTo>
                  <a:lnTo>
                    <a:pt x="827" y="1380"/>
                  </a:lnTo>
                  <a:lnTo>
                    <a:pt x="840" y="1385"/>
                  </a:lnTo>
                  <a:lnTo>
                    <a:pt x="852" y="1388"/>
                  </a:lnTo>
                  <a:lnTo>
                    <a:pt x="866" y="1392"/>
                  </a:lnTo>
                  <a:lnTo>
                    <a:pt x="878" y="1397"/>
                  </a:lnTo>
                  <a:lnTo>
                    <a:pt x="892" y="1402"/>
                  </a:lnTo>
                  <a:lnTo>
                    <a:pt x="904" y="1405"/>
                  </a:lnTo>
                  <a:lnTo>
                    <a:pt x="916" y="1409"/>
                  </a:lnTo>
                  <a:lnTo>
                    <a:pt x="928" y="1412"/>
                  </a:lnTo>
                  <a:lnTo>
                    <a:pt x="943" y="1417"/>
                  </a:lnTo>
                  <a:lnTo>
                    <a:pt x="955" y="1421"/>
                  </a:lnTo>
                  <a:lnTo>
                    <a:pt x="967" y="1424"/>
                  </a:lnTo>
                  <a:lnTo>
                    <a:pt x="979" y="1429"/>
                  </a:lnTo>
                  <a:lnTo>
                    <a:pt x="993" y="1434"/>
                  </a:lnTo>
                  <a:lnTo>
                    <a:pt x="1007" y="1436"/>
                  </a:lnTo>
                  <a:lnTo>
                    <a:pt x="1019" y="1440"/>
                  </a:lnTo>
                  <a:lnTo>
                    <a:pt x="1031" y="1441"/>
                  </a:lnTo>
                  <a:lnTo>
                    <a:pt x="1043" y="1446"/>
                  </a:lnTo>
                  <a:lnTo>
                    <a:pt x="1055" y="1450"/>
                  </a:lnTo>
                  <a:lnTo>
                    <a:pt x="1068" y="1453"/>
                  </a:lnTo>
                  <a:lnTo>
                    <a:pt x="1080" y="1455"/>
                  </a:lnTo>
                  <a:lnTo>
                    <a:pt x="1094" y="1460"/>
                  </a:lnTo>
                  <a:lnTo>
                    <a:pt x="1106" y="1462"/>
                  </a:lnTo>
                  <a:lnTo>
                    <a:pt x="1118" y="1467"/>
                  </a:lnTo>
                  <a:lnTo>
                    <a:pt x="1130" y="1469"/>
                  </a:lnTo>
                  <a:lnTo>
                    <a:pt x="1146" y="1472"/>
                  </a:lnTo>
                  <a:lnTo>
                    <a:pt x="1158" y="1476"/>
                  </a:lnTo>
                  <a:lnTo>
                    <a:pt x="1170" y="1479"/>
                  </a:lnTo>
                  <a:lnTo>
                    <a:pt x="1182" y="1482"/>
                  </a:lnTo>
                  <a:lnTo>
                    <a:pt x="1195" y="1486"/>
                  </a:lnTo>
                  <a:lnTo>
                    <a:pt x="1207" y="1488"/>
                  </a:lnTo>
                  <a:lnTo>
                    <a:pt x="1221" y="1491"/>
                  </a:lnTo>
                  <a:lnTo>
                    <a:pt x="1231" y="1494"/>
                  </a:lnTo>
                  <a:lnTo>
                    <a:pt x="1245" y="1498"/>
                  </a:lnTo>
                  <a:lnTo>
                    <a:pt x="1257" y="1500"/>
                  </a:lnTo>
                  <a:lnTo>
                    <a:pt x="1271" y="1501"/>
                  </a:lnTo>
                  <a:lnTo>
                    <a:pt x="1283" y="1505"/>
                  </a:lnTo>
                  <a:lnTo>
                    <a:pt x="1296" y="1508"/>
                  </a:lnTo>
                  <a:lnTo>
                    <a:pt x="1307" y="1510"/>
                  </a:lnTo>
                  <a:lnTo>
                    <a:pt x="1319" y="1513"/>
                  </a:lnTo>
                  <a:lnTo>
                    <a:pt x="1332" y="1515"/>
                  </a:lnTo>
                  <a:lnTo>
                    <a:pt x="1346" y="1518"/>
                  </a:lnTo>
                  <a:lnTo>
                    <a:pt x="1356" y="1520"/>
                  </a:lnTo>
                  <a:lnTo>
                    <a:pt x="1368" y="1525"/>
                  </a:lnTo>
                  <a:lnTo>
                    <a:pt x="1380" y="1527"/>
                  </a:lnTo>
                  <a:lnTo>
                    <a:pt x="1396" y="1532"/>
                  </a:lnTo>
                  <a:lnTo>
                    <a:pt x="1406" y="1532"/>
                  </a:lnTo>
                  <a:lnTo>
                    <a:pt x="1418" y="1536"/>
                  </a:lnTo>
                  <a:lnTo>
                    <a:pt x="1428" y="1537"/>
                  </a:lnTo>
                  <a:lnTo>
                    <a:pt x="1442" y="1541"/>
                  </a:lnTo>
                  <a:lnTo>
                    <a:pt x="1452" y="1542"/>
                  </a:lnTo>
                  <a:lnTo>
                    <a:pt x="1464" y="1546"/>
                  </a:lnTo>
                  <a:lnTo>
                    <a:pt x="1475" y="1548"/>
                  </a:lnTo>
                  <a:lnTo>
                    <a:pt x="1488" y="1549"/>
                  </a:lnTo>
                  <a:lnTo>
                    <a:pt x="1499" y="1551"/>
                  </a:lnTo>
                  <a:lnTo>
                    <a:pt x="1511" y="1554"/>
                  </a:lnTo>
                  <a:lnTo>
                    <a:pt x="1521" y="1556"/>
                  </a:lnTo>
                  <a:lnTo>
                    <a:pt x="1535" y="1560"/>
                  </a:lnTo>
                  <a:lnTo>
                    <a:pt x="1545" y="1561"/>
                  </a:lnTo>
                  <a:lnTo>
                    <a:pt x="1557" y="1563"/>
                  </a:lnTo>
                  <a:lnTo>
                    <a:pt x="1567" y="1565"/>
                  </a:lnTo>
                  <a:lnTo>
                    <a:pt x="1581" y="1568"/>
                  </a:lnTo>
                  <a:lnTo>
                    <a:pt x="1590" y="1570"/>
                  </a:lnTo>
                  <a:lnTo>
                    <a:pt x="1602" y="1572"/>
                  </a:lnTo>
                  <a:lnTo>
                    <a:pt x="1612" y="1573"/>
                  </a:lnTo>
                  <a:lnTo>
                    <a:pt x="1624" y="1577"/>
                  </a:lnTo>
                  <a:lnTo>
                    <a:pt x="1634" y="1578"/>
                  </a:lnTo>
                  <a:lnTo>
                    <a:pt x="1644" y="1580"/>
                  </a:lnTo>
                  <a:lnTo>
                    <a:pt x="1656" y="1582"/>
                  </a:lnTo>
                  <a:lnTo>
                    <a:pt x="1668" y="1585"/>
                  </a:lnTo>
                  <a:lnTo>
                    <a:pt x="1677" y="1587"/>
                  </a:lnTo>
                  <a:lnTo>
                    <a:pt x="1691" y="1589"/>
                  </a:lnTo>
                  <a:lnTo>
                    <a:pt x="1699" y="1590"/>
                  </a:lnTo>
                  <a:lnTo>
                    <a:pt x="1711" y="1594"/>
                  </a:lnTo>
                  <a:lnTo>
                    <a:pt x="1723" y="1596"/>
                  </a:lnTo>
                  <a:lnTo>
                    <a:pt x="1734" y="1597"/>
                  </a:lnTo>
                  <a:lnTo>
                    <a:pt x="1744" y="1599"/>
                  </a:lnTo>
                  <a:lnTo>
                    <a:pt x="1756" y="1602"/>
                  </a:lnTo>
                  <a:lnTo>
                    <a:pt x="1766" y="1602"/>
                  </a:lnTo>
                  <a:lnTo>
                    <a:pt x="1776" y="1606"/>
                  </a:lnTo>
                  <a:lnTo>
                    <a:pt x="1787" y="1606"/>
                  </a:lnTo>
                  <a:lnTo>
                    <a:pt x="1797" y="1609"/>
                  </a:lnTo>
                  <a:lnTo>
                    <a:pt x="1806" y="1609"/>
                  </a:lnTo>
                  <a:lnTo>
                    <a:pt x="1816" y="1611"/>
                  </a:lnTo>
                  <a:lnTo>
                    <a:pt x="1828" y="1611"/>
                  </a:lnTo>
                  <a:lnTo>
                    <a:pt x="1838" y="1614"/>
                  </a:lnTo>
                  <a:lnTo>
                    <a:pt x="1848" y="1614"/>
                  </a:lnTo>
                  <a:lnTo>
                    <a:pt x="1857" y="1618"/>
                  </a:lnTo>
                  <a:lnTo>
                    <a:pt x="1866" y="1618"/>
                  </a:lnTo>
                  <a:lnTo>
                    <a:pt x="1878" y="1621"/>
                  </a:lnTo>
                  <a:lnTo>
                    <a:pt x="1886" y="1623"/>
                  </a:lnTo>
                  <a:lnTo>
                    <a:pt x="1896" y="1625"/>
                  </a:lnTo>
                  <a:lnTo>
                    <a:pt x="1907" y="1626"/>
                  </a:lnTo>
                  <a:lnTo>
                    <a:pt x="1917" y="1628"/>
                  </a:lnTo>
                  <a:lnTo>
                    <a:pt x="1926" y="1628"/>
                  </a:lnTo>
                  <a:lnTo>
                    <a:pt x="1936" y="1630"/>
                  </a:lnTo>
                  <a:lnTo>
                    <a:pt x="1944" y="1632"/>
                  </a:lnTo>
                  <a:lnTo>
                    <a:pt x="1955" y="1633"/>
                  </a:lnTo>
                  <a:lnTo>
                    <a:pt x="1963" y="1633"/>
                  </a:lnTo>
                  <a:lnTo>
                    <a:pt x="1972" y="1637"/>
                  </a:lnTo>
                  <a:lnTo>
                    <a:pt x="1982" y="1637"/>
                  </a:lnTo>
                  <a:lnTo>
                    <a:pt x="1992" y="1640"/>
                  </a:lnTo>
                  <a:lnTo>
                    <a:pt x="2001" y="1640"/>
                  </a:lnTo>
                  <a:lnTo>
                    <a:pt x="2010" y="1642"/>
                  </a:lnTo>
                  <a:lnTo>
                    <a:pt x="2018" y="1642"/>
                  </a:lnTo>
                  <a:lnTo>
                    <a:pt x="2028" y="1645"/>
                  </a:lnTo>
                  <a:lnTo>
                    <a:pt x="2037" y="1645"/>
                  </a:lnTo>
                  <a:lnTo>
                    <a:pt x="2047" y="1647"/>
                  </a:lnTo>
                  <a:lnTo>
                    <a:pt x="2056" y="1649"/>
                  </a:lnTo>
                  <a:lnTo>
                    <a:pt x="2066" y="1652"/>
                  </a:lnTo>
                  <a:lnTo>
                    <a:pt x="2082" y="1654"/>
                  </a:lnTo>
                  <a:lnTo>
                    <a:pt x="2097" y="1656"/>
                  </a:lnTo>
                  <a:lnTo>
                    <a:pt x="2114" y="1657"/>
                  </a:lnTo>
                  <a:lnTo>
                    <a:pt x="2130" y="1659"/>
                  </a:lnTo>
                  <a:lnTo>
                    <a:pt x="2145" y="1661"/>
                  </a:lnTo>
                  <a:lnTo>
                    <a:pt x="2160" y="1662"/>
                  </a:lnTo>
                  <a:lnTo>
                    <a:pt x="2176" y="1664"/>
                  </a:lnTo>
                  <a:lnTo>
                    <a:pt x="2193" y="1668"/>
                  </a:lnTo>
                  <a:lnTo>
                    <a:pt x="2207" y="1668"/>
                  </a:lnTo>
                  <a:lnTo>
                    <a:pt x="2224" y="1669"/>
                  </a:lnTo>
                  <a:lnTo>
                    <a:pt x="2238" y="1671"/>
                  </a:lnTo>
                  <a:lnTo>
                    <a:pt x="2255" y="1673"/>
                  </a:lnTo>
                  <a:lnTo>
                    <a:pt x="2270" y="1673"/>
                  </a:lnTo>
                  <a:lnTo>
                    <a:pt x="2287" y="1674"/>
                  </a:lnTo>
                  <a:lnTo>
                    <a:pt x="2303" y="1674"/>
                  </a:lnTo>
                  <a:lnTo>
                    <a:pt x="2320" y="1676"/>
                  </a:lnTo>
                  <a:lnTo>
                    <a:pt x="2334" y="1676"/>
                  </a:lnTo>
                  <a:lnTo>
                    <a:pt x="2351" y="1676"/>
                  </a:lnTo>
                  <a:lnTo>
                    <a:pt x="2359" y="1676"/>
                  </a:lnTo>
                  <a:lnTo>
                    <a:pt x="2366" y="1676"/>
                  </a:lnTo>
                  <a:lnTo>
                    <a:pt x="2376" y="1676"/>
                  </a:lnTo>
                  <a:lnTo>
                    <a:pt x="2385" y="1676"/>
                  </a:lnTo>
                  <a:lnTo>
                    <a:pt x="2400" y="1676"/>
                  </a:lnTo>
                  <a:lnTo>
                    <a:pt x="2418" y="1676"/>
                  </a:lnTo>
                  <a:lnTo>
                    <a:pt x="2426" y="1676"/>
                  </a:lnTo>
                  <a:lnTo>
                    <a:pt x="2436" y="1676"/>
                  </a:lnTo>
                  <a:lnTo>
                    <a:pt x="2445" y="1676"/>
                  </a:lnTo>
                  <a:lnTo>
                    <a:pt x="2455" y="1676"/>
                  </a:lnTo>
                  <a:lnTo>
                    <a:pt x="2464" y="1674"/>
                  </a:lnTo>
                  <a:lnTo>
                    <a:pt x="2472" y="1674"/>
                  </a:lnTo>
                  <a:lnTo>
                    <a:pt x="2483" y="1674"/>
                  </a:lnTo>
                  <a:lnTo>
                    <a:pt x="2491" y="1674"/>
                  </a:lnTo>
                  <a:lnTo>
                    <a:pt x="2502" y="1673"/>
                  </a:lnTo>
                  <a:lnTo>
                    <a:pt x="2510" y="1673"/>
                  </a:lnTo>
                  <a:lnTo>
                    <a:pt x="2519" y="1673"/>
                  </a:lnTo>
                  <a:lnTo>
                    <a:pt x="2531" y="1673"/>
                  </a:lnTo>
                  <a:lnTo>
                    <a:pt x="2539" y="1671"/>
                  </a:lnTo>
                  <a:lnTo>
                    <a:pt x="2550" y="1671"/>
                  </a:lnTo>
                  <a:lnTo>
                    <a:pt x="2562" y="1669"/>
                  </a:lnTo>
                  <a:lnTo>
                    <a:pt x="2572" y="1669"/>
                  </a:lnTo>
                  <a:lnTo>
                    <a:pt x="2580" y="1668"/>
                  </a:lnTo>
                  <a:lnTo>
                    <a:pt x="2594" y="1668"/>
                  </a:lnTo>
                  <a:lnTo>
                    <a:pt x="2604" y="1666"/>
                  </a:lnTo>
                  <a:lnTo>
                    <a:pt x="2616" y="1666"/>
                  </a:lnTo>
                  <a:lnTo>
                    <a:pt x="2627" y="1662"/>
                  </a:lnTo>
                  <a:lnTo>
                    <a:pt x="2639" y="1662"/>
                  </a:lnTo>
                  <a:lnTo>
                    <a:pt x="2649" y="1659"/>
                  </a:lnTo>
                  <a:lnTo>
                    <a:pt x="2661" y="1659"/>
                  </a:lnTo>
                  <a:lnTo>
                    <a:pt x="2673" y="1657"/>
                  </a:lnTo>
                  <a:lnTo>
                    <a:pt x="2685" y="1657"/>
                  </a:lnTo>
                  <a:lnTo>
                    <a:pt x="2695" y="1656"/>
                  </a:lnTo>
                  <a:lnTo>
                    <a:pt x="2707" y="1656"/>
                  </a:lnTo>
                  <a:lnTo>
                    <a:pt x="2719" y="1652"/>
                  </a:lnTo>
                  <a:lnTo>
                    <a:pt x="2731" y="1650"/>
                  </a:lnTo>
                  <a:lnTo>
                    <a:pt x="2743" y="1649"/>
                  </a:lnTo>
                  <a:lnTo>
                    <a:pt x="2757" y="1647"/>
                  </a:lnTo>
                  <a:lnTo>
                    <a:pt x="2769" y="1644"/>
                  </a:lnTo>
                  <a:lnTo>
                    <a:pt x="2783" y="1644"/>
                  </a:lnTo>
                  <a:lnTo>
                    <a:pt x="2796" y="1642"/>
                  </a:lnTo>
                  <a:lnTo>
                    <a:pt x="2810" y="1642"/>
                  </a:lnTo>
                  <a:lnTo>
                    <a:pt x="2822" y="1638"/>
                  </a:lnTo>
                  <a:lnTo>
                    <a:pt x="2834" y="1637"/>
                  </a:lnTo>
                  <a:lnTo>
                    <a:pt x="2846" y="1633"/>
                  </a:lnTo>
                  <a:lnTo>
                    <a:pt x="2860" y="1632"/>
                  </a:lnTo>
                  <a:lnTo>
                    <a:pt x="2874" y="1628"/>
                  </a:lnTo>
                  <a:lnTo>
                    <a:pt x="2886" y="1626"/>
                  </a:lnTo>
                  <a:lnTo>
                    <a:pt x="2899" y="1626"/>
                  </a:lnTo>
                  <a:lnTo>
                    <a:pt x="2913" y="1625"/>
                  </a:lnTo>
                  <a:lnTo>
                    <a:pt x="2925" y="1621"/>
                  </a:lnTo>
                  <a:lnTo>
                    <a:pt x="2939" y="1618"/>
                  </a:lnTo>
                  <a:lnTo>
                    <a:pt x="2952" y="1614"/>
                  </a:lnTo>
                  <a:lnTo>
                    <a:pt x="2966" y="1613"/>
                  </a:lnTo>
                  <a:lnTo>
                    <a:pt x="2980" y="1611"/>
                  </a:lnTo>
                  <a:lnTo>
                    <a:pt x="2994" y="1609"/>
                  </a:lnTo>
                  <a:lnTo>
                    <a:pt x="3007" y="1606"/>
                  </a:lnTo>
                  <a:lnTo>
                    <a:pt x="3021" y="1604"/>
                  </a:lnTo>
                  <a:lnTo>
                    <a:pt x="3033" y="1599"/>
                  </a:lnTo>
                  <a:lnTo>
                    <a:pt x="3048" y="1596"/>
                  </a:lnTo>
                  <a:lnTo>
                    <a:pt x="3060" y="1594"/>
                  </a:lnTo>
                  <a:lnTo>
                    <a:pt x="3074" y="1590"/>
                  </a:lnTo>
                  <a:lnTo>
                    <a:pt x="3086" y="1587"/>
                  </a:lnTo>
                  <a:lnTo>
                    <a:pt x="3100" y="1584"/>
                  </a:lnTo>
                  <a:lnTo>
                    <a:pt x="3114" y="1580"/>
                  </a:lnTo>
                  <a:lnTo>
                    <a:pt x="3127" y="1578"/>
                  </a:lnTo>
                  <a:lnTo>
                    <a:pt x="3141" y="1573"/>
                  </a:lnTo>
                  <a:lnTo>
                    <a:pt x="3155" y="1570"/>
                  </a:lnTo>
                  <a:lnTo>
                    <a:pt x="3167" y="1565"/>
                  </a:lnTo>
                  <a:lnTo>
                    <a:pt x="3180" y="1563"/>
                  </a:lnTo>
                  <a:lnTo>
                    <a:pt x="3192" y="1558"/>
                  </a:lnTo>
                  <a:lnTo>
                    <a:pt x="3206" y="1554"/>
                  </a:lnTo>
                  <a:lnTo>
                    <a:pt x="3220" y="1551"/>
                  </a:lnTo>
                  <a:lnTo>
                    <a:pt x="3235" y="1548"/>
                  </a:lnTo>
                  <a:lnTo>
                    <a:pt x="3247" y="1544"/>
                  </a:lnTo>
                  <a:lnTo>
                    <a:pt x="3259" y="1539"/>
                  </a:lnTo>
                  <a:lnTo>
                    <a:pt x="3271" y="1534"/>
                  </a:lnTo>
                  <a:lnTo>
                    <a:pt x="3283" y="1532"/>
                  </a:lnTo>
                  <a:lnTo>
                    <a:pt x="3297" y="1527"/>
                  </a:lnTo>
                  <a:lnTo>
                    <a:pt x="3309" y="1522"/>
                  </a:lnTo>
                  <a:lnTo>
                    <a:pt x="3321" y="1517"/>
                  </a:lnTo>
                  <a:lnTo>
                    <a:pt x="3335" y="1515"/>
                  </a:lnTo>
                  <a:lnTo>
                    <a:pt x="3345" y="1510"/>
                  </a:lnTo>
                  <a:lnTo>
                    <a:pt x="3359" y="1505"/>
                  </a:lnTo>
                  <a:lnTo>
                    <a:pt x="3371" y="1500"/>
                  </a:lnTo>
                  <a:lnTo>
                    <a:pt x="3383" y="1496"/>
                  </a:lnTo>
                  <a:lnTo>
                    <a:pt x="3393" y="1491"/>
                  </a:lnTo>
                  <a:lnTo>
                    <a:pt x="3407" y="1486"/>
                  </a:lnTo>
                  <a:lnTo>
                    <a:pt x="3419" y="1482"/>
                  </a:lnTo>
                  <a:lnTo>
                    <a:pt x="3431" y="1477"/>
                  </a:lnTo>
                  <a:lnTo>
                    <a:pt x="3439" y="1470"/>
                  </a:lnTo>
                  <a:lnTo>
                    <a:pt x="3453" y="1465"/>
                  </a:lnTo>
                  <a:lnTo>
                    <a:pt x="3462" y="1458"/>
                  </a:lnTo>
                  <a:lnTo>
                    <a:pt x="3474" y="1453"/>
                  </a:lnTo>
                  <a:lnTo>
                    <a:pt x="3484" y="1448"/>
                  </a:lnTo>
                  <a:lnTo>
                    <a:pt x="3494" y="1443"/>
                  </a:lnTo>
                  <a:lnTo>
                    <a:pt x="3504" y="1436"/>
                  </a:lnTo>
                  <a:lnTo>
                    <a:pt x="3515" y="1433"/>
                  </a:lnTo>
                  <a:lnTo>
                    <a:pt x="3525" y="1424"/>
                  </a:lnTo>
                  <a:lnTo>
                    <a:pt x="3534" y="1421"/>
                  </a:lnTo>
                  <a:lnTo>
                    <a:pt x="3544" y="1412"/>
                  </a:lnTo>
                  <a:lnTo>
                    <a:pt x="3554" y="1407"/>
                  </a:lnTo>
                  <a:lnTo>
                    <a:pt x="3563" y="1402"/>
                  </a:lnTo>
                  <a:lnTo>
                    <a:pt x="3573" y="1395"/>
                  </a:lnTo>
                  <a:lnTo>
                    <a:pt x="3582" y="1390"/>
                  </a:lnTo>
                  <a:lnTo>
                    <a:pt x="3594" y="1385"/>
                  </a:lnTo>
                  <a:lnTo>
                    <a:pt x="3600" y="1376"/>
                  </a:lnTo>
                  <a:lnTo>
                    <a:pt x="3609" y="1371"/>
                  </a:lnTo>
                  <a:lnTo>
                    <a:pt x="3618" y="1362"/>
                  </a:lnTo>
                  <a:lnTo>
                    <a:pt x="3626" y="1357"/>
                  </a:lnTo>
                  <a:lnTo>
                    <a:pt x="3635" y="1350"/>
                  </a:lnTo>
                  <a:lnTo>
                    <a:pt x="3643" y="1344"/>
                  </a:lnTo>
                  <a:lnTo>
                    <a:pt x="3652" y="1337"/>
                  </a:lnTo>
                  <a:lnTo>
                    <a:pt x="3660" y="1332"/>
                  </a:lnTo>
                  <a:lnTo>
                    <a:pt x="3676" y="1318"/>
                  </a:lnTo>
                  <a:lnTo>
                    <a:pt x="3691" y="1304"/>
                  </a:lnTo>
                  <a:lnTo>
                    <a:pt x="3705" y="1291"/>
                  </a:lnTo>
                  <a:lnTo>
                    <a:pt x="3720" y="1279"/>
                  </a:lnTo>
                  <a:lnTo>
                    <a:pt x="3734" y="1263"/>
                  </a:lnTo>
                  <a:lnTo>
                    <a:pt x="3748" y="1248"/>
                  </a:lnTo>
                  <a:lnTo>
                    <a:pt x="3760" y="1234"/>
                  </a:lnTo>
                  <a:lnTo>
                    <a:pt x="3772" y="1220"/>
                  </a:lnTo>
                  <a:lnTo>
                    <a:pt x="3782" y="1205"/>
                  </a:lnTo>
                  <a:lnTo>
                    <a:pt x="3794" y="1191"/>
                  </a:lnTo>
                  <a:lnTo>
                    <a:pt x="3803" y="1177"/>
                  </a:lnTo>
                  <a:lnTo>
                    <a:pt x="3813" y="1164"/>
                  </a:lnTo>
                  <a:lnTo>
                    <a:pt x="3822" y="1148"/>
                  </a:lnTo>
                  <a:lnTo>
                    <a:pt x="3830" y="1135"/>
                  </a:lnTo>
                  <a:lnTo>
                    <a:pt x="3839" y="1119"/>
                  </a:lnTo>
                  <a:lnTo>
                    <a:pt x="3847" y="1105"/>
                  </a:lnTo>
                  <a:lnTo>
                    <a:pt x="3854" y="1090"/>
                  </a:lnTo>
                  <a:lnTo>
                    <a:pt x="3861" y="1075"/>
                  </a:lnTo>
                  <a:lnTo>
                    <a:pt x="3868" y="1061"/>
                  </a:lnTo>
                  <a:lnTo>
                    <a:pt x="3875" y="1047"/>
                  </a:lnTo>
                  <a:lnTo>
                    <a:pt x="3876" y="1032"/>
                  </a:lnTo>
                  <a:lnTo>
                    <a:pt x="3882" y="1016"/>
                  </a:lnTo>
                  <a:lnTo>
                    <a:pt x="3887" y="1001"/>
                  </a:lnTo>
                  <a:lnTo>
                    <a:pt x="3890" y="987"/>
                  </a:lnTo>
                  <a:lnTo>
                    <a:pt x="3892" y="972"/>
                  </a:lnTo>
                  <a:lnTo>
                    <a:pt x="3895" y="958"/>
                  </a:lnTo>
                  <a:lnTo>
                    <a:pt x="3897" y="944"/>
                  </a:lnTo>
                  <a:lnTo>
                    <a:pt x="3900" y="931"/>
                  </a:lnTo>
                  <a:lnTo>
                    <a:pt x="3900" y="915"/>
                  </a:lnTo>
                  <a:lnTo>
                    <a:pt x="3900" y="900"/>
                  </a:lnTo>
                  <a:lnTo>
                    <a:pt x="3900" y="884"/>
                  </a:lnTo>
                  <a:lnTo>
                    <a:pt x="3900" y="871"/>
                  </a:lnTo>
                  <a:lnTo>
                    <a:pt x="3897" y="855"/>
                  </a:lnTo>
                  <a:lnTo>
                    <a:pt x="3895" y="841"/>
                  </a:lnTo>
                  <a:lnTo>
                    <a:pt x="3892" y="828"/>
                  </a:lnTo>
                  <a:lnTo>
                    <a:pt x="3890" y="814"/>
                  </a:lnTo>
                  <a:lnTo>
                    <a:pt x="3885" y="799"/>
                  </a:lnTo>
                  <a:lnTo>
                    <a:pt x="3880" y="783"/>
                  </a:lnTo>
                  <a:lnTo>
                    <a:pt x="3875" y="768"/>
                  </a:lnTo>
                  <a:lnTo>
                    <a:pt x="3870" y="754"/>
                  </a:lnTo>
                  <a:lnTo>
                    <a:pt x="3861" y="739"/>
                  </a:lnTo>
                  <a:lnTo>
                    <a:pt x="3856" y="725"/>
                  </a:lnTo>
                  <a:lnTo>
                    <a:pt x="3847" y="710"/>
                  </a:lnTo>
                  <a:lnTo>
                    <a:pt x="3840" y="696"/>
                  </a:lnTo>
                  <a:lnTo>
                    <a:pt x="3828" y="679"/>
                  </a:lnTo>
                  <a:lnTo>
                    <a:pt x="3820" y="663"/>
                  </a:lnTo>
                  <a:lnTo>
                    <a:pt x="3808" y="648"/>
                  </a:lnTo>
                  <a:lnTo>
                    <a:pt x="3798" y="634"/>
                  </a:lnTo>
                  <a:lnTo>
                    <a:pt x="3784" y="617"/>
                  </a:lnTo>
                  <a:lnTo>
                    <a:pt x="3772" y="603"/>
                  </a:lnTo>
                  <a:lnTo>
                    <a:pt x="3758" y="586"/>
                  </a:lnTo>
                  <a:lnTo>
                    <a:pt x="3744" y="572"/>
                  </a:lnTo>
                  <a:lnTo>
                    <a:pt x="3734" y="564"/>
                  </a:lnTo>
                  <a:lnTo>
                    <a:pt x="3727" y="555"/>
                  </a:lnTo>
                  <a:lnTo>
                    <a:pt x="3719" y="547"/>
                  </a:lnTo>
                  <a:lnTo>
                    <a:pt x="3712" y="538"/>
                  </a:lnTo>
                  <a:lnTo>
                    <a:pt x="3702" y="530"/>
                  </a:lnTo>
                  <a:lnTo>
                    <a:pt x="3695" y="521"/>
                  </a:lnTo>
                  <a:lnTo>
                    <a:pt x="3686" y="514"/>
                  </a:lnTo>
                  <a:lnTo>
                    <a:pt x="3678" y="506"/>
                  </a:lnTo>
                  <a:lnTo>
                    <a:pt x="3669" y="497"/>
                  </a:lnTo>
                  <a:lnTo>
                    <a:pt x="3659" y="490"/>
                  </a:lnTo>
                  <a:lnTo>
                    <a:pt x="3650" y="482"/>
                  </a:lnTo>
                  <a:lnTo>
                    <a:pt x="3640" y="475"/>
                  </a:lnTo>
                  <a:lnTo>
                    <a:pt x="3631" y="464"/>
                  </a:lnTo>
                  <a:lnTo>
                    <a:pt x="3623" y="458"/>
                  </a:lnTo>
                  <a:lnTo>
                    <a:pt x="3612" y="449"/>
                  </a:lnTo>
                  <a:lnTo>
                    <a:pt x="3604" y="442"/>
                  </a:lnTo>
                  <a:lnTo>
                    <a:pt x="3594" y="432"/>
                  </a:lnTo>
                  <a:lnTo>
                    <a:pt x="3582" y="425"/>
                  </a:lnTo>
                  <a:lnTo>
                    <a:pt x="3571" y="416"/>
                  </a:lnTo>
                  <a:lnTo>
                    <a:pt x="3561" y="410"/>
                  </a:lnTo>
                  <a:lnTo>
                    <a:pt x="3549" y="399"/>
                  </a:lnTo>
                  <a:lnTo>
                    <a:pt x="3539" y="392"/>
                  </a:lnTo>
                  <a:lnTo>
                    <a:pt x="3528" y="384"/>
                  </a:lnTo>
                  <a:lnTo>
                    <a:pt x="3518" y="377"/>
                  </a:lnTo>
                  <a:lnTo>
                    <a:pt x="3506" y="367"/>
                  </a:lnTo>
                  <a:lnTo>
                    <a:pt x="3496" y="360"/>
                  </a:lnTo>
                  <a:lnTo>
                    <a:pt x="3484" y="351"/>
                  </a:lnTo>
                  <a:lnTo>
                    <a:pt x="3474" y="344"/>
                  </a:lnTo>
                  <a:lnTo>
                    <a:pt x="3462" y="336"/>
                  </a:lnTo>
                  <a:lnTo>
                    <a:pt x="3453" y="331"/>
                  </a:lnTo>
                  <a:lnTo>
                    <a:pt x="3439" y="322"/>
                  </a:lnTo>
                  <a:lnTo>
                    <a:pt x="3431" y="317"/>
                  </a:lnTo>
                  <a:lnTo>
                    <a:pt x="3419" y="307"/>
                  </a:lnTo>
                  <a:lnTo>
                    <a:pt x="3407" y="300"/>
                  </a:lnTo>
                  <a:lnTo>
                    <a:pt x="3393" y="291"/>
                  </a:lnTo>
                  <a:lnTo>
                    <a:pt x="3383" y="285"/>
                  </a:lnTo>
                  <a:lnTo>
                    <a:pt x="3371" y="278"/>
                  </a:lnTo>
                  <a:lnTo>
                    <a:pt x="3360" y="271"/>
                  </a:lnTo>
                  <a:lnTo>
                    <a:pt x="3347" y="264"/>
                  </a:lnTo>
                  <a:lnTo>
                    <a:pt x="3336" y="257"/>
                  </a:lnTo>
                  <a:lnTo>
                    <a:pt x="3324" y="250"/>
                  </a:lnTo>
                  <a:lnTo>
                    <a:pt x="3312" y="243"/>
                  </a:lnTo>
                  <a:lnTo>
                    <a:pt x="3299" y="237"/>
                  </a:lnTo>
                  <a:lnTo>
                    <a:pt x="3288" y="230"/>
                  </a:lnTo>
                  <a:lnTo>
                    <a:pt x="3276" y="223"/>
                  </a:lnTo>
                  <a:lnTo>
                    <a:pt x="3266" y="218"/>
                  </a:lnTo>
                  <a:lnTo>
                    <a:pt x="3252" y="211"/>
                  </a:lnTo>
                  <a:lnTo>
                    <a:pt x="3242" y="206"/>
                  </a:lnTo>
                  <a:lnTo>
                    <a:pt x="3228" y="199"/>
                  </a:lnTo>
                  <a:lnTo>
                    <a:pt x="3218" y="192"/>
                  </a:lnTo>
                  <a:lnTo>
                    <a:pt x="3204" y="187"/>
                  </a:lnTo>
                  <a:lnTo>
                    <a:pt x="3194" y="182"/>
                  </a:lnTo>
                  <a:lnTo>
                    <a:pt x="3182" y="175"/>
                  </a:lnTo>
                  <a:lnTo>
                    <a:pt x="3172" y="171"/>
                  </a:lnTo>
                  <a:lnTo>
                    <a:pt x="3158" y="166"/>
                  </a:lnTo>
                  <a:lnTo>
                    <a:pt x="3148" y="161"/>
                  </a:lnTo>
                  <a:lnTo>
                    <a:pt x="3136" y="158"/>
                  </a:lnTo>
                  <a:lnTo>
                    <a:pt x="3126" y="153"/>
                  </a:lnTo>
                  <a:lnTo>
                    <a:pt x="3112" y="147"/>
                  </a:lnTo>
                  <a:lnTo>
                    <a:pt x="3102" y="142"/>
                  </a:lnTo>
                  <a:lnTo>
                    <a:pt x="3090" y="139"/>
                  </a:lnTo>
                  <a:lnTo>
                    <a:pt x="3079" y="135"/>
                  </a:lnTo>
                  <a:lnTo>
                    <a:pt x="3067" y="132"/>
                  </a:lnTo>
                  <a:lnTo>
                    <a:pt x="3059" y="129"/>
                  </a:lnTo>
                  <a:lnTo>
                    <a:pt x="3047" y="125"/>
                  </a:lnTo>
                  <a:lnTo>
                    <a:pt x="3035" y="120"/>
                  </a:lnTo>
                  <a:lnTo>
                    <a:pt x="3023" y="117"/>
                  </a:lnTo>
                  <a:lnTo>
                    <a:pt x="3012" y="113"/>
                  </a:lnTo>
                  <a:lnTo>
                    <a:pt x="3000" y="110"/>
                  </a:lnTo>
                  <a:lnTo>
                    <a:pt x="2990" y="106"/>
                  </a:lnTo>
                  <a:lnTo>
                    <a:pt x="2978" y="103"/>
                  </a:lnTo>
                  <a:lnTo>
                    <a:pt x="2970" y="101"/>
                  </a:lnTo>
                  <a:lnTo>
                    <a:pt x="2956" y="96"/>
                  </a:lnTo>
                  <a:lnTo>
                    <a:pt x="2946" y="96"/>
                  </a:lnTo>
                  <a:lnTo>
                    <a:pt x="2935" y="93"/>
                  </a:lnTo>
                  <a:lnTo>
                    <a:pt x="2925" y="91"/>
                  </a:lnTo>
                  <a:lnTo>
                    <a:pt x="2915" y="87"/>
                  </a:lnTo>
                  <a:lnTo>
                    <a:pt x="2904" y="86"/>
                  </a:lnTo>
                  <a:lnTo>
                    <a:pt x="2892" y="82"/>
                  </a:lnTo>
                  <a:lnTo>
                    <a:pt x="2884" y="82"/>
                  </a:lnTo>
                  <a:lnTo>
                    <a:pt x="2874" y="81"/>
                  </a:lnTo>
                  <a:lnTo>
                    <a:pt x="2862" y="79"/>
                  </a:lnTo>
                  <a:lnTo>
                    <a:pt x="2851" y="75"/>
                  </a:lnTo>
                  <a:lnTo>
                    <a:pt x="2843" y="74"/>
                  </a:lnTo>
                  <a:lnTo>
                    <a:pt x="2831" y="72"/>
                  </a:lnTo>
                  <a:lnTo>
                    <a:pt x="2820" y="70"/>
                  </a:lnTo>
                  <a:lnTo>
                    <a:pt x="2812" y="69"/>
                  </a:lnTo>
                  <a:lnTo>
                    <a:pt x="2802" y="69"/>
                  </a:lnTo>
                  <a:lnTo>
                    <a:pt x="2791" y="65"/>
                  </a:lnTo>
                  <a:lnTo>
                    <a:pt x="2781" y="63"/>
                  </a:lnTo>
                  <a:lnTo>
                    <a:pt x="2771" y="63"/>
                  </a:lnTo>
                  <a:lnTo>
                    <a:pt x="2762" y="63"/>
                  </a:lnTo>
                  <a:lnTo>
                    <a:pt x="2752" y="62"/>
                  </a:lnTo>
                  <a:lnTo>
                    <a:pt x="2743" y="60"/>
                  </a:lnTo>
                  <a:lnTo>
                    <a:pt x="2735" y="60"/>
                  </a:lnTo>
                  <a:lnTo>
                    <a:pt x="2724" y="60"/>
                  </a:lnTo>
                  <a:lnTo>
                    <a:pt x="2714" y="58"/>
                  </a:lnTo>
                  <a:lnTo>
                    <a:pt x="2706" y="57"/>
                  </a:lnTo>
                  <a:lnTo>
                    <a:pt x="2695" y="55"/>
                  </a:lnTo>
                  <a:lnTo>
                    <a:pt x="2687" y="55"/>
                  </a:lnTo>
                  <a:lnTo>
                    <a:pt x="2676" y="53"/>
                  </a:lnTo>
                  <a:lnTo>
                    <a:pt x="2668" y="51"/>
                  </a:lnTo>
                  <a:lnTo>
                    <a:pt x="2658" y="51"/>
                  </a:lnTo>
                  <a:lnTo>
                    <a:pt x="2651" y="51"/>
                  </a:lnTo>
                  <a:lnTo>
                    <a:pt x="2642" y="50"/>
                  </a:lnTo>
                  <a:lnTo>
                    <a:pt x="2632" y="50"/>
                  </a:lnTo>
                  <a:lnTo>
                    <a:pt x="2625" y="48"/>
                  </a:lnTo>
                  <a:lnTo>
                    <a:pt x="2616" y="48"/>
                  </a:lnTo>
                  <a:lnTo>
                    <a:pt x="2599" y="48"/>
                  </a:lnTo>
                  <a:lnTo>
                    <a:pt x="2584" y="48"/>
                  </a:lnTo>
                  <a:lnTo>
                    <a:pt x="2567" y="45"/>
                  </a:lnTo>
                  <a:lnTo>
                    <a:pt x="2551" y="43"/>
                  </a:lnTo>
                  <a:lnTo>
                    <a:pt x="2536" y="41"/>
                  </a:lnTo>
                  <a:lnTo>
                    <a:pt x="2522" y="41"/>
                  </a:lnTo>
                  <a:lnTo>
                    <a:pt x="2507" y="38"/>
                  </a:lnTo>
                  <a:lnTo>
                    <a:pt x="2493" y="36"/>
                  </a:lnTo>
                  <a:lnTo>
                    <a:pt x="2481" y="34"/>
                  </a:lnTo>
                  <a:lnTo>
                    <a:pt x="2469" y="34"/>
                  </a:lnTo>
                  <a:lnTo>
                    <a:pt x="2455" y="33"/>
                  </a:lnTo>
                  <a:lnTo>
                    <a:pt x="2442" y="31"/>
                  </a:lnTo>
                  <a:lnTo>
                    <a:pt x="2428" y="27"/>
                  </a:lnTo>
                  <a:lnTo>
                    <a:pt x="2416" y="26"/>
                  </a:lnTo>
                  <a:lnTo>
                    <a:pt x="2402" y="24"/>
                  </a:lnTo>
                  <a:lnTo>
                    <a:pt x="2390" y="22"/>
                  </a:lnTo>
                  <a:lnTo>
                    <a:pt x="2378" y="22"/>
                  </a:lnTo>
                  <a:lnTo>
                    <a:pt x="2364" y="22"/>
                  </a:lnTo>
                  <a:lnTo>
                    <a:pt x="2351" y="21"/>
                  </a:lnTo>
                  <a:lnTo>
                    <a:pt x="2340" y="19"/>
                  </a:lnTo>
                  <a:lnTo>
                    <a:pt x="2327" y="19"/>
                  </a:lnTo>
                  <a:lnTo>
                    <a:pt x="2316" y="19"/>
                  </a:lnTo>
                  <a:lnTo>
                    <a:pt x="2303" y="17"/>
                  </a:lnTo>
                  <a:lnTo>
                    <a:pt x="2292" y="17"/>
                  </a:lnTo>
                  <a:lnTo>
                    <a:pt x="2280" y="17"/>
                  </a:lnTo>
                  <a:lnTo>
                    <a:pt x="2270" y="17"/>
                  </a:lnTo>
                  <a:lnTo>
                    <a:pt x="2258" y="17"/>
                  </a:lnTo>
                  <a:lnTo>
                    <a:pt x="2248" y="17"/>
                  </a:lnTo>
                  <a:lnTo>
                    <a:pt x="2238" y="15"/>
                  </a:lnTo>
                  <a:lnTo>
                    <a:pt x="2229" y="15"/>
                  </a:lnTo>
                  <a:lnTo>
                    <a:pt x="2220" y="14"/>
                  </a:lnTo>
                  <a:lnTo>
                    <a:pt x="2210" y="14"/>
                  </a:lnTo>
                  <a:lnTo>
                    <a:pt x="2203" y="14"/>
                  </a:lnTo>
                  <a:lnTo>
                    <a:pt x="2196" y="14"/>
                  </a:lnTo>
                  <a:lnTo>
                    <a:pt x="2183" y="10"/>
                  </a:lnTo>
                  <a:lnTo>
                    <a:pt x="2172" y="7"/>
                  </a:lnTo>
                  <a:lnTo>
                    <a:pt x="2162" y="2"/>
                  </a:lnTo>
                  <a:lnTo>
                    <a:pt x="2159" y="0"/>
                  </a:lnTo>
                  <a:lnTo>
                    <a:pt x="2160" y="77"/>
                  </a:lnTo>
                  <a:lnTo>
                    <a:pt x="2162" y="77"/>
                  </a:lnTo>
                  <a:lnTo>
                    <a:pt x="2171" y="77"/>
                  </a:lnTo>
                  <a:lnTo>
                    <a:pt x="2176" y="77"/>
                  </a:lnTo>
                  <a:lnTo>
                    <a:pt x="2183" y="79"/>
                  </a:lnTo>
                  <a:lnTo>
                    <a:pt x="2191" y="81"/>
                  </a:lnTo>
                  <a:lnTo>
                    <a:pt x="2202" y="81"/>
                  </a:lnTo>
                  <a:lnTo>
                    <a:pt x="2210" y="81"/>
                  </a:lnTo>
                  <a:lnTo>
                    <a:pt x="2220" y="82"/>
                  </a:lnTo>
                  <a:lnTo>
                    <a:pt x="2231" y="84"/>
                  </a:lnTo>
                  <a:lnTo>
                    <a:pt x="2244" y="86"/>
                  </a:lnTo>
                  <a:lnTo>
                    <a:pt x="2256" y="86"/>
                  </a:lnTo>
                  <a:lnTo>
                    <a:pt x="2270" y="87"/>
                  </a:lnTo>
                  <a:lnTo>
                    <a:pt x="2286" y="89"/>
                  </a:lnTo>
                  <a:lnTo>
                    <a:pt x="2301" y="93"/>
                  </a:lnTo>
                  <a:lnTo>
                    <a:pt x="2316" y="93"/>
                  </a:lnTo>
                  <a:lnTo>
                    <a:pt x="2330" y="94"/>
                  </a:lnTo>
                  <a:lnTo>
                    <a:pt x="2346" y="96"/>
                  </a:lnTo>
                  <a:lnTo>
                    <a:pt x="2363" y="96"/>
                  </a:lnTo>
                  <a:lnTo>
                    <a:pt x="2371" y="96"/>
                  </a:lnTo>
                  <a:lnTo>
                    <a:pt x="2378" y="96"/>
                  </a:lnTo>
                  <a:lnTo>
                    <a:pt x="2388" y="96"/>
                  </a:lnTo>
                  <a:lnTo>
                    <a:pt x="2397" y="98"/>
                  </a:lnTo>
                  <a:lnTo>
                    <a:pt x="2406" y="98"/>
                  </a:lnTo>
                  <a:lnTo>
                    <a:pt x="2412" y="99"/>
                  </a:lnTo>
                  <a:lnTo>
                    <a:pt x="2423" y="99"/>
                  </a:lnTo>
                  <a:lnTo>
                    <a:pt x="2431" y="101"/>
                  </a:lnTo>
                  <a:lnTo>
                    <a:pt x="2447" y="101"/>
                  </a:lnTo>
                  <a:lnTo>
                    <a:pt x="2464" y="103"/>
                  </a:lnTo>
                  <a:lnTo>
                    <a:pt x="2479" y="103"/>
                  </a:lnTo>
                  <a:lnTo>
                    <a:pt x="2496" y="105"/>
                  </a:lnTo>
                  <a:lnTo>
                    <a:pt x="2512" y="105"/>
                  </a:lnTo>
                  <a:lnTo>
                    <a:pt x="2527" y="106"/>
                  </a:lnTo>
                  <a:lnTo>
                    <a:pt x="2543" y="106"/>
                  </a:lnTo>
                  <a:lnTo>
                    <a:pt x="2558" y="108"/>
                  </a:lnTo>
                  <a:lnTo>
                    <a:pt x="2572" y="108"/>
                  </a:lnTo>
                  <a:lnTo>
                    <a:pt x="2586" y="108"/>
                  </a:lnTo>
                  <a:lnTo>
                    <a:pt x="2599" y="108"/>
                  </a:lnTo>
                  <a:lnTo>
                    <a:pt x="2613" y="108"/>
                  </a:lnTo>
                  <a:lnTo>
                    <a:pt x="2628" y="108"/>
                  </a:lnTo>
                  <a:lnTo>
                    <a:pt x="2642" y="110"/>
                  </a:lnTo>
                  <a:lnTo>
                    <a:pt x="2656" y="111"/>
                  </a:lnTo>
                  <a:lnTo>
                    <a:pt x="2671" y="111"/>
                  </a:lnTo>
                  <a:lnTo>
                    <a:pt x="2685" y="111"/>
                  </a:lnTo>
                  <a:lnTo>
                    <a:pt x="2699" y="113"/>
                  </a:lnTo>
                  <a:lnTo>
                    <a:pt x="2714" y="115"/>
                  </a:lnTo>
                  <a:lnTo>
                    <a:pt x="2730" y="117"/>
                  </a:lnTo>
                  <a:lnTo>
                    <a:pt x="2743" y="118"/>
                  </a:lnTo>
                  <a:lnTo>
                    <a:pt x="2759" y="122"/>
                  </a:lnTo>
                  <a:lnTo>
                    <a:pt x="2774" y="123"/>
                  </a:lnTo>
                  <a:lnTo>
                    <a:pt x="2791" y="127"/>
                  </a:lnTo>
                  <a:lnTo>
                    <a:pt x="2805" y="129"/>
                  </a:lnTo>
                  <a:lnTo>
                    <a:pt x="2822" y="132"/>
                  </a:lnTo>
                  <a:lnTo>
                    <a:pt x="2838" y="134"/>
                  </a:lnTo>
                  <a:lnTo>
                    <a:pt x="2855" y="139"/>
                  </a:lnTo>
                  <a:lnTo>
                    <a:pt x="2870" y="142"/>
                  </a:lnTo>
                  <a:lnTo>
                    <a:pt x="2887" y="146"/>
                  </a:lnTo>
                  <a:lnTo>
                    <a:pt x="2894" y="147"/>
                  </a:lnTo>
                  <a:lnTo>
                    <a:pt x="2904" y="151"/>
                  </a:lnTo>
                  <a:lnTo>
                    <a:pt x="2913" y="153"/>
                  </a:lnTo>
                  <a:lnTo>
                    <a:pt x="2923" y="156"/>
                  </a:lnTo>
                  <a:lnTo>
                    <a:pt x="2930" y="158"/>
                  </a:lnTo>
                  <a:lnTo>
                    <a:pt x="2939" y="159"/>
                  </a:lnTo>
                  <a:lnTo>
                    <a:pt x="2947" y="161"/>
                  </a:lnTo>
                  <a:lnTo>
                    <a:pt x="2956" y="165"/>
                  </a:lnTo>
                  <a:lnTo>
                    <a:pt x="2966" y="166"/>
                  </a:lnTo>
                  <a:lnTo>
                    <a:pt x="2975" y="170"/>
                  </a:lnTo>
                  <a:lnTo>
                    <a:pt x="2985" y="171"/>
                  </a:lnTo>
                  <a:lnTo>
                    <a:pt x="2994" y="175"/>
                  </a:lnTo>
                  <a:lnTo>
                    <a:pt x="3002" y="177"/>
                  </a:lnTo>
                  <a:lnTo>
                    <a:pt x="3012" y="180"/>
                  </a:lnTo>
                  <a:lnTo>
                    <a:pt x="3021" y="183"/>
                  </a:lnTo>
                  <a:lnTo>
                    <a:pt x="3031" y="189"/>
                  </a:lnTo>
                  <a:lnTo>
                    <a:pt x="3040" y="190"/>
                  </a:lnTo>
                  <a:lnTo>
                    <a:pt x="3050" y="194"/>
                  </a:lnTo>
                  <a:lnTo>
                    <a:pt x="3062" y="197"/>
                  </a:lnTo>
                  <a:lnTo>
                    <a:pt x="3072" y="202"/>
                  </a:lnTo>
                  <a:lnTo>
                    <a:pt x="3081" y="206"/>
                  </a:lnTo>
                  <a:lnTo>
                    <a:pt x="3091" y="207"/>
                  </a:lnTo>
                  <a:lnTo>
                    <a:pt x="3100" y="211"/>
                  </a:lnTo>
                  <a:lnTo>
                    <a:pt x="3110" y="216"/>
                  </a:lnTo>
                  <a:lnTo>
                    <a:pt x="3120" y="219"/>
                  </a:lnTo>
                  <a:lnTo>
                    <a:pt x="3131" y="223"/>
                  </a:lnTo>
                  <a:lnTo>
                    <a:pt x="3141" y="228"/>
                  </a:lnTo>
                  <a:lnTo>
                    <a:pt x="3151" y="233"/>
                  </a:lnTo>
                  <a:lnTo>
                    <a:pt x="3160" y="238"/>
                  </a:lnTo>
                  <a:lnTo>
                    <a:pt x="3172" y="242"/>
                  </a:lnTo>
                  <a:lnTo>
                    <a:pt x="3180" y="247"/>
                  </a:lnTo>
                  <a:lnTo>
                    <a:pt x="3191" y="252"/>
                  </a:lnTo>
                  <a:lnTo>
                    <a:pt x="3201" y="255"/>
                  </a:lnTo>
                  <a:lnTo>
                    <a:pt x="3211" y="262"/>
                  </a:lnTo>
                  <a:lnTo>
                    <a:pt x="3222" y="267"/>
                  </a:lnTo>
                  <a:lnTo>
                    <a:pt x="3234" y="273"/>
                  </a:lnTo>
                  <a:lnTo>
                    <a:pt x="3242" y="278"/>
                  </a:lnTo>
                  <a:lnTo>
                    <a:pt x="3251" y="283"/>
                  </a:lnTo>
                  <a:lnTo>
                    <a:pt x="3263" y="288"/>
                  </a:lnTo>
                  <a:lnTo>
                    <a:pt x="3273" y="295"/>
                  </a:lnTo>
                  <a:lnTo>
                    <a:pt x="3282" y="300"/>
                  </a:lnTo>
                  <a:lnTo>
                    <a:pt x="3292" y="305"/>
                  </a:lnTo>
                  <a:lnTo>
                    <a:pt x="3302" y="312"/>
                  </a:lnTo>
                  <a:lnTo>
                    <a:pt x="3312" y="319"/>
                  </a:lnTo>
                  <a:lnTo>
                    <a:pt x="3323" y="324"/>
                  </a:lnTo>
                  <a:lnTo>
                    <a:pt x="3333" y="332"/>
                  </a:lnTo>
                  <a:lnTo>
                    <a:pt x="3343" y="336"/>
                  </a:lnTo>
                  <a:lnTo>
                    <a:pt x="3354" y="344"/>
                  </a:lnTo>
                  <a:lnTo>
                    <a:pt x="3362" y="350"/>
                  </a:lnTo>
                  <a:lnTo>
                    <a:pt x="3374" y="358"/>
                  </a:lnTo>
                  <a:lnTo>
                    <a:pt x="3384" y="363"/>
                  </a:lnTo>
                  <a:lnTo>
                    <a:pt x="3395" y="372"/>
                  </a:lnTo>
                  <a:lnTo>
                    <a:pt x="3405" y="377"/>
                  </a:lnTo>
                  <a:lnTo>
                    <a:pt x="3414" y="384"/>
                  </a:lnTo>
                  <a:lnTo>
                    <a:pt x="3422" y="391"/>
                  </a:lnTo>
                  <a:lnTo>
                    <a:pt x="3432" y="398"/>
                  </a:lnTo>
                  <a:lnTo>
                    <a:pt x="3441" y="404"/>
                  </a:lnTo>
                  <a:lnTo>
                    <a:pt x="3451" y="411"/>
                  </a:lnTo>
                  <a:lnTo>
                    <a:pt x="3460" y="418"/>
                  </a:lnTo>
                  <a:lnTo>
                    <a:pt x="3470" y="427"/>
                  </a:lnTo>
                  <a:lnTo>
                    <a:pt x="3480" y="432"/>
                  </a:lnTo>
                  <a:lnTo>
                    <a:pt x="3489" y="440"/>
                  </a:lnTo>
                  <a:lnTo>
                    <a:pt x="3499" y="447"/>
                  </a:lnTo>
                  <a:lnTo>
                    <a:pt x="3508" y="456"/>
                  </a:lnTo>
                  <a:lnTo>
                    <a:pt x="3516" y="461"/>
                  </a:lnTo>
                  <a:lnTo>
                    <a:pt x="3527" y="471"/>
                  </a:lnTo>
                  <a:lnTo>
                    <a:pt x="3535" y="476"/>
                  </a:lnTo>
                  <a:lnTo>
                    <a:pt x="3546" y="487"/>
                  </a:lnTo>
                  <a:lnTo>
                    <a:pt x="3561" y="500"/>
                  </a:lnTo>
                  <a:lnTo>
                    <a:pt x="3576" y="516"/>
                  </a:lnTo>
                  <a:lnTo>
                    <a:pt x="3585" y="521"/>
                  </a:lnTo>
                  <a:lnTo>
                    <a:pt x="3594" y="531"/>
                  </a:lnTo>
                  <a:lnTo>
                    <a:pt x="3602" y="538"/>
                  </a:lnTo>
                  <a:lnTo>
                    <a:pt x="3611" y="547"/>
                  </a:lnTo>
                  <a:lnTo>
                    <a:pt x="3626" y="560"/>
                  </a:lnTo>
                  <a:lnTo>
                    <a:pt x="3642" y="578"/>
                  </a:lnTo>
                  <a:lnTo>
                    <a:pt x="3655" y="591"/>
                  </a:lnTo>
                  <a:lnTo>
                    <a:pt x="3672" y="608"/>
                  </a:lnTo>
                  <a:lnTo>
                    <a:pt x="3684" y="622"/>
                  </a:lnTo>
                  <a:lnTo>
                    <a:pt x="3696" y="636"/>
                  </a:lnTo>
                  <a:lnTo>
                    <a:pt x="3708" y="650"/>
                  </a:lnTo>
                  <a:lnTo>
                    <a:pt x="3720" y="665"/>
                  </a:lnTo>
                  <a:lnTo>
                    <a:pt x="3732" y="679"/>
                  </a:lnTo>
                  <a:lnTo>
                    <a:pt x="3743" y="696"/>
                  </a:lnTo>
                  <a:lnTo>
                    <a:pt x="3751" y="710"/>
                  </a:lnTo>
                  <a:lnTo>
                    <a:pt x="3763" y="725"/>
                  </a:lnTo>
                  <a:lnTo>
                    <a:pt x="3770" y="739"/>
                  </a:lnTo>
                  <a:lnTo>
                    <a:pt x="3779" y="752"/>
                  </a:lnTo>
                  <a:lnTo>
                    <a:pt x="3786" y="766"/>
                  </a:lnTo>
                  <a:lnTo>
                    <a:pt x="3794" y="782"/>
                  </a:lnTo>
                  <a:lnTo>
                    <a:pt x="3799" y="795"/>
                  </a:lnTo>
                  <a:lnTo>
                    <a:pt x="3806" y="809"/>
                  </a:lnTo>
                  <a:lnTo>
                    <a:pt x="3811" y="823"/>
                  </a:lnTo>
                  <a:lnTo>
                    <a:pt x="3816" y="838"/>
                  </a:lnTo>
                  <a:lnTo>
                    <a:pt x="3820" y="852"/>
                  </a:lnTo>
                  <a:lnTo>
                    <a:pt x="3825" y="865"/>
                  </a:lnTo>
                  <a:lnTo>
                    <a:pt x="3827" y="879"/>
                  </a:lnTo>
                  <a:lnTo>
                    <a:pt x="3828" y="893"/>
                  </a:lnTo>
                  <a:lnTo>
                    <a:pt x="3830" y="907"/>
                  </a:lnTo>
                  <a:lnTo>
                    <a:pt x="3832" y="920"/>
                  </a:lnTo>
                  <a:lnTo>
                    <a:pt x="3832" y="934"/>
                  </a:lnTo>
                  <a:lnTo>
                    <a:pt x="3834" y="948"/>
                  </a:lnTo>
                  <a:lnTo>
                    <a:pt x="3832" y="961"/>
                  </a:lnTo>
                  <a:lnTo>
                    <a:pt x="3832" y="975"/>
                  </a:lnTo>
                  <a:lnTo>
                    <a:pt x="3830" y="989"/>
                  </a:lnTo>
                  <a:lnTo>
                    <a:pt x="3828" y="1003"/>
                  </a:lnTo>
                  <a:lnTo>
                    <a:pt x="3827" y="1015"/>
                  </a:lnTo>
                  <a:lnTo>
                    <a:pt x="3823" y="1028"/>
                  </a:lnTo>
                  <a:lnTo>
                    <a:pt x="3818" y="1042"/>
                  </a:lnTo>
                  <a:lnTo>
                    <a:pt x="3815" y="1057"/>
                  </a:lnTo>
                  <a:lnTo>
                    <a:pt x="3810" y="1069"/>
                  </a:lnTo>
                  <a:lnTo>
                    <a:pt x="3803" y="1081"/>
                  </a:lnTo>
                  <a:lnTo>
                    <a:pt x="3796" y="1093"/>
                  </a:lnTo>
                  <a:lnTo>
                    <a:pt x="3789" y="1107"/>
                  </a:lnTo>
                  <a:lnTo>
                    <a:pt x="3780" y="1121"/>
                  </a:lnTo>
                  <a:lnTo>
                    <a:pt x="3772" y="1135"/>
                  </a:lnTo>
                  <a:lnTo>
                    <a:pt x="3763" y="1147"/>
                  </a:lnTo>
                  <a:lnTo>
                    <a:pt x="3755" y="1160"/>
                  </a:lnTo>
                  <a:lnTo>
                    <a:pt x="3744" y="1171"/>
                  </a:lnTo>
                  <a:lnTo>
                    <a:pt x="3734" y="1184"/>
                  </a:lnTo>
                  <a:lnTo>
                    <a:pt x="3722" y="1196"/>
                  </a:lnTo>
                  <a:lnTo>
                    <a:pt x="3712" y="1210"/>
                  </a:lnTo>
                  <a:lnTo>
                    <a:pt x="3700" y="1220"/>
                  </a:lnTo>
                  <a:lnTo>
                    <a:pt x="3688" y="1232"/>
                  </a:lnTo>
                  <a:lnTo>
                    <a:pt x="3672" y="1246"/>
                  </a:lnTo>
                  <a:lnTo>
                    <a:pt x="3660" y="1258"/>
                  </a:lnTo>
                  <a:lnTo>
                    <a:pt x="3645" y="1268"/>
                  </a:lnTo>
                  <a:lnTo>
                    <a:pt x="3631" y="1279"/>
                  </a:lnTo>
                  <a:lnTo>
                    <a:pt x="3616" y="1291"/>
                  </a:lnTo>
                  <a:lnTo>
                    <a:pt x="3600" y="1303"/>
                  </a:lnTo>
                  <a:lnTo>
                    <a:pt x="3592" y="1308"/>
                  </a:lnTo>
                  <a:lnTo>
                    <a:pt x="3583" y="1313"/>
                  </a:lnTo>
                  <a:lnTo>
                    <a:pt x="3575" y="1318"/>
                  </a:lnTo>
                  <a:lnTo>
                    <a:pt x="3566" y="1325"/>
                  </a:lnTo>
                  <a:lnTo>
                    <a:pt x="3558" y="1328"/>
                  </a:lnTo>
                  <a:lnTo>
                    <a:pt x="3549" y="1335"/>
                  </a:lnTo>
                  <a:lnTo>
                    <a:pt x="3540" y="1342"/>
                  </a:lnTo>
                  <a:lnTo>
                    <a:pt x="3532" y="1347"/>
                  </a:lnTo>
                  <a:lnTo>
                    <a:pt x="3522" y="1352"/>
                  </a:lnTo>
                  <a:lnTo>
                    <a:pt x="3513" y="1357"/>
                  </a:lnTo>
                  <a:lnTo>
                    <a:pt x="3503" y="1361"/>
                  </a:lnTo>
                  <a:lnTo>
                    <a:pt x="3494" y="1368"/>
                  </a:lnTo>
                  <a:lnTo>
                    <a:pt x="3484" y="1373"/>
                  </a:lnTo>
                  <a:lnTo>
                    <a:pt x="3475" y="1376"/>
                  </a:lnTo>
                  <a:lnTo>
                    <a:pt x="3467" y="1381"/>
                  </a:lnTo>
                  <a:lnTo>
                    <a:pt x="3456" y="1388"/>
                  </a:lnTo>
                  <a:lnTo>
                    <a:pt x="3446" y="1392"/>
                  </a:lnTo>
                  <a:lnTo>
                    <a:pt x="3438" y="1397"/>
                  </a:lnTo>
                  <a:lnTo>
                    <a:pt x="3426" y="1402"/>
                  </a:lnTo>
                  <a:lnTo>
                    <a:pt x="3417" y="1407"/>
                  </a:lnTo>
                  <a:lnTo>
                    <a:pt x="3407" y="1412"/>
                  </a:lnTo>
                  <a:lnTo>
                    <a:pt x="3396" y="1417"/>
                  </a:lnTo>
                  <a:lnTo>
                    <a:pt x="3386" y="1421"/>
                  </a:lnTo>
                  <a:lnTo>
                    <a:pt x="3376" y="1428"/>
                  </a:lnTo>
                  <a:lnTo>
                    <a:pt x="3364" y="1431"/>
                  </a:lnTo>
                  <a:lnTo>
                    <a:pt x="3354" y="1436"/>
                  </a:lnTo>
                  <a:lnTo>
                    <a:pt x="3343" y="1438"/>
                  </a:lnTo>
                  <a:lnTo>
                    <a:pt x="3331" y="1443"/>
                  </a:lnTo>
                  <a:lnTo>
                    <a:pt x="3319" y="1446"/>
                  </a:lnTo>
                  <a:lnTo>
                    <a:pt x="3309" y="1452"/>
                  </a:lnTo>
                  <a:lnTo>
                    <a:pt x="3297" y="1455"/>
                  </a:lnTo>
                  <a:lnTo>
                    <a:pt x="3287" y="1460"/>
                  </a:lnTo>
                  <a:lnTo>
                    <a:pt x="3275" y="1464"/>
                  </a:lnTo>
                  <a:lnTo>
                    <a:pt x="3264" y="1467"/>
                  </a:lnTo>
                  <a:lnTo>
                    <a:pt x="3251" y="1469"/>
                  </a:lnTo>
                  <a:lnTo>
                    <a:pt x="3240" y="1474"/>
                  </a:lnTo>
                  <a:lnTo>
                    <a:pt x="3228" y="1477"/>
                  </a:lnTo>
                  <a:lnTo>
                    <a:pt x="3218" y="1482"/>
                  </a:lnTo>
                  <a:lnTo>
                    <a:pt x="3204" y="1484"/>
                  </a:lnTo>
                  <a:lnTo>
                    <a:pt x="3194" y="1489"/>
                  </a:lnTo>
                  <a:lnTo>
                    <a:pt x="3180" y="1491"/>
                  </a:lnTo>
                  <a:lnTo>
                    <a:pt x="3170" y="1496"/>
                  </a:lnTo>
                  <a:lnTo>
                    <a:pt x="3156" y="1498"/>
                  </a:lnTo>
                  <a:lnTo>
                    <a:pt x="3144" y="1501"/>
                  </a:lnTo>
                  <a:lnTo>
                    <a:pt x="3132" y="1505"/>
                  </a:lnTo>
                  <a:lnTo>
                    <a:pt x="3120" y="1508"/>
                  </a:lnTo>
                  <a:lnTo>
                    <a:pt x="3108" y="1512"/>
                  </a:lnTo>
                  <a:lnTo>
                    <a:pt x="3096" y="1515"/>
                  </a:lnTo>
                  <a:lnTo>
                    <a:pt x="3083" y="1517"/>
                  </a:lnTo>
                  <a:lnTo>
                    <a:pt x="3072" y="1520"/>
                  </a:lnTo>
                  <a:lnTo>
                    <a:pt x="3059" y="1524"/>
                  </a:lnTo>
                  <a:lnTo>
                    <a:pt x="3048" y="1527"/>
                  </a:lnTo>
                  <a:lnTo>
                    <a:pt x="3035" y="1529"/>
                  </a:lnTo>
                  <a:lnTo>
                    <a:pt x="3023" y="1532"/>
                  </a:lnTo>
                  <a:lnTo>
                    <a:pt x="3011" y="1534"/>
                  </a:lnTo>
                  <a:lnTo>
                    <a:pt x="3000" y="1539"/>
                  </a:lnTo>
                  <a:lnTo>
                    <a:pt x="2985" y="1541"/>
                  </a:lnTo>
                  <a:lnTo>
                    <a:pt x="2975" y="1544"/>
                  </a:lnTo>
                  <a:lnTo>
                    <a:pt x="2961" y="1546"/>
                  </a:lnTo>
                  <a:lnTo>
                    <a:pt x="2951" y="1548"/>
                  </a:lnTo>
                  <a:lnTo>
                    <a:pt x="2939" y="1549"/>
                  </a:lnTo>
                  <a:lnTo>
                    <a:pt x="2925" y="1553"/>
                  </a:lnTo>
                  <a:lnTo>
                    <a:pt x="2913" y="1554"/>
                  </a:lnTo>
                  <a:lnTo>
                    <a:pt x="2903" y="1558"/>
                  </a:lnTo>
                  <a:lnTo>
                    <a:pt x="2889" y="1560"/>
                  </a:lnTo>
                  <a:lnTo>
                    <a:pt x="2877" y="1561"/>
                  </a:lnTo>
                  <a:lnTo>
                    <a:pt x="2865" y="1563"/>
                  </a:lnTo>
                  <a:lnTo>
                    <a:pt x="2855" y="1565"/>
                  </a:lnTo>
                  <a:lnTo>
                    <a:pt x="2843" y="1566"/>
                  </a:lnTo>
                  <a:lnTo>
                    <a:pt x="2831" y="1570"/>
                  </a:lnTo>
                  <a:lnTo>
                    <a:pt x="2819" y="1572"/>
                  </a:lnTo>
                  <a:lnTo>
                    <a:pt x="2808" y="1575"/>
                  </a:lnTo>
                  <a:lnTo>
                    <a:pt x="2796" y="1575"/>
                  </a:lnTo>
                  <a:lnTo>
                    <a:pt x="2784" y="1577"/>
                  </a:lnTo>
                  <a:lnTo>
                    <a:pt x="2772" y="1578"/>
                  </a:lnTo>
                  <a:lnTo>
                    <a:pt x="2762" y="1580"/>
                  </a:lnTo>
                  <a:lnTo>
                    <a:pt x="2750" y="1580"/>
                  </a:lnTo>
                  <a:lnTo>
                    <a:pt x="2738" y="1582"/>
                  </a:lnTo>
                  <a:lnTo>
                    <a:pt x="2726" y="1584"/>
                  </a:lnTo>
                  <a:lnTo>
                    <a:pt x="2718" y="1587"/>
                  </a:lnTo>
                  <a:lnTo>
                    <a:pt x="2706" y="1587"/>
                  </a:lnTo>
                  <a:lnTo>
                    <a:pt x="2694" y="1589"/>
                  </a:lnTo>
                  <a:lnTo>
                    <a:pt x="2683" y="1590"/>
                  </a:lnTo>
                  <a:lnTo>
                    <a:pt x="2673" y="1592"/>
                  </a:lnTo>
                  <a:lnTo>
                    <a:pt x="2663" y="1592"/>
                  </a:lnTo>
                  <a:lnTo>
                    <a:pt x="2652" y="1596"/>
                  </a:lnTo>
                  <a:lnTo>
                    <a:pt x="2642" y="1596"/>
                  </a:lnTo>
                  <a:lnTo>
                    <a:pt x="2634" y="1597"/>
                  </a:lnTo>
                  <a:lnTo>
                    <a:pt x="2623" y="1597"/>
                  </a:lnTo>
                  <a:lnTo>
                    <a:pt x="2611" y="1597"/>
                  </a:lnTo>
                  <a:lnTo>
                    <a:pt x="2601" y="1597"/>
                  </a:lnTo>
                  <a:lnTo>
                    <a:pt x="2592" y="1599"/>
                  </a:lnTo>
                  <a:lnTo>
                    <a:pt x="2580" y="1599"/>
                  </a:lnTo>
                  <a:lnTo>
                    <a:pt x="2572" y="1601"/>
                  </a:lnTo>
                  <a:lnTo>
                    <a:pt x="2563" y="1601"/>
                  </a:lnTo>
                  <a:lnTo>
                    <a:pt x="2553" y="1602"/>
                  </a:lnTo>
                  <a:lnTo>
                    <a:pt x="2544" y="1602"/>
                  </a:lnTo>
                  <a:lnTo>
                    <a:pt x="2534" y="1602"/>
                  </a:lnTo>
                  <a:lnTo>
                    <a:pt x="2526" y="1602"/>
                  </a:lnTo>
                  <a:lnTo>
                    <a:pt x="2517" y="1602"/>
                  </a:lnTo>
                  <a:lnTo>
                    <a:pt x="2507" y="1602"/>
                  </a:lnTo>
                  <a:lnTo>
                    <a:pt x="2500" y="1602"/>
                  </a:lnTo>
                  <a:lnTo>
                    <a:pt x="2490" y="1602"/>
                  </a:lnTo>
                  <a:lnTo>
                    <a:pt x="2483" y="1604"/>
                  </a:lnTo>
                  <a:lnTo>
                    <a:pt x="2472" y="1604"/>
                  </a:lnTo>
                  <a:lnTo>
                    <a:pt x="2464" y="1604"/>
                  </a:lnTo>
                  <a:lnTo>
                    <a:pt x="2455" y="1604"/>
                  </a:lnTo>
                  <a:lnTo>
                    <a:pt x="2447" y="1604"/>
                  </a:lnTo>
                  <a:lnTo>
                    <a:pt x="2430" y="1604"/>
                  </a:lnTo>
                  <a:lnTo>
                    <a:pt x="2414" y="1604"/>
                  </a:lnTo>
                  <a:lnTo>
                    <a:pt x="2397" y="1602"/>
                  </a:lnTo>
                  <a:lnTo>
                    <a:pt x="2382" y="1602"/>
                  </a:lnTo>
                  <a:lnTo>
                    <a:pt x="2364" y="1601"/>
                  </a:lnTo>
                  <a:lnTo>
                    <a:pt x="2349" y="1601"/>
                  </a:lnTo>
                  <a:lnTo>
                    <a:pt x="2332" y="1599"/>
                  </a:lnTo>
                  <a:lnTo>
                    <a:pt x="2316" y="1597"/>
                  </a:lnTo>
                  <a:lnTo>
                    <a:pt x="2299" y="1596"/>
                  </a:lnTo>
                  <a:lnTo>
                    <a:pt x="2284" y="1596"/>
                  </a:lnTo>
                  <a:lnTo>
                    <a:pt x="2268" y="1594"/>
                  </a:lnTo>
                  <a:lnTo>
                    <a:pt x="2253" y="1592"/>
                  </a:lnTo>
                  <a:lnTo>
                    <a:pt x="2238" y="1590"/>
                  </a:lnTo>
                  <a:lnTo>
                    <a:pt x="2220" y="1590"/>
                  </a:lnTo>
                  <a:lnTo>
                    <a:pt x="2212" y="1589"/>
                  </a:lnTo>
                  <a:lnTo>
                    <a:pt x="2203" y="1587"/>
                  </a:lnTo>
                  <a:lnTo>
                    <a:pt x="2195" y="1585"/>
                  </a:lnTo>
                  <a:lnTo>
                    <a:pt x="2188" y="1585"/>
                  </a:lnTo>
                  <a:lnTo>
                    <a:pt x="2178" y="1584"/>
                  </a:lnTo>
                  <a:lnTo>
                    <a:pt x="2169" y="1584"/>
                  </a:lnTo>
                  <a:lnTo>
                    <a:pt x="2160" y="1582"/>
                  </a:lnTo>
                  <a:lnTo>
                    <a:pt x="2154" y="1582"/>
                  </a:lnTo>
                  <a:lnTo>
                    <a:pt x="2143" y="1580"/>
                  </a:lnTo>
                  <a:lnTo>
                    <a:pt x="2135" y="1578"/>
                  </a:lnTo>
                  <a:lnTo>
                    <a:pt x="2126" y="1578"/>
                  </a:lnTo>
                  <a:lnTo>
                    <a:pt x="2118" y="1578"/>
                  </a:lnTo>
                  <a:lnTo>
                    <a:pt x="2109" y="1578"/>
                  </a:lnTo>
                  <a:lnTo>
                    <a:pt x="2100" y="1577"/>
                  </a:lnTo>
                  <a:lnTo>
                    <a:pt x="2092" y="1577"/>
                  </a:lnTo>
                  <a:lnTo>
                    <a:pt x="2083" y="1577"/>
                  </a:lnTo>
                  <a:lnTo>
                    <a:pt x="2073" y="1575"/>
                  </a:lnTo>
                  <a:lnTo>
                    <a:pt x="2064" y="1573"/>
                  </a:lnTo>
                  <a:lnTo>
                    <a:pt x="2054" y="1572"/>
                  </a:lnTo>
                  <a:lnTo>
                    <a:pt x="2046" y="1572"/>
                  </a:lnTo>
                  <a:lnTo>
                    <a:pt x="2035" y="1570"/>
                  </a:lnTo>
                  <a:lnTo>
                    <a:pt x="2025" y="1568"/>
                  </a:lnTo>
                  <a:lnTo>
                    <a:pt x="2016" y="1566"/>
                  </a:lnTo>
                  <a:lnTo>
                    <a:pt x="2006" y="1566"/>
                  </a:lnTo>
                  <a:lnTo>
                    <a:pt x="1996" y="1565"/>
                  </a:lnTo>
                  <a:lnTo>
                    <a:pt x="1986" y="1563"/>
                  </a:lnTo>
                  <a:lnTo>
                    <a:pt x="1974" y="1563"/>
                  </a:lnTo>
                  <a:lnTo>
                    <a:pt x="1965" y="1563"/>
                  </a:lnTo>
                  <a:lnTo>
                    <a:pt x="1955" y="1561"/>
                  </a:lnTo>
                  <a:lnTo>
                    <a:pt x="1944" y="1561"/>
                  </a:lnTo>
                  <a:lnTo>
                    <a:pt x="1934" y="1560"/>
                  </a:lnTo>
                  <a:lnTo>
                    <a:pt x="1926" y="1560"/>
                  </a:lnTo>
                  <a:lnTo>
                    <a:pt x="1912" y="1556"/>
                  </a:lnTo>
                  <a:lnTo>
                    <a:pt x="1903" y="1556"/>
                  </a:lnTo>
                  <a:lnTo>
                    <a:pt x="1891" y="1553"/>
                  </a:lnTo>
                  <a:lnTo>
                    <a:pt x="1881" y="1553"/>
                  </a:lnTo>
                  <a:lnTo>
                    <a:pt x="1871" y="1551"/>
                  </a:lnTo>
                  <a:lnTo>
                    <a:pt x="1860" y="1549"/>
                  </a:lnTo>
                  <a:lnTo>
                    <a:pt x="1848" y="1548"/>
                  </a:lnTo>
                  <a:lnTo>
                    <a:pt x="1840" y="1548"/>
                  </a:lnTo>
                  <a:lnTo>
                    <a:pt x="1828" y="1546"/>
                  </a:lnTo>
                  <a:lnTo>
                    <a:pt x="1816" y="1546"/>
                  </a:lnTo>
                  <a:lnTo>
                    <a:pt x="1806" y="1542"/>
                  </a:lnTo>
                  <a:lnTo>
                    <a:pt x="1795" y="1542"/>
                  </a:lnTo>
                  <a:lnTo>
                    <a:pt x="1783" y="1541"/>
                  </a:lnTo>
                  <a:lnTo>
                    <a:pt x="1773" y="1539"/>
                  </a:lnTo>
                  <a:lnTo>
                    <a:pt x="1761" y="1537"/>
                  </a:lnTo>
                  <a:lnTo>
                    <a:pt x="1752" y="1537"/>
                  </a:lnTo>
                  <a:lnTo>
                    <a:pt x="1739" y="1534"/>
                  </a:lnTo>
                  <a:lnTo>
                    <a:pt x="1728" y="1532"/>
                  </a:lnTo>
                  <a:lnTo>
                    <a:pt x="1716" y="1532"/>
                  </a:lnTo>
                  <a:lnTo>
                    <a:pt x="1706" y="1530"/>
                  </a:lnTo>
                  <a:lnTo>
                    <a:pt x="1692" y="1527"/>
                  </a:lnTo>
                  <a:lnTo>
                    <a:pt x="1682" y="1527"/>
                  </a:lnTo>
                  <a:lnTo>
                    <a:pt x="1670" y="1524"/>
                  </a:lnTo>
                  <a:lnTo>
                    <a:pt x="1660" y="1524"/>
                  </a:lnTo>
                  <a:lnTo>
                    <a:pt x="1646" y="1520"/>
                  </a:lnTo>
                  <a:lnTo>
                    <a:pt x="1636" y="1520"/>
                  </a:lnTo>
                  <a:lnTo>
                    <a:pt x="1624" y="1517"/>
                  </a:lnTo>
                  <a:lnTo>
                    <a:pt x="1614" y="1517"/>
                  </a:lnTo>
                  <a:lnTo>
                    <a:pt x="1600" y="1515"/>
                  </a:lnTo>
                  <a:lnTo>
                    <a:pt x="1590" y="1515"/>
                  </a:lnTo>
                  <a:lnTo>
                    <a:pt x="1578" y="1512"/>
                  </a:lnTo>
                  <a:lnTo>
                    <a:pt x="1567" y="1512"/>
                  </a:lnTo>
                  <a:lnTo>
                    <a:pt x="1552" y="1508"/>
                  </a:lnTo>
                  <a:lnTo>
                    <a:pt x="1542" y="1506"/>
                  </a:lnTo>
                  <a:lnTo>
                    <a:pt x="1530" y="1503"/>
                  </a:lnTo>
                  <a:lnTo>
                    <a:pt x="1519" y="1501"/>
                  </a:lnTo>
                  <a:lnTo>
                    <a:pt x="1504" y="1500"/>
                  </a:lnTo>
                  <a:lnTo>
                    <a:pt x="1494" y="1498"/>
                  </a:lnTo>
                  <a:lnTo>
                    <a:pt x="1482" y="1496"/>
                  </a:lnTo>
                  <a:lnTo>
                    <a:pt x="1471" y="1494"/>
                  </a:lnTo>
                  <a:lnTo>
                    <a:pt x="1459" y="1491"/>
                  </a:lnTo>
                  <a:lnTo>
                    <a:pt x="1446" y="1489"/>
                  </a:lnTo>
                  <a:lnTo>
                    <a:pt x="1434" y="1486"/>
                  </a:lnTo>
                  <a:lnTo>
                    <a:pt x="1423" y="1484"/>
                  </a:lnTo>
                  <a:lnTo>
                    <a:pt x="1411" y="1482"/>
                  </a:lnTo>
                  <a:lnTo>
                    <a:pt x="1399" y="1481"/>
                  </a:lnTo>
                  <a:lnTo>
                    <a:pt x="1387" y="1479"/>
                  </a:lnTo>
                  <a:lnTo>
                    <a:pt x="1377" y="1477"/>
                  </a:lnTo>
                  <a:lnTo>
                    <a:pt x="1363" y="1472"/>
                  </a:lnTo>
                  <a:lnTo>
                    <a:pt x="1351" y="1470"/>
                  </a:lnTo>
                  <a:lnTo>
                    <a:pt x="1338" y="1467"/>
                  </a:lnTo>
                  <a:lnTo>
                    <a:pt x="1327" y="1465"/>
                  </a:lnTo>
                  <a:lnTo>
                    <a:pt x="1315" y="1462"/>
                  </a:lnTo>
                  <a:lnTo>
                    <a:pt x="1302" y="1458"/>
                  </a:lnTo>
                  <a:lnTo>
                    <a:pt x="1290" y="1455"/>
                  </a:lnTo>
                  <a:lnTo>
                    <a:pt x="1279" y="1453"/>
                  </a:lnTo>
                  <a:lnTo>
                    <a:pt x="1266" y="1450"/>
                  </a:lnTo>
                  <a:lnTo>
                    <a:pt x="1255" y="1448"/>
                  </a:lnTo>
                  <a:lnTo>
                    <a:pt x="1240" y="1443"/>
                  </a:lnTo>
                  <a:lnTo>
                    <a:pt x="1230" y="1441"/>
                  </a:lnTo>
                  <a:lnTo>
                    <a:pt x="1218" y="1438"/>
                  </a:lnTo>
                  <a:lnTo>
                    <a:pt x="1206" y="1436"/>
                  </a:lnTo>
                  <a:lnTo>
                    <a:pt x="1194" y="1433"/>
                  </a:lnTo>
                  <a:lnTo>
                    <a:pt x="1182" y="1431"/>
                  </a:lnTo>
                  <a:lnTo>
                    <a:pt x="1168" y="1426"/>
                  </a:lnTo>
                  <a:lnTo>
                    <a:pt x="1158" y="1422"/>
                  </a:lnTo>
                  <a:lnTo>
                    <a:pt x="1144" y="1421"/>
                  </a:lnTo>
                  <a:lnTo>
                    <a:pt x="1132" y="1417"/>
                  </a:lnTo>
                  <a:lnTo>
                    <a:pt x="1120" y="1412"/>
                  </a:lnTo>
                  <a:lnTo>
                    <a:pt x="1108" y="1409"/>
                  </a:lnTo>
                  <a:lnTo>
                    <a:pt x="1096" y="1405"/>
                  </a:lnTo>
                  <a:lnTo>
                    <a:pt x="1084" y="1404"/>
                  </a:lnTo>
                  <a:lnTo>
                    <a:pt x="1072" y="1398"/>
                  </a:lnTo>
                  <a:lnTo>
                    <a:pt x="1060" y="1395"/>
                  </a:lnTo>
                  <a:lnTo>
                    <a:pt x="1048" y="1392"/>
                  </a:lnTo>
                  <a:lnTo>
                    <a:pt x="1038" y="1390"/>
                  </a:lnTo>
                  <a:lnTo>
                    <a:pt x="1024" y="1385"/>
                  </a:lnTo>
                  <a:lnTo>
                    <a:pt x="1014" y="1381"/>
                  </a:lnTo>
                  <a:lnTo>
                    <a:pt x="1002" y="1378"/>
                  </a:lnTo>
                  <a:lnTo>
                    <a:pt x="990" y="1374"/>
                  </a:lnTo>
                  <a:lnTo>
                    <a:pt x="976" y="1371"/>
                  </a:lnTo>
                  <a:lnTo>
                    <a:pt x="966" y="1366"/>
                  </a:lnTo>
                  <a:lnTo>
                    <a:pt x="954" y="1361"/>
                  </a:lnTo>
                  <a:lnTo>
                    <a:pt x="943" y="1357"/>
                  </a:lnTo>
                  <a:lnTo>
                    <a:pt x="928" y="1354"/>
                  </a:lnTo>
                  <a:lnTo>
                    <a:pt x="918" y="1350"/>
                  </a:lnTo>
                  <a:lnTo>
                    <a:pt x="906" y="1345"/>
                  </a:lnTo>
                  <a:lnTo>
                    <a:pt x="895" y="1342"/>
                  </a:lnTo>
                  <a:lnTo>
                    <a:pt x="882" y="1339"/>
                  </a:lnTo>
                  <a:lnTo>
                    <a:pt x="871" y="1333"/>
                  </a:lnTo>
                  <a:lnTo>
                    <a:pt x="859" y="1328"/>
                  </a:lnTo>
                  <a:lnTo>
                    <a:pt x="849" y="1327"/>
                  </a:lnTo>
                  <a:lnTo>
                    <a:pt x="835" y="1321"/>
                  </a:lnTo>
                  <a:lnTo>
                    <a:pt x="825" y="1316"/>
                  </a:lnTo>
                  <a:lnTo>
                    <a:pt x="813" y="1311"/>
                  </a:lnTo>
                  <a:lnTo>
                    <a:pt x="803" y="1309"/>
                  </a:lnTo>
                  <a:lnTo>
                    <a:pt x="791" y="1303"/>
                  </a:lnTo>
                  <a:lnTo>
                    <a:pt x="780" y="1297"/>
                  </a:lnTo>
                  <a:lnTo>
                    <a:pt x="768" y="1294"/>
                  </a:lnTo>
                  <a:lnTo>
                    <a:pt x="758" y="1289"/>
                  </a:lnTo>
                  <a:lnTo>
                    <a:pt x="744" y="1284"/>
                  </a:lnTo>
                  <a:lnTo>
                    <a:pt x="734" y="1279"/>
                  </a:lnTo>
                  <a:lnTo>
                    <a:pt x="724" y="1275"/>
                  </a:lnTo>
                  <a:lnTo>
                    <a:pt x="712" y="1270"/>
                  </a:lnTo>
                  <a:lnTo>
                    <a:pt x="700" y="1263"/>
                  </a:lnTo>
                  <a:lnTo>
                    <a:pt x="690" y="1260"/>
                  </a:lnTo>
                  <a:lnTo>
                    <a:pt x="679" y="1255"/>
                  </a:lnTo>
                  <a:lnTo>
                    <a:pt x="667" y="1249"/>
                  </a:lnTo>
                  <a:lnTo>
                    <a:pt x="657" y="1246"/>
                  </a:lnTo>
                  <a:lnTo>
                    <a:pt x="647" y="1241"/>
                  </a:lnTo>
                  <a:lnTo>
                    <a:pt x="635" y="1236"/>
                  </a:lnTo>
                  <a:lnTo>
                    <a:pt x="626" y="1232"/>
                  </a:lnTo>
                  <a:lnTo>
                    <a:pt x="614" y="1225"/>
                  </a:lnTo>
                  <a:lnTo>
                    <a:pt x="602" y="1219"/>
                  </a:lnTo>
                  <a:lnTo>
                    <a:pt x="592" y="1215"/>
                  </a:lnTo>
                  <a:lnTo>
                    <a:pt x="582" y="1210"/>
                  </a:lnTo>
                  <a:lnTo>
                    <a:pt x="570" y="1203"/>
                  </a:lnTo>
                  <a:lnTo>
                    <a:pt x="559" y="1198"/>
                  </a:lnTo>
                  <a:lnTo>
                    <a:pt x="549" y="1193"/>
                  </a:lnTo>
                  <a:lnTo>
                    <a:pt x="539" y="1188"/>
                  </a:lnTo>
                  <a:lnTo>
                    <a:pt x="528" y="1183"/>
                  </a:lnTo>
                  <a:lnTo>
                    <a:pt x="518" y="1176"/>
                  </a:lnTo>
                  <a:lnTo>
                    <a:pt x="508" y="1171"/>
                  </a:lnTo>
                  <a:lnTo>
                    <a:pt x="498" y="1167"/>
                  </a:lnTo>
                  <a:lnTo>
                    <a:pt x="487" y="1160"/>
                  </a:lnTo>
                  <a:lnTo>
                    <a:pt x="477" y="1153"/>
                  </a:lnTo>
                  <a:lnTo>
                    <a:pt x="468" y="1150"/>
                  </a:lnTo>
                  <a:lnTo>
                    <a:pt x="460" y="1145"/>
                  </a:lnTo>
                  <a:lnTo>
                    <a:pt x="448" y="1138"/>
                  </a:lnTo>
                  <a:lnTo>
                    <a:pt x="439" y="1133"/>
                  </a:lnTo>
                  <a:lnTo>
                    <a:pt x="431" y="1126"/>
                  </a:lnTo>
                  <a:lnTo>
                    <a:pt x="420" y="1121"/>
                  </a:lnTo>
                  <a:lnTo>
                    <a:pt x="412" y="1116"/>
                  </a:lnTo>
                  <a:lnTo>
                    <a:pt x="402" y="1109"/>
                  </a:lnTo>
                  <a:lnTo>
                    <a:pt x="393" y="1104"/>
                  </a:lnTo>
                  <a:lnTo>
                    <a:pt x="383" y="1099"/>
                  </a:lnTo>
                  <a:lnTo>
                    <a:pt x="374" y="1092"/>
                  </a:lnTo>
                  <a:lnTo>
                    <a:pt x="366" y="1087"/>
                  </a:lnTo>
                  <a:lnTo>
                    <a:pt x="355" y="1080"/>
                  </a:lnTo>
                  <a:lnTo>
                    <a:pt x="348" y="1075"/>
                  </a:lnTo>
                  <a:lnTo>
                    <a:pt x="331" y="1063"/>
                  </a:lnTo>
                  <a:lnTo>
                    <a:pt x="316" y="1052"/>
                  </a:lnTo>
                  <a:lnTo>
                    <a:pt x="299" y="1039"/>
                  </a:lnTo>
                  <a:lnTo>
                    <a:pt x="283" y="1027"/>
                  </a:lnTo>
                  <a:lnTo>
                    <a:pt x="268" y="1015"/>
                  </a:lnTo>
                  <a:lnTo>
                    <a:pt x="254" y="1004"/>
                  </a:lnTo>
                  <a:lnTo>
                    <a:pt x="240" y="992"/>
                  </a:lnTo>
                  <a:lnTo>
                    <a:pt x="227" y="980"/>
                  </a:lnTo>
                  <a:lnTo>
                    <a:pt x="211" y="968"/>
                  </a:lnTo>
                  <a:lnTo>
                    <a:pt x="201" y="958"/>
                  </a:lnTo>
                  <a:lnTo>
                    <a:pt x="187" y="946"/>
                  </a:lnTo>
                  <a:lnTo>
                    <a:pt x="177" y="934"/>
                  </a:lnTo>
                  <a:lnTo>
                    <a:pt x="165" y="922"/>
                  </a:lnTo>
                  <a:lnTo>
                    <a:pt x="156" y="912"/>
                  </a:lnTo>
                  <a:lnTo>
                    <a:pt x="148" y="900"/>
                  </a:lnTo>
                  <a:lnTo>
                    <a:pt x="138" y="888"/>
                  </a:lnTo>
                  <a:lnTo>
                    <a:pt x="131" y="877"/>
                  </a:lnTo>
                  <a:lnTo>
                    <a:pt x="124" y="869"/>
                  </a:lnTo>
                  <a:lnTo>
                    <a:pt x="115" y="855"/>
                  </a:lnTo>
                  <a:lnTo>
                    <a:pt x="108" y="845"/>
                  </a:lnTo>
                  <a:lnTo>
                    <a:pt x="103" y="835"/>
                  </a:lnTo>
                  <a:lnTo>
                    <a:pt x="100" y="823"/>
                  </a:lnTo>
                  <a:lnTo>
                    <a:pt x="95" y="812"/>
                  </a:lnTo>
                  <a:lnTo>
                    <a:pt x="90" y="802"/>
                  </a:lnTo>
                  <a:lnTo>
                    <a:pt x="86" y="792"/>
                  </a:lnTo>
                  <a:lnTo>
                    <a:pt x="86" y="783"/>
                  </a:lnTo>
                  <a:lnTo>
                    <a:pt x="83" y="773"/>
                  </a:lnTo>
                  <a:lnTo>
                    <a:pt x="81" y="763"/>
                  </a:lnTo>
                  <a:lnTo>
                    <a:pt x="79" y="752"/>
                  </a:lnTo>
                  <a:lnTo>
                    <a:pt x="79" y="742"/>
                  </a:lnTo>
                  <a:lnTo>
                    <a:pt x="79" y="734"/>
                  </a:lnTo>
                  <a:lnTo>
                    <a:pt x="79" y="725"/>
                  </a:lnTo>
                  <a:lnTo>
                    <a:pt x="81" y="715"/>
                  </a:lnTo>
                  <a:lnTo>
                    <a:pt x="84" y="708"/>
                  </a:lnTo>
                  <a:lnTo>
                    <a:pt x="84" y="698"/>
                  </a:lnTo>
                  <a:lnTo>
                    <a:pt x="86" y="689"/>
                  </a:lnTo>
                  <a:lnTo>
                    <a:pt x="86" y="679"/>
                  </a:lnTo>
                  <a:lnTo>
                    <a:pt x="91" y="670"/>
                  </a:lnTo>
                  <a:lnTo>
                    <a:pt x="96" y="653"/>
                  </a:lnTo>
                  <a:lnTo>
                    <a:pt x="103" y="638"/>
                  </a:lnTo>
                  <a:lnTo>
                    <a:pt x="112" y="620"/>
                  </a:lnTo>
                  <a:lnTo>
                    <a:pt x="119" y="605"/>
                  </a:lnTo>
                  <a:lnTo>
                    <a:pt x="129" y="591"/>
                  </a:lnTo>
                  <a:lnTo>
                    <a:pt x="138" y="578"/>
                  </a:lnTo>
                  <a:lnTo>
                    <a:pt x="146" y="562"/>
                  </a:lnTo>
                  <a:lnTo>
                    <a:pt x="153" y="548"/>
                  </a:lnTo>
                  <a:lnTo>
                    <a:pt x="163" y="535"/>
                  </a:lnTo>
                  <a:lnTo>
                    <a:pt x="172" y="521"/>
                  </a:lnTo>
                  <a:lnTo>
                    <a:pt x="180" y="506"/>
                  </a:lnTo>
                  <a:lnTo>
                    <a:pt x="194" y="494"/>
                  </a:lnTo>
                  <a:lnTo>
                    <a:pt x="206" y="482"/>
                  </a:lnTo>
                  <a:lnTo>
                    <a:pt x="220" y="470"/>
                  </a:lnTo>
                  <a:lnTo>
                    <a:pt x="234" y="456"/>
                  </a:lnTo>
                  <a:lnTo>
                    <a:pt x="249" y="442"/>
                  </a:lnTo>
                  <a:lnTo>
                    <a:pt x="258" y="435"/>
                  </a:lnTo>
                  <a:lnTo>
                    <a:pt x="266" y="430"/>
                  </a:lnTo>
                  <a:lnTo>
                    <a:pt x="275" y="423"/>
                  </a:lnTo>
                  <a:lnTo>
                    <a:pt x="287" y="418"/>
                  </a:lnTo>
                  <a:lnTo>
                    <a:pt x="295" y="411"/>
                  </a:lnTo>
                  <a:lnTo>
                    <a:pt x="306" y="404"/>
                  </a:lnTo>
                  <a:lnTo>
                    <a:pt x="318" y="398"/>
                  </a:lnTo>
                  <a:lnTo>
                    <a:pt x="330" y="392"/>
                  </a:lnTo>
                  <a:lnTo>
                    <a:pt x="342" y="384"/>
                  </a:lnTo>
                  <a:lnTo>
                    <a:pt x="354" y="379"/>
                  </a:lnTo>
                  <a:lnTo>
                    <a:pt x="367" y="372"/>
                  </a:lnTo>
                  <a:lnTo>
                    <a:pt x="383" y="367"/>
                  </a:lnTo>
                  <a:lnTo>
                    <a:pt x="398" y="360"/>
                  </a:lnTo>
                  <a:lnTo>
                    <a:pt x="412" y="353"/>
                  </a:lnTo>
                  <a:lnTo>
                    <a:pt x="427" y="346"/>
                  </a:lnTo>
                  <a:lnTo>
                    <a:pt x="444" y="339"/>
                  </a:lnTo>
                  <a:lnTo>
                    <a:pt x="451" y="334"/>
                  </a:lnTo>
                  <a:lnTo>
                    <a:pt x="460" y="332"/>
                  </a:lnTo>
                  <a:lnTo>
                    <a:pt x="468" y="329"/>
                  </a:lnTo>
                  <a:lnTo>
                    <a:pt x="477" y="326"/>
                  </a:lnTo>
                  <a:lnTo>
                    <a:pt x="487" y="320"/>
                  </a:lnTo>
                  <a:lnTo>
                    <a:pt x="496" y="317"/>
                  </a:lnTo>
                  <a:lnTo>
                    <a:pt x="506" y="315"/>
                  </a:lnTo>
                  <a:lnTo>
                    <a:pt x="515" y="312"/>
                  </a:lnTo>
                  <a:lnTo>
                    <a:pt x="523" y="307"/>
                  </a:lnTo>
                  <a:lnTo>
                    <a:pt x="534" y="303"/>
                  </a:lnTo>
                  <a:lnTo>
                    <a:pt x="542" y="300"/>
                  </a:lnTo>
                  <a:lnTo>
                    <a:pt x="552" y="298"/>
                  </a:lnTo>
                  <a:lnTo>
                    <a:pt x="561" y="293"/>
                  </a:lnTo>
                  <a:lnTo>
                    <a:pt x="570" y="290"/>
                  </a:lnTo>
                  <a:lnTo>
                    <a:pt x="582" y="286"/>
                  </a:lnTo>
                  <a:lnTo>
                    <a:pt x="592" y="285"/>
                  </a:lnTo>
                  <a:lnTo>
                    <a:pt x="600" y="279"/>
                  </a:lnTo>
                  <a:lnTo>
                    <a:pt x="611" y="276"/>
                  </a:lnTo>
                  <a:lnTo>
                    <a:pt x="621" y="273"/>
                  </a:lnTo>
                  <a:lnTo>
                    <a:pt x="633" y="269"/>
                  </a:lnTo>
                  <a:lnTo>
                    <a:pt x="643" y="266"/>
                  </a:lnTo>
                  <a:lnTo>
                    <a:pt x="654" y="262"/>
                  </a:lnTo>
                  <a:lnTo>
                    <a:pt x="664" y="259"/>
                  </a:lnTo>
                  <a:lnTo>
                    <a:pt x="678" y="257"/>
                  </a:lnTo>
                  <a:lnTo>
                    <a:pt x="686" y="254"/>
                  </a:lnTo>
                  <a:lnTo>
                    <a:pt x="696" y="250"/>
                  </a:lnTo>
                  <a:lnTo>
                    <a:pt x="708" y="247"/>
                  </a:lnTo>
                  <a:lnTo>
                    <a:pt x="719" y="243"/>
                  </a:lnTo>
                  <a:lnTo>
                    <a:pt x="729" y="238"/>
                  </a:lnTo>
                  <a:lnTo>
                    <a:pt x="741" y="238"/>
                  </a:lnTo>
                  <a:lnTo>
                    <a:pt x="751" y="233"/>
                  </a:lnTo>
                  <a:lnTo>
                    <a:pt x="763" y="231"/>
                  </a:lnTo>
                  <a:lnTo>
                    <a:pt x="774" y="226"/>
                  </a:lnTo>
                  <a:lnTo>
                    <a:pt x="786" y="225"/>
                  </a:lnTo>
                  <a:lnTo>
                    <a:pt x="796" y="221"/>
                  </a:lnTo>
                  <a:lnTo>
                    <a:pt x="808" y="219"/>
                  </a:lnTo>
                  <a:lnTo>
                    <a:pt x="820" y="216"/>
                  </a:lnTo>
                  <a:lnTo>
                    <a:pt x="832" y="213"/>
                  </a:lnTo>
                  <a:lnTo>
                    <a:pt x="842" y="209"/>
                  </a:lnTo>
                  <a:lnTo>
                    <a:pt x="854" y="207"/>
                  </a:lnTo>
                  <a:lnTo>
                    <a:pt x="866" y="204"/>
                  </a:lnTo>
                  <a:lnTo>
                    <a:pt x="878" y="202"/>
                  </a:lnTo>
                  <a:lnTo>
                    <a:pt x="888" y="197"/>
                  </a:lnTo>
                  <a:lnTo>
                    <a:pt x="900" y="195"/>
                  </a:lnTo>
                  <a:lnTo>
                    <a:pt x="912" y="192"/>
                  </a:lnTo>
                  <a:lnTo>
                    <a:pt x="924" y="190"/>
                  </a:lnTo>
                  <a:lnTo>
                    <a:pt x="935" y="189"/>
                  </a:lnTo>
                  <a:lnTo>
                    <a:pt x="947" y="187"/>
                  </a:lnTo>
                  <a:lnTo>
                    <a:pt x="959" y="183"/>
                  </a:lnTo>
                  <a:lnTo>
                    <a:pt x="971" y="182"/>
                  </a:lnTo>
                  <a:lnTo>
                    <a:pt x="981" y="178"/>
                  </a:lnTo>
                  <a:lnTo>
                    <a:pt x="993" y="177"/>
                  </a:lnTo>
                  <a:lnTo>
                    <a:pt x="1005" y="175"/>
                  </a:lnTo>
                  <a:lnTo>
                    <a:pt x="1017" y="173"/>
                  </a:lnTo>
                  <a:lnTo>
                    <a:pt x="1029" y="170"/>
                  </a:lnTo>
                  <a:lnTo>
                    <a:pt x="1041" y="170"/>
                  </a:lnTo>
                  <a:lnTo>
                    <a:pt x="1051" y="166"/>
                  </a:lnTo>
                  <a:lnTo>
                    <a:pt x="1063" y="165"/>
                  </a:lnTo>
                  <a:lnTo>
                    <a:pt x="1072" y="161"/>
                  </a:lnTo>
                  <a:lnTo>
                    <a:pt x="1084" y="159"/>
                  </a:lnTo>
                  <a:lnTo>
                    <a:pt x="1094" y="158"/>
                  </a:lnTo>
                  <a:lnTo>
                    <a:pt x="1106" y="156"/>
                  </a:lnTo>
                  <a:lnTo>
                    <a:pt x="1115" y="153"/>
                  </a:lnTo>
                  <a:lnTo>
                    <a:pt x="1128" y="151"/>
                  </a:lnTo>
                  <a:lnTo>
                    <a:pt x="1137" y="147"/>
                  </a:lnTo>
                  <a:lnTo>
                    <a:pt x="1147" y="146"/>
                  </a:lnTo>
                  <a:lnTo>
                    <a:pt x="1159" y="144"/>
                  </a:lnTo>
                  <a:lnTo>
                    <a:pt x="1170" y="142"/>
                  </a:lnTo>
                  <a:lnTo>
                    <a:pt x="1178" y="142"/>
                  </a:lnTo>
                  <a:lnTo>
                    <a:pt x="1190" y="141"/>
                  </a:lnTo>
                  <a:lnTo>
                    <a:pt x="1200" y="139"/>
                  </a:lnTo>
                  <a:lnTo>
                    <a:pt x="1211" y="139"/>
                  </a:lnTo>
                  <a:lnTo>
                    <a:pt x="1221" y="135"/>
                  </a:lnTo>
                  <a:lnTo>
                    <a:pt x="1230" y="134"/>
                  </a:lnTo>
                  <a:lnTo>
                    <a:pt x="1240" y="132"/>
                  </a:lnTo>
                  <a:lnTo>
                    <a:pt x="1250" y="132"/>
                  </a:lnTo>
                  <a:lnTo>
                    <a:pt x="1259" y="130"/>
                  </a:lnTo>
                  <a:lnTo>
                    <a:pt x="1269" y="129"/>
                  </a:lnTo>
                  <a:lnTo>
                    <a:pt x="1278" y="127"/>
                  </a:lnTo>
                  <a:lnTo>
                    <a:pt x="1288" y="127"/>
                  </a:lnTo>
                  <a:lnTo>
                    <a:pt x="1298" y="127"/>
                  </a:lnTo>
                  <a:lnTo>
                    <a:pt x="1307" y="125"/>
                  </a:lnTo>
                  <a:lnTo>
                    <a:pt x="1317" y="123"/>
                  </a:lnTo>
                  <a:lnTo>
                    <a:pt x="1326" y="123"/>
                  </a:lnTo>
                  <a:lnTo>
                    <a:pt x="1334" y="122"/>
                  </a:lnTo>
                  <a:lnTo>
                    <a:pt x="1344" y="120"/>
                  </a:lnTo>
                  <a:lnTo>
                    <a:pt x="1353" y="120"/>
                  </a:lnTo>
                  <a:lnTo>
                    <a:pt x="1363" y="120"/>
                  </a:lnTo>
                  <a:lnTo>
                    <a:pt x="1370" y="118"/>
                  </a:lnTo>
                  <a:lnTo>
                    <a:pt x="1379" y="117"/>
                  </a:lnTo>
                  <a:lnTo>
                    <a:pt x="1387" y="115"/>
                  </a:lnTo>
                  <a:lnTo>
                    <a:pt x="1396" y="115"/>
                  </a:lnTo>
                  <a:lnTo>
                    <a:pt x="1404" y="113"/>
                  </a:lnTo>
                  <a:lnTo>
                    <a:pt x="1411" y="113"/>
                  </a:lnTo>
                  <a:lnTo>
                    <a:pt x="1422" y="111"/>
                  </a:lnTo>
                  <a:lnTo>
                    <a:pt x="1430" y="111"/>
                  </a:lnTo>
                  <a:lnTo>
                    <a:pt x="1439" y="111"/>
                  </a:lnTo>
                  <a:lnTo>
                    <a:pt x="1446" y="111"/>
                  </a:lnTo>
                  <a:lnTo>
                    <a:pt x="1456" y="110"/>
                  </a:lnTo>
                  <a:lnTo>
                    <a:pt x="1464" y="110"/>
                  </a:lnTo>
                  <a:lnTo>
                    <a:pt x="1473" y="108"/>
                  </a:lnTo>
                  <a:lnTo>
                    <a:pt x="1480" y="108"/>
                  </a:lnTo>
                  <a:lnTo>
                    <a:pt x="1488" y="108"/>
                  </a:lnTo>
                  <a:lnTo>
                    <a:pt x="1499" y="108"/>
                  </a:lnTo>
                  <a:lnTo>
                    <a:pt x="1514" y="106"/>
                  </a:lnTo>
                  <a:lnTo>
                    <a:pt x="1531" y="105"/>
                  </a:lnTo>
                  <a:lnTo>
                    <a:pt x="1547" y="103"/>
                  </a:lnTo>
                  <a:lnTo>
                    <a:pt x="1564" y="103"/>
                  </a:lnTo>
                  <a:lnTo>
                    <a:pt x="1579" y="101"/>
                  </a:lnTo>
                  <a:lnTo>
                    <a:pt x="1596" y="99"/>
                  </a:lnTo>
                  <a:lnTo>
                    <a:pt x="1612" y="98"/>
                  </a:lnTo>
                  <a:lnTo>
                    <a:pt x="1629" y="98"/>
                  </a:lnTo>
                  <a:lnTo>
                    <a:pt x="1644" y="96"/>
                  </a:lnTo>
                  <a:lnTo>
                    <a:pt x="1660" y="94"/>
                  </a:lnTo>
                  <a:lnTo>
                    <a:pt x="1675" y="93"/>
                  </a:lnTo>
                  <a:lnTo>
                    <a:pt x="1691" y="93"/>
                  </a:lnTo>
                  <a:lnTo>
                    <a:pt x="1706" y="91"/>
                  </a:lnTo>
                  <a:lnTo>
                    <a:pt x="1723" y="89"/>
                  </a:lnTo>
                  <a:lnTo>
                    <a:pt x="1739" y="87"/>
                  </a:lnTo>
                  <a:lnTo>
                    <a:pt x="1756" y="87"/>
                  </a:lnTo>
                  <a:lnTo>
                    <a:pt x="1771" y="86"/>
                  </a:lnTo>
                  <a:lnTo>
                    <a:pt x="1787" y="84"/>
                  </a:lnTo>
                  <a:lnTo>
                    <a:pt x="1802" y="82"/>
                  </a:lnTo>
                  <a:lnTo>
                    <a:pt x="1818" y="82"/>
                  </a:lnTo>
                  <a:lnTo>
                    <a:pt x="1831" y="81"/>
                  </a:lnTo>
                  <a:lnTo>
                    <a:pt x="1848" y="81"/>
                  </a:lnTo>
                  <a:lnTo>
                    <a:pt x="1862" y="79"/>
                  </a:lnTo>
                  <a:lnTo>
                    <a:pt x="1878" y="79"/>
                  </a:lnTo>
                  <a:lnTo>
                    <a:pt x="1890" y="77"/>
                  </a:lnTo>
                  <a:lnTo>
                    <a:pt x="1902" y="75"/>
                  </a:lnTo>
                  <a:lnTo>
                    <a:pt x="1914" y="74"/>
                  </a:lnTo>
                  <a:lnTo>
                    <a:pt x="1926" y="74"/>
                  </a:lnTo>
                  <a:lnTo>
                    <a:pt x="1938" y="72"/>
                  </a:lnTo>
                  <a:lnTo>
                    <a:pt x="1948" y="70"/>
                  </a:lnTo>
                  <a:lnTo>
                    <a:pt x="1958" y="69"/>
                  </a:lnTo>
                  <a:lnTo>
                    <a:pt x="1970" y="69"/>
                  </a:lnTo>
                  <a:lnTo>
                    <a:pt x="1977" y="67"/>
                  </a:lnTo>
                  <a:lnTo>
                    <a:pt x="1987" y="65"/>
                  </a:lnTo>
                  <a:lnTo>
                    <a:pt x="1994" y="63"/>
                  </a:lnTo>
                  <a:lnTo>
                    <a:pt x="2003" y="63"/>
                  </a:lnTo>
                  <a:lnTo>
                    <a:pt x="2015" y="63"/>
                  </a:lnTo>
                  <a:lnTo>
                    <a:pt x="2025" y="63"/>
                  </a:lnTo>
                  <a:lnTo>
                    <a:pt x="2025" y="9"/>
                  </a:lnTo>
                  <a:lnTo>
                    <a:pt x="1641" y="27"/>
                  </a:lnTo>
                  <a:lnTo>
                    <a:pt x="1641" y="27"/>
                  </a:lnTo>
                  <a:close/>
                </a:path>
              </a:pathLst>
            </a:custGeom>
            <a:solidFill>
              <a:srgbClr val="000000"/>
            </a:solidFill>
            <a:ln w="9525">
              <a:noFill/>
              <a:round/>
              <a:headEnd/>
              <a:tailEnd/>
            </a:ln>
          </p:spPr>
          <p:txBody>
            <a:bodyPr/>
            <a:lstStyle/>
            <a:p>
              <a:endParaRPr lang="en-US"/>
            </a:p>
          </p:txBody>
        </p:sp>
        <p:sp>
          <p:nvSpPr>
            <p:cNvPr id="136268" name="Freeform 76"/>
            <p:cNvSpPr>
              <a:spLocks/>
            </p:cNvSpPr>
            <p:nvPr/>
          </p:nvSpPr>
          <p:spPr bwMode="auto">
            <a:xfrm>
              <a:off x="3561" y="1220"/>
              <a:ext cx="1743" cy="684"/>
            </a:xfrm>
            <a:custGeom>
              <a:avLst/>
              <a:gdLst/>
              <a:ahLst/>
              <a:cxnLst>
                <a:cxn ang="0">
                  <a:pos x="1632" y="5"/>
                </a:cxn>
                <a:cxn ang="0">
                  <a:pos x="1389" y="10"/>
                </a:cxn>
                <a:cxn ang="0">
                  <a:pos x="1157" y="24"/>
                </a:cxn>
                <a:cxn ang="0">
                  <a:pos x="893" y="62"/>
                </a:cxn>
                <a:cxn ang="0">
                  <a:pos x="600" y="127"/>
                </a:cxn>
                <a:cxn ang="0">
                  <a:pos x="324" y="216"/>
                </a:cxn>
                <a:cxn ang="0">
                  <a:pos x="120" y="337"/>
                </a:cxn>
                <a:cxn ang="0">
                  <a:pos x="12" y="593"/>
                </a:cxn>
                <a:cxn ang="0">
                  <a:pos x="232" y="836"/>
                </a:cxn>
                <a:cxn ang="0">
                  <a:pos x="490" y="1030"/>
                </a:cxn>
                <a:cxn ang="0">
                  <a:pos x="705" y="1131"/>
                </a:cxn>
                <a:cxn ang="0">
                  <a:pos x="922" y="1205"/>
                </a:cxn>
                <a:cxn ang="0">
                  <a:pos x="1157" y="1265"/>
                </a:cxn>
                <a:cxn ang="0">
                  <a:pos x="1372" y="1307"/>
                </a:cxn>
                <a:cxn ang="0">
                  <a:pos x="1562" y="1337"/>
                </a:cxn>
                <a:cxn ang="0">
                  <a:pos x="1786" y="1357"/>
                </a:cxn>
                <a:cxn ang="0">
                  <a:pos x="1972" y="1366"/>
                </a:cxn>
                <a:cxn ang="0">
                  <a:pos x="2170" y="1367"/>
                </a:cxn>
                <a:cxn ang="0">
                  <a:pos x="2374" y="1354"/>
                </a:cxn>
                <a:cxn ang="0">
                  <a:pos x="2577" y="1323"/>
                </a:cxn>
                <a:cxn ang="0">
                  <a:pos x="2774" y="1275"/>
                </a:cxn>
                <a:cxn ang="0">
                  <a:pos x="2978" y="1201"/>
                </a:cxn>
                <a:cxn ang="0">
                  <a:pos x="3261" y="1049"/>
                </a:cxn>
                <a:cxn ang="0">
                  <a:pos x="3480" y="776"/>
                </a:cxn>
                <a:cxn ang="0">
                  <a:pos x="3350" y="507"/>
                </a:cxn>
                <a:cxn ang="0">
                  <a:pos x="3086" y="332"/>
                </a:cxn>
                <a:cxn ang="0">
                  <a:pos x="2882" y="224"/>
                </a:cxn>
                <a:cxn ang="0">
                  <a:pos x="2683" y="146"/>
                </a:cxn>
                <a:cxn ang="0">
                  <a:pos x="2477" y="80"/>
                </a:cxn>
                <a:cxn ang="0">
                  <a:pos x="2282" y="34"/>
                </a:cxn>
                <a:cxn ang="0">
                  <a:pos x="1999" y="0"/>
                </a:cxn>
                <a:cxn ang="0">
                  <a:pos x="1942" y="50"/>
                </a:cxn>
                <a:cxn ang="0">
                  <a:pos x="2191" y="67"/>
                </a:cxn>
                <a:cxn ang="0">
                  <a:pos x="2443" y="118"/>
                </a:cxn>
                <a:cxn ang="0">
                  <a:pos x="2640" y="180"/>
                </a:cxn>
                <a:cxn ang="0">
                  <a:pos x="2842" y="262"/>
                </a:cxn>
                <a:cxn ang="0">
                  <a:pos x="3036" y="360"/>
                </a:cxn>
                <a:cxn ang="0">
                  <a:pos x="3286" y="517"/>
                </a:cxn>
                <a:cxn ang="0">
                  <a:pos x="3393" y="757"/>
                </a:cxn>
                <a:cxn ang="0">
                  <a:pos x="3209" y="1006"/>
                </a:cxn>
                <a:cxn ang="0">
                  <a:pos x="2950" y="1146"/>
                </a:cxn>
                <a:cxn ang="0">
                  <a:pos x="2753" y="1225"/>
                </a:cxn>
                <a:cxn ang="0">
                  <a:pos x="2554" y="1287"/>
                </a:cxn>
                <a:cxn ang="0">
                  <a:pos x="2352" y="1319"/>
                </a:cxn>
                <a:cxn ang="0">
                  <a:pos x="2153" y="1328"/>
                </a:cxn>
                <a:cxn ang="0">
                  <a:pos x="1960" y="1319"/>
                </a:cxn>
                <a:cxn ang="0">
                  <a:pos x="1749" y="1297"/>
                </a:cxn>
                <a:cxn ang="0">
                  <a:pos x="1550" y="1266"/>
                </a:cxn>
                <a:cxn ang="0">
                  <a:pos x="1361" y="1235"/>
                </a:cxn>
                <a:cxn ang="0">
                  <a:pos x="1150" y="1196"/>
                </a:cxn>
                <a:cxn ang="0">
                  <a:pos x="931" y="1143"/>
                </a:cxn>
                <a:cxn ang="0">
                  <a:pos x="720" y="1076"/>
                </a:cxn>
                <a:cxn ang="0">
                  <a:pos x="484" y="951"/>
                </a:cxn>
                <a:cxn ang="0">
                  <a:pos x="250" y="756"/>
                </a:cxn>
                <a:cxn ang="0">
                  <a:pos x="64" y="545"/>
                </a:cxn>
                <a:cxn ang="0">
                  <a:pos x="256" y="315"/>
                </a:cxn>
                <a:cxn ang="0">
                  <a:pos x="490" y="214"/>
                </a:cxn>
                <a:cxn ang="0">
                  <a:pos x="773" y="146"/>
                </a:cxn>
                <a:cxn ang="0">
                  <a:pos x="1077" y="82"/>
                </a:cxn>
                <a:cxn ang="0">
                  <a:pos x="1281" y="60"/>
                </a:cxn>
                <a:cxn ang="0">
                  <a:pos x="1524" y="48"/>
                </a:cxn>
                <a:cxn ang="0">
                  <a:pos x="1759" y="46"/>
                </a:cxn>
              </a:cxnLst>
              <a:rect l="0" t="0" r="r" b="b"/>
              <a:pathLst>
                <a:path w="3487" h="1367">
                  <a:moveTo>
                    <a:pt x="1828" y="2"/>
                  </a:moveTo>
                  <a:lnTo>
                    <a:pt x="1822" y="2"/>
                  </a:lnTo>
                  <a:lnTo>
                    <a:pt x="1812" y="2"/>
                  </a:lnTo>
                  <a:lnTo>
                    <a:pt x="1802" y="2"/>
                  </a:lnTo>
                  <a:lnTo>
                    <a:pt x="1793" y="2"/>
                  </a:lnTo>
                  <a:lnTo>
                    <a:pt x="1781" y="2"/>
                  </a:lnTo>
                  <a:lnTo>
                    <a:pt x="1771" y="2"/>
                  </a:lnTo>
                  <a:lnTo>
                    <a:pt x="1756" y="2"/>
                  </a:lnTo>
                  <a:lnTo>
                    <a:pt x="1742" y="2"/>
                  </a:lnTo>
                  <a:lnTo>
                    <a:pt x="1733" y="2"/>
                  </a:lnTo>
                  <a:lnTo>
                    <a:pt x="1725" y="2"/>
                  </a:lnTo>
                  <a:lnTo>
                    <a:pt x="1716" y="2"/>
                  </a:lnTo>
                  <a:lnTo>
                    <a:pt x="1708" y="2"/>
                  </a:lnTo>
                  <a:lnTo>
                    <a:pt x="1699" y="2"/>
                  </a:lnTo>
                  <a:lnTo>
                    <a:pt x="1689" y="2"/>
                  </a:lnTo>
                  <a:lnTo>
                    <a:pt x="1680" y="2"/>
                  </a:lnTo>
                  <a:lnTo>
                    <a:pt x="1672" y="3"/>
                  </a:lnTo>
                  <a:lnTo>
                    <a:pt x="1660" y="3"/>
                  </a:lnTo>
                  <a:lnTo>
                    <a:pt x="1651" y="3"/>
                  </a:lnTo>
                  <a:lnTo>
                    <a:pt x="1641" y="3"/>
                  </a:lnTo>
                  <a:lnTo>
                    <a:pt x="1632" y="5"/>
                  </a:lnTo>
                  <a:lnTo>
                    <a:pt x="1620" y="5"/>
                  </a:lnTo>
                  <a:lnTo>
                    <a:pt x="1610" y="5"/>
                  </a:lnTo>
                  <a:lnTo>
                    <a:pt x="1598" y="5"/>
                  </a:lnTo>
                  <a:lnTo>
                    <a:pt x="1588" y="5"/>
                  </a:lnTo>
                  <a:lnTo>
                    <a:pt x="1576" y="5"/>
                  </a:lnTo>
                  <a:lnTo>
                    <a:pt x="1564" y="5"/>
                  </a:lnTo>
                  <a:lnTo>
                    <a:pt x="1553" y="5"/>
                  </a:lnTo>
                  <a:lnTo>
                    <a:pt x="1543" y="5"/>
                  </a:lnTo>
                  <a:lnTo>
                    <a:pt x="1531" y="5"/>
                  </a:lnTo>
                  <a:lnTo>
                    <a:pt x="1519" y="5"/>
                  </a:lnTo>
                  <a:lnTo>
                    <a:pt x="1507" y="5"/>
                  </a:lnTo>
                  <a:lnTo>
                    <a:pt x="1497" y="7"/>
                  </a:lnTo>
                  <a:lnTo>
                    <a:pt x="1485" y="7"/>
                  </a:lnTo>
                  <a:lnTo>
                    <a:pt x="1473" y="8"/>
                  </a:lnTo>
                  <a:lnTo>
                    <a:pt x="1461" y="8"/>
                  </a:lnTo>
                  <a:lnTo>
                    <a:pt x="1450" y="10"/>
                  </a:lnTo>
                  <a:lnTo>
                    <a:pt x="1437" y="10"/>
                  </a:lnTo>
                  <a:lnTo>
                    <a:pt x="1425" y="10"/>
                  </a:lnTo>
                  <a:lnTo>
                    <a:pt x="1411" y="10"/>
                  </a:lnTo>
                  <a:lnTo>
                    <a:pt x="1401" y="10"/>
                  </a:lnTo>
                  <a:lnTo>
                    <a:pt x="1389" y="10"/>
                  </a:lnTo>
                  <a:lnTo>
                    <a:pt x="1377" y="12"/>
                  </a:lnTo>
                  <a:lnTo>
                    <a:pt x="1365" y="12"/>
                  </a:lnTo>
                  <a:lnTo>
                    <a:pt x="1354" y="14"/>
                  </a:lnTo>
                  <a:lnTo>
                    <a:pt x="1341" y="14"/>
                  </a:lnTo>
                  <a:lnTo>
                    <a:pt x="1329" y="14"/>
                  </a:lnTo>
                  <a:lnTo>
                    <a:pt x="1317" y="14"/>
                  </a:lnTo>
                  <a:lnTo>
                    <a:pt x="1306" y="15"/>
                  </a:lnTo>
                  <a:lnTo>
                    <a:pt x="1294" y="15"/>
                  </a:lnTo>
                  <a:lnTo>
                    <a:pt x="1284" y="15"/>
                  </a:lnTo>
                  <a:lnTo>
                    <a:pt x="1272" y="17"/>
                  </a:lnTo>
                  <a:lnTo>
                    <a:pt x="1264" y="19"/>
                  </a:lnTo>
                  <a:lnTo>
                    <a:pt x="1250" y="19"/>
                  </a:lnTo>
                  <a:lnTo>
                    <a:pt x="1240" y="19"/>
                  </a:lnTo>
                  <a:lnTo>
                    <a:pt x="1229" y="19"/>
                  </a:lnTo>
                  <a:lnTo>
                    <a:pt x="1221" y="20"/>
                  </a:lnTo>
                  <a:lnTo>
                    <a:pt x="1209" y="20"/>
                  </a:lnTo>
                  <a:lnTo>
                    <a:pt x="1198" y="22"/>
                  </a:lnTo>
                  <a:lnTo>
                    <a:pt x="1188" y="22"/>
                  </a:lnTo>
                  <a:lnTo>
                    <a:pt x="1178" y="24"/>
                  </a:lnTo>
                  <a:lnTo>
                    <a:pt x="1168" y="24"/>
                  </a:lnTo>
                  <a:lnTo>
                    <a:pt x="1157" y="24"/>
                  </a:lnTo>
                  <a:lnTo>
                    <a:pt x="1149" y="26"/>
                  </a:lnTo>
                  <a:lnTo>
                    <a:pt x="1140" y="27"/>
                  </a:lnTo>
                  <a:lnTo>
                    <a:pt x="1130" y="27"/>
                  </a:lnTo>
                  <a:lnTo>
                    <a:pt x="1121" y="29"/>
                  </a:lnTo>
                  <a:lnTo>
                    <a:pt x="1111" y="31"/>
                  </a:lnTo>
                  <a:lnTo>
                    <a:pt x="1102" y="32"/>
                  </a:lnTo>
                  <a:lnTo>
                    <a:pt x="1094" y="32"/>
                  </a:lnTo>
                  <a:lnTo>
                    <a:pt x="1084" y="32"/>
                  </a:lnTo>
                  <a:lnTo>
                    <a:pt x="1075" y="32"/>
                  </a:lnTo>
                  <a:lnTo>
                    <a:pt x="1065" y="34"/>
                  </a:lnTo>
                  <a:lnTo>
                    <a:pt x="1048" y="36"/>
                  </a:lnTo>
                  <a:lnTo>
                    <a:pt x="1032" y="39"/>
                  </a:lnTo>
                  <a:lnTo>
                    <a:pt x="1017" y="41"/>
                  </a:lnTo>
                  <a:lnTo>
                    <a:pt x="1001" y="44"/>
                  </a:lnTo>
                  <a:lnTo>
                    <a:pt x="984" y="46"/>
                  </a:lnTo>
                  <a:lnTo>
                    <a:pt x="970" y="50"/>
                  </a:lnTo>
                  <a:lnTo>
                    <a:pt x="953" y="51"/>
                  </a:lnTo>
                  <a:lnTo>
                    <a:pt x="938" y="55"/>
                  </a:lnTo>
                  <a:lnTo>
                    <a:pt x="922" y="56"/>
                  </a:lnTo>
                  <a:lnTo>
                    <a:pt x="909" y="60"/>
                  </a:lnTo>
                  <a:lnTo>
                    <a:pt x="893" y="62"/>
                  </a:lnTo>
                  <a:lnTo>
                    <a:pt x="880" y="65"/>
                  </a:lnTo>
                  <a:lnTo>
                    <a:pt x="866" y="67"/>
                  </a:lnTo>
                  <a:lnTo>
                    <a:pt x="852" y="72"/>
                  </a:lnTo>
                  <a:lnTo>
                    <a:pt x="838" y="74"/>
                  </a:lnTo>
                  <a:lnTo>
                    <a:pt x="825" y="77"/>
                  </a:lnTo>
                  <a:lnTo>
                    <a:pt x="811" y="79"/>
                  </a:lnTo>
                  <a:lnTo>
                    <a:pt x="797" y="82"/>
                  </a:lnTo>
                  <a:lnTo>
                    <a:pt x="784" y="86"/>
                  </a:lnTo>
                  <a:lnTo>
                    <a:pt x="768" y="89"/>
                  </a:lnTo>
                  <a:lnTo>
                    <a:pt x="754" y="92"/>
                  </a:lnTo>
                  <a:lnTo>
                    <a:pt x="742" y="96"/>
                  </a:lnTo>
                  <a:lnTo>
                    <a:pt x="727" y="98"/>
                  </a:lnTo>
                  <a:lnTo>
                    <a:pt x="713" y="101"/>
                  </a:lnTo>
                  <a:lnTo>
                    <a:pt x="700" y="104"/>
                  </a:lnTo>
                  <a:lnTo>
                    <a:pt x="686" y="110"/>
                  </a:lnTo>
                  <a:lnTo>
                    <a:pt x="672" y="111"/>
                  </a:lnTo>
                  <a:lnTo>
                    <a:pt x="658" y="113"/>
                  </a:lnTo>
                  <a:lnTo>
                    <a:pt x="643" y="116"/>
                  </a:lnTo>
                  <a:lnTo>
                    <a:pt x="629" y="122"/>
                  </a:lnTo>
                  <a:lnTo>
                    <a:pt x="614" y="125"/>
                  </a:lnTo>
                  <a:lnTo>
                    <a:pt x="600" y="127"/>
                  </a:lnTo>
                  <a:lnTo>
                    <a:pt x="586" y="130"/>
                  </a:lnTo>
                  <a:lnTo>
                    <a:pt x="573" y="135"/>
                  </a:lnTo>
                  <a:lnTo>
                    <a:pt x="559" y="139"/>
                  </a:lnTo>
                  <a:lnTo>
                    <a:pt x="545" y="142"/>
                  </a:lnTo>
                  <a:lnTo>
                    <a:pt x="532" y="146"/>
                  </a:lnTo>
                  <a:lnTo>
                    <a:pt x="518" y="151"/>
                  </a:lnTo>
                  <a:lnTo>
                    <a:pt x="504" y="154"/>
                  </a:lnTo>
                  <a:lnTo>
                    <a:pt x="490" y="158"/>
                  </a:lnTo>
                  <a:lnTo>
                    <a:pt x="477" y="159"/>
                  </a:lnTo>
                  <a:lnTo>
                    <a:pt x="463" y="164"/>
                  </a:lnTo>
                  <a:lnTo>
                    <a:pt x="449" y="170"/>
                  </a:lnTo>
                  <a:lnTo>
                    <a:pt x="437" y="173"/>
                  </a:lnTo>
                  <a:lnTo>
                    <a:pt x="424" y="178"/>
                  </a:lnTo>
                  <a:lnTo>
                    <a:pt x="410" y="183"/>
                  </a:lnTo>
                  <a:lnTo>
                    <a:pt x="396" y="187"/>
                  </a:lnTo>
                  <a:lnTo>
                    <a:pt x="384" y="190"/>
                  </a:lnTo>
                  <a:lnTo>
                    <a:pt x="372" y="195"/>
                  </a:lnTo>
                  <a:lnTo>
                    <a:pt x="360" y="200"/>
                  </a:lnTo>
                  <a:lnTo>
                    <a:pt x="346" y="205"/>
                  </a:lnTo>
                  <a:lnTo>
                    <a:pt x="336" y="211"/>
                  </a:lnTo>
                  <a:lnTo>
                    <a:pt x="324" y="216"/>
                  </a:lnTo>
                  <a:lnTo>
                    <a:pt x="314" y="221"/>
                  </a:lnTo>
                  <a:lnTo>
                    <a:pt x="300" y="226"/>
                  </a:lnTo>
                  <a:lnTo>
                    <a:pt x="288" y="231"/>
                  </a:lnTo>
                  <a:lnTo>
                    <a:pt x="276" y="236"/>
                  </a:lnTo>
                  <a:lnTo>
                    <a:pt x="268" y="241"/>
                  </a:lnTo>
                  <a:lnTo>
                    <a:pt x="254" y="247"/>
                  </a:lnTo>
                  <a:lnTo>
                    <a:pt x="244" y="252"/>
                  </a:lnTo>
                  <a:lnTo>
                    <a:pt x="235" y="259"/>
                  </a:lnTo>
                  <a:lnTo>
                    <a:pt x="225" y="265"/>
                  </a:lnTo>
                  <a:lnTo>
                    <a:pt x="214" y="269"/>
                  </a:lnTo>
                  <a:lnTo>
                    <a:pt x="204" y="276"/>
                  </a:lnTo>
                  <a:lnTo>
                    <a:pt x="194" y="283"/>
                  </a:lnTo>
                  <a:lnTo>
                    <a:pt x="187" y="288"/>
                  </a:lnTo>
                  <a:lnTo>
                    <a:pt x="177" y="293"/>
                  </a:lnTo>
                  <a:lnTo>
                    <a:pt x="168" y="300"/>
                  </a:lnTo>
                  <a:lnTo>
                    <a:pt x="160" y="305"/>
                  </a:lnTo>
                  <a:lnTo>
                    <a:pt x="153" y="313"/>
                  </a:lnTo>
                  <a:lnTo>
                    <a:pt x="144" y="317"/>
                  </a:lnTo>
                  <a:lnTo>
                    <a:pt x="134" y="325"/>
                  </a:lnTo>
                  <a:lnTo>
                    <a:pt x="127" y="331"/>
                  </a:lnTo>
                  <a:lnTo>
                    <a:pt x="120" y="337"/>
                  </a:lnTo>
                  <a:lnTo>
                    <a:pt x="105" y="349"/>
                  </a:lnTo>
                  <a:lnTo>
                    <a:pt x="93" y="363"/>
                  </a:lnTo>
                  <a:lnTo>
                    <a:pt x="79" y="377"/>
                  </a:lnTo>
                  <a:lnTo>
                    <a:pt x="67" y="389"/>
                  </a:lnTo>
                  <a:lnTo>
                    <a:pt x="58" y="401"/>
                  </a:lnTo>
                  <a:lnTo>
                    <a:pt x="50" y="415"/>
                  </a:lnTo>
                  <a:lnTo>
                    <a:pt x="38" y="427"/>
                  </a:lnTo>
                  <a:lnTo>
                    <a:pt x="31" y="439"/>
                  </a:lnTo>
                  <a:lnTo>
                    <a:pt x="21" y="451"/>
                  </a:lnTo>
                  <a:lnTo>
                    <a:pt x="17" y="463"/>
                  </a:lnTo>
                  <a:lnTo>
                    <a:pt x="10" y="473"/>
                  </a:lnTo>
                  <a:lnTo>
                    <a:pt x="7" y="487"/>
                  </a:lnTo>
                  <a:lnTo>
                    <a:pt x="4" y="499"/>
                  </a:lnTo>
                  <a:lnTo>
                    <a:pt x="4" y="511"/>
                  </a:lnTo>
                  <a:lnTo>
                    <a:pt x="0" y="521"/>
                  </a:lnTo>
                  <a:lnTo>
                    <a:pt x="0" y="535"/>
                  </a:lnTo>
                  <a:lnTo>
                    <a:pt x="0" y="545"/>
                  </a:lnTo>
                  <a:lnTo>
                    <a:pt x="4" y="559"/>
                  </a:lnTo>
                  <a:lnTo>
                    <a:pt x="4" y="569"/>
                  </a:lnTo>
                  <a:lnTo>
                    <a:pt x="7" y="583"/>
                  </a:lnTo>
                  <a:lnTo>
                    <a:pt x="12" y="593"/>
                  </a:lnTo>
                  <a:lnTo>
                    <a:pt x="19" y="607"/>
                  </a:lnTo>
                  <a:lnTo>
                    <a:pt x="22" y="617"/>
                  </a:lnTo>
                  <a:lnTo>
                    <a:pt x="29" y="631"/>
                  </a:lnTo>
                  <a:lnTo>
                    <a:pt x="36" y="641"/>
                  </a:lnTo>
                  <a:lnTo>
                    <a:pt x="46" y="653"/>
                  </a:lnTo>
                  <a:lnTo>
                    <a:pt x="53" y="663"/>
                  </a:lnTo>
                  <a:lnTo>
                    <a:pt x="65" y="677"/>
                  </a:lnTo>
                  <a:lnTo>
                    <a:pt x="76" y="689"/>
                  </a:lnTo>
                  <a:lnTo>
                    <a:pt x="89" y="703"/>
                  </a:lnTo>
                  <a:lnTo>
                    <a:pt x="100" y="714"/>
                  </a:lnTo>
                  <a:lnTo>
                    <a:pt x="113" y="728"/>
                  </a:lnTo>
                  <a:lnTo>
                    <a:pt x="129" y="742"/>
                  </a:lnTo>
                  <a:lnTo>
                    <a:pt x="144" y="757"/>
                  </a:lnTo>
                  <a:lnTo>
                    <a:pt x="160" y="773"/>
                  </a:lnTo>
                  <a:lnTo>
                    <a:pt x="177" y="788"/>
                  </a:lnTo>
                  <a:lnTo>
                    <a:pt x="187" y="795"/>
                  </a:lnTo>
                  <a:lnTo>
                    <a:pt x="196" y="804"/>
                  </a:lnTo>
                  <a:lnTo>
                    <a:pt x="206" y="812"/>
                  </a:lnTo>
                  <a:lnTo>
                    <a:pt x="214" y="821"/>
                  </a:lnTo>
                  <a:lnTo>
                    <a:pt x="221" y="829"/>
                  </a:lnTo>
                  <a:lnTo>
                    <a:pt x="232" y="836"/>
                  </a:lnTo>
                  <a:lnTo>
                    <a:pt x="240" y="845"/>
                  </a:lnTo>
                  <a:lnTo>
                    <a:pt x="252" y="853"/>
                  </a:lnTo>
                  <a:lnTo>
                    <a:pt x="261" y="864"/>
                  </a:lnTo>
                  <a:lnTo>
                    <a:pt x="269" y="872"/>
                  </a:lnTo>
                  <a:lnTo>
                    <a:pt x="281" y="882"/>
                  </a:lnTo>
                  <a:lnTo>
                    <a:pt x="293" y="891"/>
                  </a:lnTo>
                  <a:lnTo>
                    <a:pt x="302" y="900"/>
                  </a:lnTo>
                  <a:lnTo>
                    <a:pt x="316" y="908"/>
                  </a:lnTo>
                  <a:lnTo>
                    <a:pt x="326" y="917"/>
                  </a:lnTo>
                  <a:lnTo>
                    <a:pt x="340" y="927"/>
                  </a:lnTo>
                  <a:lnTo>
                    <a:pt x="350" y="936"/>
                  </a:lnTo>
                  <a:lnTo>
                    <a:pt x="364" y="946"/>
                  </a:lnTo>
                  <a:lnTo>
                    <a:pt x="379" y="954"/>
                  </a:lnTo>
                  <a:lnTo>
                    <a:pt x="393" y="965"/>
                  </a:lnTo>
                  <a:lnTo>
                    <a:pt x="405" y="975"/>
                  </a:lnTo>
                  <a:lnTo>
                    <a:pt x="418" y="984"/>
                  </a:lnTo>
                  <a:lnTo>
                    <a:pt x="432" y="994"/>
                  </a:lnTo>
                  <a:lnTo>
                    <a:pt x="448" y="1002"/>
                  </a:lnTo>
                  <a:lnTo>
                    <a:pt x="461" y="1011"/>
                  </a:lnTo>
                  <a:lnTo>
                    <a:pt x="475" y="1021"/>
                  </a:lnTo>
                  <a:lnTo>
                    <a:pt x="490" y="1030"/>
                  </a:lnTo>
                  <a:lnTo>
                    <a:pt x="508" y="1040"/>
                  </a:lnTo>
                  <a:lnTo>
                    <a:pt x="523" y="1047"/>
                  </a:lnTo>
                  <a:lnTo>
                    <a:pt x="540" y="1057"/>
                  </a:lnTo>
                  <a:lnTo>
                    <a:pt x="549" y="1059"/>
                  </a:lnTo>
                  <a:lnTo>
                    <a:pt x="556" y="1064"/>
                  </a:lnTo>
                  <a:lnTo>
                    <a:pt x="566" y="1069"/>
                  </a:lnTo>
                  <a:lnTo>
                    <a:pt x="574" y="1073"/>
                  </a:lnTo>
                  <a:lnTo>
                    <a:pt x="581" y="1076"/>
                  </a:lnTo>
                  <a:lnTo>
                    <a:pt x="592" y="1081"/>
                  </a:lnTo>
                  <a:lnTo>
                    <a:pt x="600" y="1086"/>
                  </a:lnTo>
                  <a:lnTo>
                    <a:pt x="610" y="1090"/>
                  </a:lnTo>
                  <a:lnTo>
                    <a:pt x="619" y="1095"/>
                  </a:lnTo>
                  <a:lnTo>
                    <a:pt x="628" y="1100"/>
                  </a:lnTo>
                  <a:lnTo>
                    <a:pt x="638" y="1105"/>
                  </a:lnTo>
                  <a:lnTo>
                    <a:pt x="648" y="1109"/>
                  </a:lnTo>
                  <a:lnTo>
                    <a:pt x="658" y="1112"/>
                  </a:lnTo>
                  <a:lnTo>
                    <a:pt x="667" y="1116"/>
                  </a:lnTo>
                  <a:lnTo>
                    <a:pt x="676" y="1121"/>
                  </a:lnTo>
                  <a:lnTo>
                    <a:pt x="686" y="1124"/>
                  </a:lnTo>
                  <a:lnTo>
                    <a:pt x="694" y="1128"/>
                  </a:lnTo>
                  <a:lnTo>
                    <a:pt x="705" y="1131"/>
                  </a:lnTo>
                  <a:lnTo>
                    <a:pt x="713" y="1136"/>
                  </a:lnTo>
                  <a:lnTo>
                    <a:pt x="724" y="1140"/>
                  </a:lnTo>
                  <a:lnTo>
                    <a:pt x="734" y="1143"/>
                  </a:lnTo>
                  <a:lnTo>
                    <a:pt x="742" y="1146"/>
                  </a:lnTo>
                  <a:lnTo>
                    <a:pt x="753" y="1152"/>
                  </a:lnTo>
                  <a:lnTo>
                    <a:pt x="765" y="1155"/>
                  </a:lnTo>
                  <a:lnTo>
                    <a:pt x="773" y="1158"/>
                  </a:lnTo>
                  <a:lnTo>
                    <a:pt x="784" y="1162"/>
                  </a:lnTo>
                  <a:lnTo>
                    <a:pt x="796" y="1167"/>
                  </a:lnTo>
                  <a:lnTo>
                    <a:pt x="808" y="1170"/>
                  </a:lnTo>
                  <a:lnTo>
                    <a:pt x="816" y="1172"/>
                  </a:lnTo>
                  <a:lnTo>
                    <a:pt x="828" y="1177"/>
                  </a:lnTo>
                  <a:lnTo>
                    <a:pt x="838" y="1179"/>
                  </a:lnTo>
                  <a:lnTo>
                    <a:pt x="849" y="1184"/>
                  </a:lnTo>
                  <a:lnTo>
                    <a:pt x="859" y="1186"/>
                  </a:lnTo>
                  <a:lnTo>
                    <a:pt x="869" y="1189"/>
                  </a:lnTo>
                  <a:lnTo>
                    <a:pt x="880" y="1193"/>
                  </a:lnTo>
                  <a:lnTo>
                    <a:pt x="893" y="1198"/>
                  </a:lnTo>
                  <a:lnTo>
                    <a:pt x="902" y="1200"/>
                  </a:lnTo>
                  <a:lnTo>
                    <a:pt x="914" y="1203"/>
                  </a:lnTo>
                  <a:lnTo>
                    <a:pt x="922" y="1205"/>
                  </a:lnTo>
                  <a:lnTo>
                    <a:pt x="936" y="1210"/>
                  </a:lnTo>
                  <a:lnTo>
                    <a:pt x="946" y="1213"/>
                  </a:lnTo>
                  <a:lnTo>
                    <a:pt x="957" y="1215"/>
                  </a:lnTo>
                  <a:lnTo>
                    <a:pt x="969" y="1218"/>
                  </a:lnTo>
                  <a:lnTo>
                    <a:pt x="981" y="1223"/>
                  </a:lnTo>
                  <a:lnTo>
                    <a:pt x="989" y="1225"/>
                  </a:lnTo>
                  <a:lnTo>
                    <a:pt x="1001" y="1229"/>
                  </a:lnTo>
                  <a:lnTo>
                    <a:pt x="1012" y="1230"/>
                  </a:lnTo>
                  <a:lnTo>
                    <a:pt x="1024" y="1234"/>
                  </a:lnTo>
                  <a:lnTo>
                    <a:pt x="1034" y="1235"/>
                  </a:lnTo>
                  <a:lnTo>
                    <a:pt x="1046" y="1239"/>
                  </a:lnTo>
                  <a:lnTo>
                    <a:pt x="1056" y="1241"/>
                  </a:lnTo>
                  <a:lnTo>
                    <a:pt x="1068" y="1246"/>
                  </a:lnTo>
                  <a:lnTo>
                    <a:pt x="1078" y="1247"/>
                  </a:lnTo>
                  <a:lnTo>
                    <a:pt x="1090" y="1249"/>
                  </a:lnTo>
                  <a:lnTo>
                    <a:pt x="1099" y="1251"/>
                  </a:lnTo>
                  <a:lnTo>
                    <a:pt x="1111" y="1254"/>
                  </a:lnTo>
                  <a:lnTo>
                    <a:pt x="1123" y="1256"/>
                  </a:lnTo>
                  <a:lnTo>
                    <a:pt x="1133" y="1259"/>
                  </a:lnTo>
                  <a:lnTo>
                    <a:pt x="1144" y="1263"/>
                  </a:lnTo>
                  <a:lnTo>
                    <a:pt x="1157" y="1265"/>
                  </a:lnTo>
                  <a:lnTo>
                    <a:pt x="1166" y="1266"/>
                  </a:lnTo>
                  <a:lnTo>
                    <a:pt x="1176" y="1270"/>
                  </a:lnTo>
                  <a:lnTo>
                    <a:pt x="1188" y="1271"/>
                  </a:lnTo>
                  <a:lnTo>
                    <a:pt x="1198" y="1275"/>
                  </a:lnTo>
                  <a:lnTo>
                    <a:pt x="1209" y="1277"/>
                  </a:lnTo>
                  <a:lnTo>
                    <a:pt x="1221" y="1278"/>
                  </a:lnTo>
                  <a:lnTo>
                    <a:pt x="1231" y="1280"/>
                  </a:lnTo>
                  <a:lnTo>
                    <a:pt x="1241" y="1283"/>
                  </a:lnTo>
                  <a:lnTo>
                    <a:pt x="1250" y="1285"/>
                  </a:lnTo>
                  <a:lnTo>
                    <a:pt x="1262" y="1287"/>
                  </a:lnTo>
                  <a:lnTo>
                    <a:pt x="1272" y="1289"/>
                  </a:lnTo>
                  <a:lnTo>
                    <a:pt x="1282" y="1292"/>
                  </a:lnTo>
                  <a:lnTo>
                    <a:pt x="1293" y="1294"/>
                  </a:lnTo>
                  <a:lnTo>
                    <a:pt x="1303" y="1295"/>
                  </a:lnTo>
                  <a:lnTo>
                    <a:pt x="1313" y="1297"/>
                  </a:lnTo>
                  <a:lnTo>
                    <a:pt x="1325" y="1301"/>
                  </a:lnTo>
                  <a:lnTo>
                    <a:pt x="1334" y="1301"/>
                  </a:lnTo>
                  <a:lnTo>
                    <a:pt x="1344" y="1304"/>
                  </a:lnTo>
                  <a:lnTo>
                    <a:pt x="1353" y="1304"/>
                  </a:lnTo>
                  <a:lnTo>
                    <a:pt x="1361" y="1307"/>
                  </a:lnTo>
                  <a:lnTo>
                    <a:pt x="1372" y="1307"/>
                  </a:lnTo>
                  <a:lnTo>
                    <a:pt x="1380" y="1309"/>
                  </a:lnTo>
                  <a:lnTo>
                    <a:pt x="1390" y="1309"/>
                  </a:lnTo>
                  <a:lnTo>
                    <a:pt x="1401" y="1313"/>
                  </a:lnTo>
                  <a:lnTo>
                    <a:pt x="1409" y="1313"/>
                  </a:lnTo>
                  <a:lnTo>
                    <a:pt x="1420" y="1316"/>
                  </a:lnTo>
                  <a:lnTo>
                    <a:pt x="1428" y="1316"/>
                  </a:lnTo>
                  <a:lnTo>
                    <a:pt x="1437" y="1319"/>
                  </a:lnTo>
                  <a:lnTo>
                    <a:pt x="1447" y="1319"/>
                  </a:lnTo>
                  <a:lnTo>
                    <a:pt x="1456" y="1323"/>
                  </a:lnTo>
                  <a:lnTo>
                    <a:pt x="1466" y="1323"/>
                  </a:lnTo>
                  <a:lnTo>
                    <a:pt x="1474" y="1326"/>
                  </a:lnTo>
                  <a:lnTo>
                    <a:pt x="1483" y="1326"/>
                  </a:lnTo>
                  <a:lnTo>
                    <a:pt x="1492" y="1326"/>
                  </a:lnTo>
                  <a:lnTo>
                    <a:pt x="1500" y="1328"/>
                  </a:lnTo>
                  <a:lnTo>
                    <a:pt x="1509" y="1330"/>
                  </a:lnTo>
                  <a:lnTo>
                    <a:pt x="1516" y="1330"/>
                  </a:lnTo>
                  <a:lnTo>
                    <a:pt x="1526" y="1331"/>
                  </a:lnTo>
                  <a:lnTo>
                    <a:pt x="1534" y="1333"/>
                  </a:lnTo>
                  <a:lnTo>
                    <a:pt x="1545" y="1335"/>
                  </a:lnTo>
                  <a:lnTo>
                    <a:pt x="1552" y="1335"/>
                  </a:lnTo>
                  <a:lnTo>
                    <a:pt x="1562" y="1337"/>
                  </a:lnTo>
                  <a:lnTo>
                    <a:pt x="1569" y="1338"/>
                  </a:lnTo>
                  <a:lnTo>
                    <a:pt x="1577" y="1340"/>
                  </a:lnTo>
                  <a:lnTo>
                    <a:pt x="1586" y="1340"/>
                  </a:lnTo>
                  <a:lnTo>
                    <a:pt x="1594" y="1342"/>
                  </a:lnTo>
                  <a:lnTo>
                    <a:pt x="1605" y="1342"/>
                  </a:lnTo>
                  <a:lnTo>
                    <a:pt x="1613" y="1343"/>
                  </a:lnTo>
                  <a:lnTo>
                    <a:pt x="1629" y="1343"/>
                  </a:lnTo>
                  <a:lnTo>
                    <a:pt x="1646" y="1347"/>
                  </a:lnTo>
                  <a:lnTo>
                    <a:pt x="1654" y="1347"/>
                  </a:lnTo>
                  <a:lnTo>
                    <a:pt x="1661" y="1347"/>
                  </a:lnTo>
                  <a:lnTo>
                    <a:pt x="1672" y="1349"/>
                  </a:lnTo>
                  <a:lnTo>
                    <a:pt x="1680" y="1350"/>
                  </a:lnTo>
                  <a:lnTo>
                    <a:pt x="1696" y="1350"/>
                  </a:lnTo>
                  <a:lnTo>
                    <a:pt x="1713" y="1354"/>
                  </a:lnTo>
                  <a:lnTo>
                    <a:pt x="1720" y="1354"/>
                  </a:lnTo>
                  <a:lnTo>
                    <a:pt x="1728" y="1354"/>
                  </a:lnTo>
                  <a:lnTo>
                    <a:pt x="1737" y="1355"/>
                  </a:lnTo>
                  <a:lnTo>
                    <a:pt x="1747" y="1357"/>
                  </a:lnTo>
                  <a:lnTo>
                    <a:pt x="1762" y="1357"/>
                  </a:lnTo>
                  <a:lnTo>
                    <a:pt x="1780" y="1357"/>
                  </a:lnTo>
                  <a:lnTo>
                    <a:pt x="1786" y="1357"/>
                  </a:lnTo>
                  <a:lnTo>
                    <a:pt x="1797" y="1357"/>
                  </a:lnTo>
                  <a:lnTo>
                    <a:pt x="1804" y="1357"/>
                  </a:lnTo>
                  <a:lnTo>
                    <a:pt x="1812" y="1359"/>
                  </a:lnTo>
                  <a:lnTo>
                    <a:pt x="1821" y="1359"/>
                  </a:lnTo>
                  <a:lnTo>
                    <a:pt x="1829" y="1359"/>
                  </a:lnTo>
                  <a:lnTo>
                    <a:pt x="1838" y="1359"/>
                  </a:lnTo>
                  <a:lnTo>
                    <a:pt x="1846" y="1361"/>
                  </a:lnTo>
                  <a:lnTo>
                    <a:pt x="1857" y="1361"/>
                  </a:lnTo>
                  <a:lnTo>
                    <a:pt x="1865" y="1362"/>
                  </a:lnTo>
                  <a:lnTo>
                    <a:pt x="1874" y="1362"/>
                  </a:lnTo>
                  <a:lnTo>
                    <a:pt x="1884" y="1364"/>
                  </a:lnTo>
                  <a:lnTo>
                    <a:pt x="1891" y="1364"/>
                  </a:lnTo>
                  <a:lnTo>
                    <a:pt x="1901" y="1364"/>
                  </a:lnTo>
                  <a:lnTo>
                    <a:pt x="1908" y="1364"/>
                  </a:lnTo>
                  <a:lnTo>
                    <a:pt x="1918" y="1364"/>
                  </a:lnTo>
                  <a:lnTo>
                    <a:pt x="1925" y="1364"/>
                  </a:lnTo>
                  <a:lnTo>
                    <a:pt x="1936" y="1364"/>
                  </a:lnTo>
                  <a:lnTo>
                    <a:pt x="1944" y="1364"/>
                  </a:lnTo>
                  <a:lnTo>
                    <a:pt x="1953" y="1366"/>
                  </a:lnTo>
                  <a:lnTo>
                    <a:pt x="1963" y="1366"/>
                  </a:lnTo>
                  <a:lnTo>
                    <a:pt x="1972" y="1366"/>
                  </a:lnTo>
                  <a:lnTo>
                    <a:pt x="1982" y="1366"/>
                  </a:lnTo>
                  <a:lnTo>
                    <a:pt x="1990" y="1366"/>
                  </a:lnTo>
                  <a:lnTo>
                    <a:pt x="1999" y="1366"/>
                  </a:lnTo>
                  <a:lnTo>
                    <a:pt x="2009" y="1366"/>
                  </a:lnTo>
                  <a:lnTo>
                    <a:pt x="2018" y="1366"/>
                  </a:lnTo>
                  <a:lnTo>
                    <a:pt x="2028" y="1367"/>
                  </a:lnTo>
                  <a:lnTo>
                    <a:pt x="2037" y="1367"/>
                  </a:lnTo>
                  <a:lnTo>
                    <a:pt x="2045" y="1367"/>
                  </a:lnTo>
                  <a:lnTo>
                    <a:pt x="2056" y="1367"/>
                  </a:lnTo>
                  <a:lnTo>
                    <a:pt x="2064" y="1367"/>
                  </a:lnTo>
                  <a:lnTo>
                    <a:pt x="2074" y="1367"/>
                  </a:lnTo>
                  <a:lnTo>
                    <a:pt x="2083" y="1367"/>
                  </a:lnTo>
                  <a:lnTo>
                    <a:pt x="2092" y="1367"/>
                  </a:lnTo>
                  <a:lnTo>
                    <a:pt x="2102" y="1367"/>
                  </a:lnTo>
                  <a:lnTo>
                    <a:pt x="2110" y="1367"/>
                  </a:lnTo>
                  <a:lnTo>
                    <a:pt x="2121" y="1367"/>
                  </a:lnTo>
                  <a:lnTo>
                    <a:pt x="2129" y="1367"/>
                  </a:lnTo>
                  <a:lnTo>
                    <a:pt x="2140" y="1367"/>
                  </a:lnTo>
                  <a:lnTo>
                    <a:pt x="2150" y="1367"/>
                  </a:lnTo>
                  <a:lnTo>
                    <a:pt x="2160" y="1367"/>
                  </a:lnTo>
                  <a:lnTo>
                    <a:pt x="2170" y="1367"/>
                  </a:lnTo>
                  <a:lnTo>
                    <a:pt x="2181" y="1367"/>
                  </a:lnTo>
                  <a:lnTo>
                    <a:pt x="2189" y="1366"/>
                  </a:lnTo>
                  <a:lnTo>
                    <a:pt x="2200" y="1366"/>
                  </a:lnTo>
                  <a:lnTo>
                    <a:pt x="2208" y="1364"/>
                  </a:lnTo>
                  <a:lnTo>
                    <a:pt x="2217" y="1364"/>
                  </a:lnTo>
                  <a:lnTo>
                    <a:pt x="2227" y="1362"/>
                  </a:lnTo>
                  <a:lnTo>
                    <a:pt x="2236" y="1362"/>
                  </a:lnTo>
                  <a:lnTo>
                    <a:pt x="2246" y="1362"/>
                  </a:lnTo>
                  <a:lnTo>
                    <a:pt x="2256" y="1362"/>
                  </a:lnTo>
                  <a:lnTo>
                    <a:pt x="2265" y="1361"/>
                  </a:lnTo>
                  <a:lnTo>
                    <a:pt x="2275" y="1361"/>
                  </a:lnTo>
                  <a:lnTo>
                    <a:pt x="2284" y="1359"/>
                  </a:lnTo>
                  <a:lnTo>
                    <a:pt x="2294" y="1359"/>
                  </a:lnTo>
                  <a:lnTo>
                    <a:pt x="2304" y="1357"/>
                  </a:lnTo>
                  <a:lnTo>
                    <a:pt x="2314" y="1357"/>
                  </a:lnTo>
                  <a:lnTo>
                    <a:pt x="2325" y="1357"/>
                  </a:lnTo>
                  <a:lnTo>
                    <a:pt x="2335" y="1357"/>
                  </a:lnTo>
                  <a:lnTo>
                    <a:pt x="2344" y="1357"/>
                  </a:lnTo>
                  <a:lnTo>
                    <a:pt x="2354" y="1355"/>
                  </a:lnTo>
                  <a:lnTo>
                    <a:pt x="2362" y="1354"/>
                  </a:lnTo>
                  <a:lnTo>
                    <a:pt x="2374" y="1354"/>
                  </a:lnTo>
                  <a:lnTo>
                    <a:pt x="2383" y="1352"/>
                  </a:lnTo>
                  <a:lnTo>
                    <a:pt x="2393" y="1352"/>
                  </a:lnTo>
                  <a:lnTo>
                    <a:pt x="2404" y="1350"/>
                  </a:lnTo>
                  <a:lnTo>
                    <a:pt x="2414" y="1350"/>
                  </a:lnTo>
                  <a:lnTo>
                    <a:pt x="2422" y="1349"/>
                  </a:lnTo>
                  <a:lnTo>
                    <a:pt x="2433" y="1347"/>
                  </a:lnTo>
                  <a:lnTo>
                    <a:pt x="2441" y="1345"/>
                  </a:lnTo>
                  <a:lnTo>
                    <a:pt x="2452" y="1345"/>
                  </a:lnTo>
                  <a:lnTo>
                    <a:pt x="2462" y="1343"/>
                  </a:lnTo>
                  <a:lnTo>
                    <a:pt x="2472" y="1342"/>
                  </a:lnTo>
                  <a:lnTo>
                    <a:pt x="2481" y="1342"/>
                  </a:lnTo>
                  <a:lnTo>
                    <a:pt x="2493" y="1342"/>
                  </a:lnTo>
                  <a:lnTo>
                    <a:pt x="2501" y="1338"/>
                  </a:lnTo>
                  <a:lnTo>
                    <a:pt x="2512" y="1337"/>
                  </a:lnTo>
                  <a:lnTo>
                    <a:pt x="2520" y="1333"/>
                  </a:lnTo>
                  <a:lnTo>
                    <a:pt x="2529" y="1333"/>
                  </a:lnTo>
                  <a:lnTo>
                    <a:pt x="2539" y="1330"/>
                  </a:lnTo>
                  <a:lnTo>
                    <a:pt x="2548" y="1328"/>
                  </a:lnTo>
                  <a:lnTo>
                    <a:pt x="2558" y="1326"/>
                  </a:lnTo>
                  <a:lnTo>
                    <a:pt x="2568" y="1326"/>
                  </a:lnTo>
                  <a:lnTo>
                    <a:pt x="2577" y="1323"/>
                  </a:lnTo>
                  <a:lnTo>
                    <a:pt x="2587" y="1321"/>
                  </a:lnTo>
                  <a:lnTo>
                    <a:pt x="2596" y="1318"/>
                  </a:lnTo>
                  <a:lnTo>
                    <a:pt x="2606" y="1318"/>
                  </a:lnTo>
                  <a:lnTo>
                    <a:pt x="2616" y="1314"/>
                  </a:lnTo>
                  <a:lnTo>
                    <a:pt x="2625" y="1313"/>
                  </a:lnTo>
                  <a:lnTo>
                    <a:pt x="2635" y="1309"/>
                  </a:lnTo>
                  <a:lnTo>
                    <a:pt x="2645" y="1309"/>
                  </a:lnTo>
                  <a:lnTo>
                    <a:pt x="2654" y="1307"/>
                  </a:lnTo>
                  <a:lnTo>
                    <a:pt x="2662" y="1304"/>
                  </a:lnTo>
                  <a:lnTo>
                    <a:pt x="2671" y="1301"/>
                  </a:lnTo>
                  <a:lnTo>
                    <a:pt x="2681" y="1299"/>
                  </a:lnTo>
                  <a:lnTo>
                    <a:pt x="2690" y="1295"/>
                  </a:lnTo>
                  <a:lnTo>
                    <a:pt x="2700" y="1294"/>
                  </a:lnTo>
                  <a:lnTo>
                    <a:pt x="2709" y="1292"/>
                  </a:lnTo>
                  <a:lnTo>
                    <a:pt x="2717" y="1290"/>
                  </a:lnTo>
                  <a:lnTo>
                    <a:pt x="2728" y="1287"/>
                  </a:lnTo>
                  <a:lnTo>
                    <a:pt x="2736" y="1283"/>
                  </a:lnTo>
                  <a:lnTo>
                    <a:pt x="2746" y="1280"/>
                  </a:lnTo>
                  <a:lnTo>
                    <a:pt x="2755" y="1278"/>
                  </a:lnTo>
                  <a:lnTo>
                    <a:pt x="2764" y="1277"/>
                  </a:lnTo>
                  <a:lnTo>
                    <a:pt x="2774" y="1275"/>
                  </a:lnTo>
                  <a:lnTo>
                    <a:pt x="2782" y="1271"/>
                  </a:lnTo>
                  <a:lnTo>
                    <a:pt x="2793" y="1270"/>
                  </a:lnTo>
                  <a:lnTo>
                    <a:pt x="2800" y="1265"/>
                  </a:lnTo>
                  <a:lnTo>
                    <a:pt x="2808" y="1263"/>
                  </a:lnTo>
                  <a:lnTo>
                    <a:pt x="2817" y="1259"/>
                  </a:lnTo>
                  <a:lnTo>
                    <a:pt x="2825" y="1258"/>
                  </a:lnTo>
                  <a:lnTo>
                    <a:pt x="2834" y="1253"/>
                  </a:lnTo>
                  <a:lnTo>
                    <a:pt x="2842" y="1251"/>
                  </a:lnTo>
                  <a:lnTo>
                    <a:pt x="2853" y="1247"/>
                  </a:lnTo>
                  <a:lnTo>
                    <a:pt x="2861" y="1246"/>
                  </a:lnTo>
                  <a:lnTo>
                    <a:pt x="2870" y="1241"/>
                  </a:lnTo>
                  <a:lnTo>
                    <a:pt x="2878" y="1239"/>
                  </a:lnTo>
                  <a:lnTo>
                    <a:pt x="2887" y="1234"/>
                  </a:lnTo>
                  <a:lnTo>
                    <a:pt x="2896" y="1232"/>
                  </a:lnTo>
                  <a:lnTo>
                    <a:pt x="2904" y="1230"/>
                  </a:lnTo>
                  <a:lnTo>
                    <a:pt x="2913" y="1227"/>
                  </a:lnTo>
                  <a:lnTo>
                    <a:pt x="2920" y="1223"/>
                  </a:lnTo>
                  <a:lnTo>
                    <a:pt x="2930" y="1222"/>
                  </a:lnTo>
                  <a:lnTo>
                    <a:pt x="2945" y="1215"/>
                  </a:lnTo>
                  <a:lnTo>
                    <a:pt x="2962" y="1208"/>
                  </a:lnTo>
                  <a:lnTo>
                    <a:pt x="2978" y="1201"/>
                  </a:lnTo>
                  <a:lnTo>
                    <a:pt x="2995" y="1196"/>
                  </a:lnTo>
                  <a:lnTo>
                    <a:pt x="3009" y="1188"/>
                  </a:lnTo>
                  <a:lnTo>
                    <a:pt x="3026" y="1184"/>
                  </a:lnTo>
                  <a:lnTo>
                    <a:pt x="3040" y="1176"/>
                  </a:lnTo>
                  <a:lnTo>
                    <a:pt x="3057" y="1170"/>
                  </a:lnTo>
                  <a:lnTo>
                    <a:pt x="3070" y="1162"/>
                  </a:lnTo>
                  <a:lnTo>
                    <a:pt x="3084" y="1155"/>
                  </a:lnTo>
                  <a:lnTo>
                    <a:pt x="3098" y="1146"/>
                  </a:lnTo>
                  <a:lnTo>
                    <a:pt x="3113" y="1140"/>
                  </a:lnTo>
                  <a:lnTo>
                    <a:pt x="3125" y="1133"/>
                  </a:lnTo>
                  <a:lnTo>
                    <a:pt x="3139" y="1124"/>
                  </a:lnTo>
                  <a:lnTo>
                    <a:pt x="3153" y="1117"/>
                  </a:lnTo>
                  <a:lnTo>
                    <a:pt x="3168" y="1110"/>
                  </a:lnTo>
                  <a:lnTo>
                    <a:pt x="3178" y="1102"/>
                  </a:lnTo>
                  <a:lnTo>
                    <a:pt x="3190" y="1093"/>
                  </a:lnTo>
                  <a:lnTo>
                    <a:pt x="3202" y="1086"/>
                  </a:lnTo>
                  <a:lnTo>
                    <a:pt x="3216" y="1080"/>
                  </a:lnTo>
                  <a:lnTo>
                    <a:pt x="3226" y="1071"/>
                  </a:lnTo>
                  <a:lnTo>
                    <a:pt x="3238" y="1062"/>
                  </a:lnTo>
                  <a:lnTo>
                    <a:pt x="3249" y="1056"/>
                  </a:lnTo>
                  <a:lnTo>
                    <a:pt x="3261" y="1049"/>
                  </a:lnTo>
                  <a:lnTo>
                    <a:pt x="3271" y="1040"/>
                  </a:lnTo>
                  <a:lnTo>
                    <a:pt x="3281" y="1032"/>
                  </a:lnTo>
                  <a:lnTo>
                    <a:pt x="3292" y="1025"/>
                  </a:lnTo>
                  <a:lnTo>
                    <a:pt x="3302" y="1016"/>
                  </a:lnTo>
                  <a:lnTo>
                    <a:pt x="3310" y="1008"/>
                  </a:lnTo>
                  <a:lnTo>
                    <a:pt x="3321" y="999"/>
                  </a:lnTo>
                  <a:lnTo>
                    <a:pt x="3329" y="992"/>
                  </a:lnTo>
                  <a:lnTo>
                    <a:pt x="3340" y="984"/>
                  </a:lnTo>
                  <a:lnTo>
                    <a:pt x="3355" y="966"/>
                  </a:lnTo>
                  <a:lnTo>
                    <a:pt x="3370" y="951"/>
                  </a:lnTo>
                  <a:lnTo>
                    <a:pt x="3386" y="934"/>
                  </a:lnTo>
                  <a:lnTo>
                    <a:pt x="3401" y="920"/>
                  </a:lnTo>
                  <a:lnTo>
                    <a:pt x="3413" y="903"/>
                  </a:lnTo>
                  <a:lnTo>
                    <a:pt x="3425" y="888"/>
                  </a:lnTo>
                  <a:lnTo>
                    <a:pt x="3436" y="870"/>
                  </a:lnTo>
                  <a:lnTo>
                    <a:pt x="3448" y="855"/>
                  </a:lnTo>
                  <a:lnTo>
                    <a:pt x="3454" y="838"/>
                  </a:lnTo>
                  <a:lnTo>
                    <a:pt x="3463" y="824"/>
                  </a:lnTo>
                  <a:lnTo>
                    <a:pt x="3468" y="807"/>
                  </a:lnTo>
                  <a:lnTo>
                    <a:pt x="3477" y="793"/>
                  </a:lnTo>
                  <a:lnTo>
                    <a:pt x="3480" y="776"/>
                  </a:lnTo>
                  <a:lnTo>
                    <a:pt x="3484" y="761"/>
                  </a:lnTo>
                  <a:lnTo>
                    <a:pt x="3485" y="745"/>
                  </a:lnTo>
                  <a:lnTo>
                    <a:pt x="3487" y="732"/>
                  </a:lnTo>
                  <a:lnTo>
                    <a:pt x="3485" y="716"/>
                  </a:lnTo>
                  <a:lnTo>
                    <a:pt x="3485" y="703"/>
                  </a:lnTo>
                  <a:lnTo>
                    <a:pt x="3482" y="689"/>
                  </a:lnTo>
                  <a:lnTo>
                    <a:pt x="3480" y="675"/>
                  </a:lnTo>
                  <a:lnTo>
                    <a:pt x="3475" y="660"/>
                  </a:lnTo>
                  <a:lnTo>
                    <a:pt x="3470" y="646"/>
                  </a:lnTo>
                  <a:lnTo>
                    <a:pt x="3463" y="631"/>
                  </a:lnTo>
                  <a:lnTo>
                    <a:pt x="3456" y="617"/>
                  </a:lnTo>
                  <a:lnTo>
                    <a:pt x="3448" y="603"/>
                  </a:lnTo>
                  <a:lnTo>
                    <a:pt x="3437" y="591"/>
                  </a:lnTo>
                  <a:lnTo>
                    <a:pt x="3425" y="577"/>
                  </a:lnTo>
                  <a:lnTo>
                    <a:pt x="3415" y="565"/>
                  </a:lnTo>
                  <a:lnTo>
                    <a:pt x="3400" y="550"/>
                  </a:lnTo>
                  <a:lnTo>
                    <a:pt x="3384" y="536"/>
                  </a:lnTo>
                  <a:lnTo>
                    <a:pt x="3374" y="528"/>
                  </a:lnTo>
                  <a:lnTo>
                    <a:pt x="3367" y="521"/>
                  </a:lnTo>
                  <a:lnTo>
                    <a:pt x="3357" y="514"/>
                  </a:lnTo>
                  <a:lnTo>
                    <a:pt x="3350" y="507"/>
                  </a:lnTo>
                  <a:lnTo>
                    <a:pt x="3340" y="499"/>
                  </a:lnTo>
                  <a:lnTo>
                    <a:pt x="3329" y="492"/>
                  </a:lnTo>
                  <a:lnTo>
                    <a:pt x="3319" y="483"/>
                  </a:lnTo>
                  <a:lnTo>
                    <a:pt x="3309" y="476"/>
                  </a:lnTo>
                  <a:lnTo>
                    <a:pt x="3298" y="468"/>
                  </a:lnTo>
                  <a:lnTo>
                    <a:pt x="3288" y="461"/>
                  </a:lnTo>
                  <a:lnTo>
                    <a:pt x="3278" y="452"/>
                  </a:lnTo>
                  <a:lnTo>
                    <a:pt x="3266" y="445"/>
                  </a:lnTo>
                  <a:lnTo>
                    <a:pt x="3252" y="437"/>
                  </a:lnTo>
                  <a:lnTo>
                    <a:pt x="3240" y="428"/>
                  </a:lnTo>
                  <a:lnTo>
                    <a:pt x="3228" y="420"/>
                  </a:lnTo>
                  <a:lnTo>
                    <a:pt x="3216" y="411"/>
                  </a:lnTo>
                  <a:lnTo>
                    <a:pt x="3201" y="403"/>
                  </a:lnTo>
                  <a:lnTo>
                    <a:pt x="3187" y="394"/>
                  </a:lnTo>
                  <a:lnTo>
                    <a:pt x="3173" y="384"/>
                  </a:lnTo>
                  <a:lnTo>
                    <a:pt x="3161" y="377"/>
                  </a:lnTo>
                  <a:lnTo>
                    <a:pt x="3146" y="367"/>
                  </a:lnTo>
                  <a:lnTo>
                    <a:pt x="3130" y="358"/>
                  </a:lnTo>
                  <a:lnTo>
                    <a:pt x="3115" y="348"/>
                  </a:lnTo>
                  <a:lnTo>
                    <a:pt x="3101" y="341"/>
                  </a:lnTo>
                  <a:lnTo>
                    <a:pt x="3086" y="332"/>
                  </a:lnTo>
                  <a:lnTo>
                    <a:pt x="3070" y="322"/>
                  </a:lnTo>
                  <a:lnTo>
                    <a:pt x="3055" y="313"/>
                  </a:lnTo>
                  <a:lnTo>
                    <a:pt x="3040" y="305"/>
                  </a:lnTo>
                  <a:lnTo>
                    <a:pt x="3029" y="300"/>
                  </a:lnTo>
                  <a:lnTo>
                    <a:pt x="3021" y="296"/>
                  </a:lnTo>
                  <a:lnTo>
                    <a:pt x="3012" y="291"/>
                  </a:lnTo>
                  <a:lnTo>
                    <a:pt x="3004" y="286"/>
                  </a:lnTo>
                  <a:lnTo>
                    <a:pt x="2995" y="283"/>
                  </a:lnTo>
                  <a:lnTo>
                    <a:pt x="2986" y="277"/>
                  </a:lnTo>
                  <a:lnTo>
                    <a:pt x="2978" y="272"/>
                  </a:lnTo>
                  <a:lnTo>
                    <a:pt x="2969" y="269"/>
                  </a:lnTo>
                  <a:lnTo>
                    <a:pt x="2961" y="264"/>
                  </a:lnTo>
                  <a:lnTo>
                    <a:pt x="2950" y="259"/>
                  </a:lnTo>
                  <a:lnTo>
                    <a:pt x="2942" y="253"/>
                  </a:lnTo>
                  <a:lnTo>
                    <a:pt x="2933" y="252"/>
                  </a:lnTo>
                  <a:lnTo>
                    <a:pt x="2925" y="247"/>
                  </a:lnTo>
                  <a:lnTo>
                    <a:pt x="2918" y="241"/>
                  </a:lnTo>
                  <a:lnTo>
                    <a:pt x="2908" y="236"/>
                  </a:lnTo>
                  <a:lnTo>
                    <a:pt x="2901" y="235"/>
                  </a:lnTo>
                  <a:lnTo>
                    <a:pt x="2890" y="229"/>
                  </a:lnTo>
                  <a:lnTo>
                    <a:pt x="2882" y="224"/>
                  </a:lnTo>
                  <a:lnTo>
                    <a:pt x="2872" y="221"/>
                  </a:lnTo>
                  <a:lnTo>
                    <a:pt x="2863" y="217"/>
                  </a:lnTo>
                  <a:lnTo>
                    <a:pt x="2854" y="212"/>
                  </a:lnTo>
                  <a:lnTo>
                    <a:pt x="2844" y="209"/>
                  </a:lnTo>
                  <a:lnTo>
                    <a:pt x="2836" y="205"/>
                  </a:lnTo>
                  <a:lnTo>
                    <a:pt x="2825" y="202"/>
                  </a:lnTo>
                  <a:lnTo>
                    <a:pt x="2817" y="197"/>
                  </a:lnTo>
                  <a:lnTo>
                    <a:pt x="2808" y="192"/>
                  </a:lnTo>
                  <a:lnTo>
                    <a:pt x="2798" y="190"/>
                  </a:lnTo>
                  <a:lnTo>
                    <a:pt x="2789" y="187"/>
                  </a:lnTo>
                  <a:lnTo>
                    <a:pt x="2779" y="182"/>
                  </a:lnTo>
                  <a:lnTo>
                    <a:pt x="2770" y="178"/>
                  </a:lnTo>
                  <a:lnTo>
                    <a:pt x="2762" y="175"/>
                  </a:lnTo>
                  <a:lnTo>
                    <a:pt x="2752" y="173"/>
                  </a:lnTo>
                  <a:lnTo>
                    <a:pt x="2741" y="168"/>
                  </a:lnTo>
                  <a:lnTo>
                    <a:pt x="2731" y="163"/>
                  </a:lnTo>
                  <a:lnTo>
                    <a:pt x="2721" y="159"/>
                  </a:lnTo>
                  <a:lnTo>
                    <a:pt x="2712" y="158"/>
                  </a:lnTo>
                  <a:lnTo>
                    <a:pt x="2702" y="152"/>
                  </a:lnTo>
                  <a:lnTo>
                    <a:pt x="2692" y="149"/>
                  </a:lnTo>
                  <a:lnTo>
                    <a:pt x="2683" y="146"/>
                  </a:lnTo>
                  <a:lnTo>
                    <a:pt x="2673" y="142"/>
                  </a:lnTo>
                  <a:lnTo>
                    <a:pt x="2662" y="139"/>
                  </a:lnTo>
                  <a:lnTo>
                    <a:pt x="2654" y="135"/>
                  </a:lnTo>
                  <a:lnTo>
                    <a:pt x="2644" y="132"/>
                  </a:lnTo>
                  <a:lnTo>
                    <a:pt x="2635" y="128"/>
                  </a:lnTo>
                  <a:lnTo>
                    <a:pt x="2623" y="125"/>
                  </a:lnTo>
                  <a:lnTo>
                    <a:pt x="2614" y="122"/>
                  </a:lnTo>
                  <a:lnTo>
                    <a:pt x="2606" y="118"/>
                  </a:lnTo>
                  <a:lnTo>
                    <a:pt x="2596" y="116"/>
                  </a:lnTo>
                  <a:lnTo>
                    <a:pt x="2585" y="111"/>
                  </a:lnTo>
                  <a:lnTo>
                    <a:pt x="2577" y="110"/>
                  </a:lnTo>
                  <a:lnTo>
                    <a:pt x="2565" y="106"/>
                  </a:lnTo>
                  <a:lnTo>
                    <a:pt x="2556" y="103"/>
                  </a:lnTo>
                  <a:lnTo>
                    <a:pt x="2544" y="99"/>
                  </a:lnTo>
                  <a:lnTo>
                    <a:pt x="2536" y="96"/>
                  </a:lnTo>
                  <a:lnTo>
                    <a:pt x="2527" y="94"/>
                  </a:lnTo>
                  <a:lnTo>
                    <a:pt x="2517" y="92"/>
                  </a:lnTo>
                  <a:lnTo>
                    <a:pt x="2506" y="87"/>
                  </a:lnTo>
                  <a:lnTo>
                    <a:pt x="2498" y="86"/>
                  </a:lnTo>
                  <a:lnTo>
                    <a:pt x="2486" y="82"/>
                  </a:lnTo>
                  <a:lnTo>
                    <a:pt x="2477" y="80"/>
                  </a:lnTo>
                  <a:lnTo>
                    <a:pt x="2467" y="79"/>
                  </a:lnTo>
                  <a:lnTo>
                    <a:pt x="2458" y="77"/>
                  </a:lnTo>
                  <a:lnTo>
                    <a:pt x="2450" y="74"/>
                  </a:lnTo>
                  <a:lnTo>
                    <a:pt x="2440" y="72"/>
                  </a:lnTo>
                  <a:lnTo>
                    <a:pt x="2429" y="67"/>
                  </a:lnTo>
                  <a:lnTo>
                    <a:pt x="2419" y="65"/>
                  </a:lnTo>
                  <a:lnTo>
                    <a:pt x="2410" y="63"/>
                  </a:lnTo>
                  <a:lnTo>
                    <a:pt x="2402" y="62"/>
                  </a:lnTo>
                  <a:lnTo>
                    <a:pt x="2390" y="58"/>
                  </a:lnTo>
                  <a:lnTo>
                    <a:pt x="2381" y="56"/>
                  </a:lnTo>
                  <a:lnTo>
                    <a:pt x="2373" y="53"/>
                  </a:lnTo>
                  <a:lnTo>
                    <a:pt x="2362" y="51"/>
                  </a:lnTo>
                  <a:lnTo>
                    <a:pt x="2354" y="48"/>
                  </a:lnTo>
                  <a:lnTo>
                    <a:pt x="2344" y="48"/>
                  </a:lnTo>
                  <a:lnTo>
                    <a:pt x="2335" y="46"/>
                  </a:lnTo>
                  <a:lnTo>
                    <a:pt x="2326" y="44"/>
                  </a:lnTo>
                  <a:lnTo>
                    <a:pt x="2316" y="41"/>
                  </a:lnTo>
                  <a:lnTo>
                    <a:pt x="2309" y="41"/>
                  </a:lnTo>
                  <a:lnTo>
                    <a:pt x="2299" y="38"/>
                  </a:lnTo>
                  <a:lnTo>
                    <a:pt x="2292" y="38"/>
                  </a:lnTo>
                  <a:lnTo>
                    <a:pt x="2282" y="34"/>
                  </a:lnTo>
                  <a:lnTo>
                    <a:pt x="2273" y="32"/>
                  </a:lnTo>
                  <a:lnTo>
                    <a:pt x="2265" y="32"/>
                  </a:lnTo>
                  <a:lnTo>
                    <a:pt x="2254" y="31"/>
                  </a:lnTo>
                  <a:lnTo>
                    <a:pt x="2237" y="27"/>
                  </a:lnTo>
                  <a:lnTo>
                    <a:pt x="2222" y="24"/>
                  </a:lnTo>
                  <a:lnTo>
                    <a:pt x="2205" y="20"/>
                  </a:lnTo>
                  <a:lnTo>
                    <a:pt x="2189" y="19"/>
                  </a:lnTo>
                  <a:lnTo>
                    <a:pt x="2174" y="15"/>
                  </a:lnTo>
                  <a:lnTo>
                    <a:pt x="2160" y="15"/>
                  </a:lnTo>
                  <a:lnTo>
                    <a:pt x="2143" y="14"/>
                  </a:lnTo>
                  <a:lnTo>
                    <a:pt x="2128" y="12"/>
                  </a:lnTo>
                  <a:lnTo>
                    <a:pt x="2114" y="8"/>
                  </a:lnTo>
                  <a:lnTo>
                    <a:pt x="2100" y="7"/>
                  </a:lnTo>
                  <a:lnTo>
                    <a:pt x="2085" y="5"/>
                  </a:lnTo>
                  <a:lnTo>
                    <a:pt x="2071" y="3"/>
                  </a:lnTo>
                  <a:lnTo>
                    <a:pt x="2059" y="2"/>
                  </a:lnTo>
                  <a:lnTo>
                    <a:pt x="2045" y="2"/>
                  </a:lnTo>
                  <a:lnTo>
                    <a:pt x="2032" y="0"/>
                  </a:lnTo>
                  <a:lnTo>
                    <a:pt x="2021" y="0"/>
                  </a:lnTo>
                  <a:lnTo>
                    <a:pt x="2009" y="0"/>
                  </a:lnTo>
                  <a:lnTo>
                    <a:pt x="1999" y="0"/>
                  </a:lnTo>
                  <a:lnTo>
                    <a:pt x="1989" y="0"/>
                  </a:lnTo>
                  <a:lnTo>
                    <a:pt x="1978" y="0"/>
                  </a:lnTo>
                  <a:lnTo>
                    <a:pt x="1968" y="0"/>
                  </a:lnTo>
                  <a:lnTo>
                    <a:pt x="1961" y="0"/>
                  </a:lnTo>
                  <a:lnTo>
                    <a:pt x="1953" y="0"/>
                  </a:lnTo>
                  <a:lnTo>
                    <a:pt x="1942" y="0"/>
                  </a:lnTo>
                  <a:lnTo>
                    <a:pt x="1936" y="0"/>
                  </a:lnTo>
                  <a:lnTo>
                    <a:pt x="1929" y="0"/>
                  </a:lnTo>
                  <a:lnTo>
                    <a:pt x="1917" y="0"/>
                  </a:lnTo>
                  <a:lnTo>
                    <a:pt x="1906" y="0"/>
                  </a:lnTo>
                  <a:lnTo>
                    <a:pt x="1898" y="0"/>
                  </a:lnTo>
                  <a:lnTo>
                    <a:pt x="1893" y="0"/>
                  </a:lnTo>
                  <a:lnTo>
                    <a:pt x="1889" y="0"/>
                  </a:lnTo>
                  <a:lnTo>
                    <a:pt x="1889" y="2"/>
                  </a:lnTo>
                  <a:lnTo>
                    <a:pt x="1889" y="50"/>
                  </a:lnTo>
                  <a:lnTo>
                    <a:pt x="1893" y="50"/>
                  </a:lnTo>
                  <a:lnTo>
                    <a:pt x="1900" y="50"/>
                  </a:lnTo>
                  <a:lnTo>
                    <a:pt x="1910" y="50"/>
                  </a:lnTo>
                  <a:lnTo>
                    <a:pt x="1922" y="50"/>
                  </a:lnTo>
                  <a:lnTo>
                    <a:pt x="1936" y="50"/>
                  </a:lnTo>
                  <a:lnTo>
                    <a:pt x="1942" y="50"/>
                  </a:lnTo>
                  <a:lnTo>
                    <a:pt x="1951" y="50"/>
                  </a:lnTo>
                  <a:lnTo>
                    <a:pt x="1960" y="50"/>
                  </a:lnTo>
                  <a:lnTo>
                    <a:pt x="1970" y="51"/>
                  </a:lnTo>
                  <a:lnTo>
                    <a:pt x="1980" y="51"/>
                  </a:lnTo>
                  <a:lnTo>
                    <a:pt x="1989" y="51"/>
                  </a:lnTo>
                  <a:lnTo>
                    <a:pt x="1999" y="51"/>
                  </a:lnTo>
                  <a:lnTo>
                    <a:pt x="2011" y="53"/>
                  </a:lnTo>
                  <a:lnTo>
                    <a:pt x="2021" y="53"/>
                  </a:lnTo>
                  <a:lnTo>
                    <a:pt x="2033" y="55"/>
                  </a:lnTo>
                  <a:lnTo>
                    <a:pt x="2045" y="55"/>
                  </a:lnTo>
                  <a:lnTo>
                    <a:pt x="2059" y="56"/>
                  </a:lnTo>
                  <a:lnTo>
                    <a:pt x="2069" y="56"/>
                  </a:lnTo>
                  <a:lnTo>
                    <a:pt x="2081" y="56"/>
                  </a:lnTo>
                  <a:lnTo>
                    <a:pt x="2095" y="58"/>
                  </a:lnTo>
                  <a:lnTo>
                    <a:pt x="2109" y="60"/>
                  </a:lnTo>
                  <a:lnTo>
                    <a:pt x="2124" y="60"/>
                  </a:lnTo>
                  <a:lnTo>
                    <a:pt x="2138" y="62"/>
                  </a:lnTo>
                  <a:lnTo>
                    <a:pt x="2152" y="63"/>
                  </a:lnTo>
                  <a:lnTo>
                    <a:pt x="2165" y="65"/>
                  </a:lnTo>
                  <a:lnTo>
                    <a:pt x="2177" y="65"/>
                  </a:lnTo>
                  <a:lnTo>
                    <a:pt x="2191" y="67"/>
                  </a:lnTo>
                  <a:lnTo>
                    <a:pt x="2205" y="68"/>
                  </a:lnTo>
                  <a:lnTo>
                    <a:pt x="2220" y="70"/>
                  </a:lnTo>
                  <a:lnTo>
                    <a:pt x="2234" y="72"/>
                  </a:lnTo>
                  <a:lnTo>
                    <a:pt x="2249" y="75"/>
                  </a:lnTo>
                  <a:lnTo>
                    <a:pt x="2265" y="77"/>
                  </a:lnTo>
                  <a:lnTo>
                    <a:pt x="2282" y="80"/>
                  </a:lnTo>
                  <a:lnTo>
                    <a:pt x="2297" y="84"/>
                  </a:lnTo>
                  <a:lnTo>
                    <a:pt x="2314" y="87"/>
                  </a:lnTo>
                  <a:lnTo>
                    <a:pt x="2330" y="91"/>
                  </a:lnTo>
                  <a:lnTo>
                    <a:pt x="2347" y="94"/>
                  </a:lnTo>
                  <a:lnTo>
                    <a:pt x="2356" y="94"/>
                  </a:lnTo>
                  <a:lnTo>
                    <a:pt x="2364" y="98"/>
                  </a:lnTo>
                  <a:lnTo>
                    <a:pt x="2373" y="99"/>
                  </a:lnTo>
                  <a:lnTo>
                    <a:pt x="2381" y="103"/>
                  </a:lnTo>
                  <a:lnTo>
                    <a:pt x="2390" y="104"/>
                  </a:lnTo>
                  <a:lnTo>
                    <a:pt x="2400" y="108"/>
                  </a:lnTo>
                  <a:lnTo>
                    <a:pt x="2409" y="110"/>
                  </a:lnTo>
                  <a:lnTo>
                    <a:pt x="2419" y="111"/>
                  </a:lnTo>
                  <a:lnTo>
                    <a:pt x="2426" y="113"/>
                  </a:lnTo>
                  <a:lnTo>
                    <a:pt x="2436" y="116"/>
                  </a:lnTo>
                  <a:lnTo>
                    <a:pt x="2443" y="118"/>
                  </a:lnTo>
                  <a:lnTo>
                    <a:pt x="2452" y="122"/>
                  </a:lnTo>
                  <a:lnTo>
                    <a:pt x="2462" y="123"/>
                  </a:lnTo>
                  <a:lnTo>
                    <a:pt x="2470" y="127"/>
                  </a:lnTo>
                  <a:lnTo>
                    <a:pt x="2481" y="127"/>
                  </a:lnTo>
                  <a:lnTo>
                    <a:pt x="2489" y="130"/>
                  </a:lnTo>
                  <a:lnTo>
                    <a:pt x="2498" y="132"/>
                  </a:lnTo>
                  <a:lnTo>
                    <a:pt x="2508" y="135"/>
                  </a:lnTo>
                  <a:lnTo>
                    <a:pt x="2517" y="139"/>
                  </a:lnTo>
                  <a:lnTo>
                    <a:pt x="2527" y="142"/>
                  </a:lnTo>
                  <a:lnTo>
                    <a:pt x="2536" y="142"/>
                  </a:lnTo>
                  <a:lnTo>
                    <a:pt x="2544" y="147"/>
                  </a:lnTo>
                  <a:lnTo>
                    <a:pt x="2554" y="149"/>
                  </a:lnTo>
                  <a:lnTo>
                    <a:pt x="2563" y="154"/>
                  </a:lnTo>
                  <a:lnTo>
                    <a:pt x="2573" y="156"/>
                  </a:lnTo>
                  <a:lnTo>
                    <a:pt x="2582" y="158"/>
                  </a:lnTo>
                  <a:lnTo>
                    <a:pt x="2592" y="161"/>
                  </a:lnTo>
                  <a:lnTo>
                    <a:pt x="2601" y="166"/>
                  </a:lnTo>
                  <a:lnTo>
                    <a:pt x="2609" y="170"/>
                  </a:lnTo>
                  <a:lnTo>
                    <a:pt x="2621" y="173"/>
                  </a:lnTo>
                  <a:lnTo>
                    <a:pt x="2630" y="175"/>
                  </a:lnTo>
                  <a:lnTo>
                    <a:pt x="2640" y="180"/>
                  </a:lnTo>
                  <a:lnTo>
                    <a:pt x="2650" y="183"/>
                  </a:lnTo>
                  <a:lnTo>
                    <a:pt x="2659" y="187"/>
                  </a:lnTo>
                  <a:lnTo>
                    <a:pt x="2669" y="190"/>
                  </a:lnTo>
                  <a:lnTo>
                    <a:pt x="2680" y="193"/>
                  </a:lnTo>
                  <a:lnTo>
                    <a:pt x="2688" y="197"/>
                  </a:lnTo>
                  <a:lnTo>
                    <a:pt x="2700" y="200"/>
                  </a:lnTo>
                  <a:lnTo>
                    <a:pt x="2709" y="205"/>
                  </a:lnTo>
                  <a:lnTo>
                    <a:pt x="2719" y="209"/>
                  </a:lnTo>
                  <a:lnTo>
                    <a:pt x="2729" y="212"/>
                  </a:lnTo>
                  <a:lnTo>
                    <a:pt x="2738" y="216"/>
                  </a:lnTo>
                  <a:lnTo>
                    <a:pt x="2746" y="219"/>
                  </a:lnTo>
                  <a:lnTo>
                    <a:pt x="2757" y="223"/>
                  </a:lnTo>
                  <a:lnTo>
                    <a:pt x="2765" y="226"/>
                  </a:lnTo>
                  <a:lnTo>
                    <a:pt x="2777" y="231"/>
                  </a:lnTo>
                  <a:lnTo>
                    <a:pt x="2786" y="236"/>
                  </a:lnTo>
                  <a:lnTo>
                    <a:pt x="2796" y="240"/>
                  </a:lnTo>
                  <a:lnTo>
                    <a:pt x="2806" y="243"/>
                  </a:lnTo>
                  <a:lnTo>
                    <a:pt x="2815" y="248"/>
                  </a:lnTo>
                  <a:lnTo>
                    <a:pt x="2825" y="252"/>
                  </a:lnTo>
                  <a:lnTo>
                    <a:pt x="2834" y="257"/>
                  </a:lnTo>
                  <a:lnTo>
                    <a:pt x="2842" y="262"/>
                  </a:lnTo>
                  <a:lnTo>
                    <a:pt x="2854" y="267"/>
                  </a:lnTo>
                  <a:lnTo>
                    <a:pt x="2863" y="271"/>
                  </a:lnTo>
                  <a:lnTo>
                    <a:pt x="2873" y="276"/>
                  </a:lnTo>
                  <a:lnTo>
                    <a:pt x="2884" y="281"/>
                  </a:lnTo>
                  <a:lnTo>
                    <a:pt x="2892" y="284"/>
                  </a:lnTo>
                  <a:lnTo>
                    <a:pt x="2902" y="289"/>
                  </a:lnTo>
                  <a:lnTo>
                    <a:pt x="2911" y="295"/>
                  </a:lnTo>
                  <a:lnTo>
                    <a:pt x="2920" y="300"/>
                  </a:lnTo>
                  <a:lnTo>
                    <a:pt x="2930" y="303"/>
                  </a:lnTo>
                  <a:lnTo>
                    <a:pt x="2938" y="308"/>
                  </a:lnTo>
                  <a:lnTo>
                    <a:pt x="2949" y="313"/>
                  </a:lnTo>
                  <a:lnTo>
                    <a:pt x="2956" y="317"/>
                  </a:lnTo>
                  <a:lnTo>
                    <a:pt x="2966" y="322"/>
                  </a:lnTo>
                  <a:lnTo>
                    <a:pt x="2974" y="327"/>
                  </a:lnTo>
                  <a:lnTo>
                    <a:pt x="2983" y="332"/>
                  </a:lnTo>
                  <a:lnTo>
                    <a:pt x="2993" y="336"/>
                  </a:lnTo>
                  <a:lnTo>
                    <a:pt x="3002" y="341"/>
                  </a:lnTo>
                  <a:lnTo>
                    <a:pt x="3012" y="346"/>
                  </a:lnTo>
                  <a:lnTo>
                    <a:pt x="3021" y="349"/>
                  </a:lnTo>
                  <a:lnTo>
                    <a:pt x="3028" y="355"/>
                  </a:lnTo>
                  <a:lnTo>
                    <a:pt x="3036" y="360"/>
                  </a:lnTo>
                  <a:lnTo>
                    <a:pt x="3045" y="363"/>
                  </a:lnTo>
                  <a:lnTo>
                    <a:pt x="3055" y="368"/>
                  </a:lnTo>
                  <a:lnTo>
                    <a:pt x="3062" y="373"/>
                  </a:lnTo>
                  <a:lnTo>
                    <a:pt x="3070" y="379"/>
                  </a:lnTo>
                  <a:lnTo>
                    <a:pt x="3079" y="382"/>
                  </a:lnTo>
                  <a:lnTo>
                    <a:pt x="3089" y="387"/>
                  </a:lnTo>
                  <a:lnTo>
                    <a:pt x="3105" y="396"/>
                  </a:lnTo>
                  <a:lnTo>
                    <a:pt x="3120" y="406"/>
                  </a:lnTo>
                  <a:lnTo>
                    <a:pt x="3136" y="415"/>
                  </a:lnTo>
                  <a:lnTo>
                    <a:pt x="3153" y="425"/>
                  </a:lnTo>
                  <a:lnTo>
                    <a:pt x="3166" y="432"/>
                  </a:lnTo>
                  <a:lnTo>
                    <a:pt x="3180" y="442"/>
                  </a:lnTo>
                  <a:lnTo>
                    <a:pt x="3194" y="451"/>
                  </a:lnTo>
                  <a:lnTo>
                    <a:pt x="3208" y="459"/>
                  </a:lnTo>
                  <a:lnTo>
                    <a:pt x="3220" y="468"/>
                  </a:lnTo>
                  <a:lnTo>
                    <a:pt x="3232" y="476"/>
                  </a:lnTo>
                  <a:lnTo>
                    <a:pt x="3245" y="487"/>
                  </a:lnTo>
                  <a:lnTo>
                    <a:pt x="3257" y="495"/>
                  </a:lnTo>
                  <a:lnTo>
                    <a:pt x="3266" y="502"/>
                  </a:lnTo>
                  <a:lnTo>
                    <a:pt x="3278" y="511"/>
                  </a:lnTo>
                  <a:lnTo>
                    <a:pt x="3286" y="517"/>
                  </a:lnTo>
                  <a:lnTo>
                    <a:pt x="3295" y="526"/>
                  </a:lnTo>
                  <a:lnTo>
                    <a:pt x="3304" y="533"/>
                  </a:lnTo>
                  <a:lnTo>
                    <a:pt x="3310" y="540"/>
                  </a:lnTo>
                  <a:lnTo>
                    <a:pt x="3319" y="548"/>
                  </a:lnTo>
                  <a:lnTo>
                    <a:pt x="3326" y="555"/>
                  </a:lnTo>
                  <a:lnTo>
                    <a:pt x="3340" y="569"/>
                  </a:lnTo>
                  <a:lnTo>
                    <a:pt x="3350" y="584"/>
                  </a:lnTo>
                  <a:lnTo>
                    <a:pt x="3358" y="598"/>
                  </a:lnTo>
                  <a:lnTo>
                    <a:pt x="3370" y="612"/>
                  </a:lnTo>
                  <a:lnTo>
                    <a:pt x="3374" y="624"/>
                  </a:lnTo>
                  <a:lnTo>
                    <a:pt x="3381" y="636"/>
                  </a:lnTo>
                  <a:lnTo>
                    <a:pt x="3386" y="648"/>
                  </a:lnTo>
                  <a:lnTo>
                    <a:pt x="3389" y="661"/>
                  </a:lnTo>
                  <a:lnTo>
                    <a:pt x="3391" y="672"/>
                  </a:lnTo>
                  <a:lnTo>
                    <a:pt x="3393" y="685"/>
                  </a:lnTo>
                  <a:lnTo>
                    <a:pt x="3394" y="696"/>
                  </a:lnTo>
                  <a:lnTo>
                    <a:pt x="3396" y="711"/>
                  </a:lnTo>
                  <a:lnTo>
                    <a:pt x="3394" y="721"/>
                  </a:lnTo>
                  <a:lnTo>
                    <a:pt x="3394" y="733"/>
                  </a:lnTo>
                  <a:lnTo>
                    <a:pt x="3393" y="744"/>
                  </a:lnTo>
                  <a:lnTo>
                    <a:pt x="3393" y="757"/>
                  </a:lnTo>
                  <a:lnTo>
                    <a:pt x="3389" y="768"/>
                  </a:lnTo>
                  <a:lnTo>
                    <a:pt x="3386" y="781"/>
                  </a:lnTo>
                  <a:lnTo>
                    <a:pt x="3384" y="792"/>
                  </a:lnTo>
                  <a:lnTo>
                    <a:pt x="3381" y="805"/>
                  </a:lnTo>
                  <a:lnTo>
                    <a:pt x="3374" y="817"/>
                  </a:lnTo>
                  <a:lnTo>
                    <a:pt x="3370" y="831"/>
                  </a:lnTo>
                  <a:lnTo>
                    <a:pt x="3364" y="841"/>
                  </a:lnTo>
                  <a:lnTo>
                    <a:pt x="3358" y="855"/>
                  </a:lnTo>
                  <a:lnTo>
                    <a:pt x="3352" y="869"/>
                  </a:lnTo>
                  <a:lnTo>
                    <a:pt x="3343" y="881"/>
                  </a:lnTo>
                  <a:lnTo>
                    <a:pt x="3336" y="893"/>
                  </a:lnTo>
                  <a:lnTo>
                    <a:pt x="3328" y="906"/>
                  </a:lnTo>
                  <a:lnTo>
                    <a:pt x="3316" y="917"/>
                  </a:lnTo>
                  <a:lnTo>
                    <a:pt x="3305" y="930"/>
                  </a:lnTo>
                  <a:lnTo>
                    <a:pt x="3293" y="941"/>
                  </a:lnTo>
                  <a:lnTo>
                    <a:pt x="3280" y="953"/>
                  </a:lnTo>
                  <a:lnTo>
                    <a:pt x="3266" y="963"/>
                  </a:lnTo>
                  <a:lnTo>
                    <a:pt x="3252" y="977"/>
                  </a:lnTo>
                  <a:lnTo>
                    <a:pt x="3235" y="987"/>
                  </a:lnTo>
                  <a:lnTo>
                    <a:pt x="3220" y="1001"/>
                  </a:lnTo>
                  <a:lnTo>
                    <a:pt x="3209" y="1006"/>
                  </a:lnTo>
                  <a:lnTo>
                    <a:pt x="3199" y="1011"/>
                  </a:lnTo>
                  <a:lnTo>
                    <a:pt x="3190" y="1018"/>
                  </a:lnTo>
                  <a:lnTo>
                    <a:pt x="3182" y="1025"/>
                  </a:lnTo>
                  <a:lnTo>
                    <a:pt x="3170" y="1030"/>
                  </a:lnTo>
                  <a:lnTo>
                    <a:pt x="3161" y="1037"/>
                  </a:lnTo>
                  <a:lnTo>
                    <a:pt x="3151" y="1042"/>
                  </a:lnTo>
                  <a:lnTo>
                    <a:pt x="3139" y="1050"/>
                  </a:lnTo>
                  <a:lnTo>
                    <a:pt x="3127" y="1056"/>
                  </a:lnTo>
                  <a:lnTo>
                    <a:pt x="3117" y="1062"/>
                  </a:lnTo>
                  <a:lnTo>
                    <a:pt x="3105" y="1069"/>
                  </a:lnTo>
                  <a:lnTo>
                    <a:pt x="3093" y="1076"/>
                  </a:lnTo>
                  <a:lnTo>
                    <a:pt x="3079" y="1083"/>
                  </a:lnTo>
                  <a:lnTo>
                    <a:pt x="3067" y="1090"/>
                  </a:lnTo>
                  <a:lnTo>
                    <a:pt x="3055" y="1097"/>
                  </a:lnTo>
                  <a:lnTo>
                    <a:pt x="3043" y="1105"/>
                  </a:lnTo>
                  <a:lnTo>
                    <a:pt x="3028" y="1110"/>
                  </a:lnTo>
                  <a:lnTo>
                    <a:pt x="3012" y="1119"/>
                  </a:lnTo>
                  <a:lnTo>
                    <a:pt x="2997" y="1124"/>
                  </a:lnTo>
                  <a:lnTo>
                    <a:pt x="2983" y="1133"/>
                  </a:lnTo>
                  <a:lnTo>
                    <a:pt x="2966" y="1138"/>
                  </a:lnTo>
                  <a:lnTo>
                    <a:pt x="2950" y="1146"/>
                  </a:lnTo>
                  <a:lnTo>
                    <a:pt x="2935" y="1152"/>
                  </a:lnTo>
                  <a:lnTo>
                    <a:pt x="2920" y="1160"/>
                  </a:lnTo>
                  <a:lnTo>
                    <a:pt x="2911" y="1164"/>
                  </a:lnTo>
                  <a:lnTo>
                    <a:pt x="2902" y="1167"/>
                  </a:lnTo>
                  <a:lnTo>
                    <a:pt x="2892" y="1169"/>
                  </a:lnTo>
                  <a:lnTo>
                    <a:pt x="2885" y="1174"/>
                  </a:lnTo>
                  <a:lnTo>
                    <a:pt x="2875" y="1177"/>
                  </a:lnTo>
                  <a:lnTo>
                    <a:pt x="2868" y="1181"/>
                  </a:lnTo>
                  <a:lnTo>
                    <a:pt x="2858" y="1184"/>
                  </a:lnTo>
                  <a:lnTo>
                    <a:pt x="2851" y="1188"/>
                  </a:lnTo>
                  <a:lnTo>
                    <a:pt x="2841" y="1191"/>
                  </a:lnTo>
                  <a:lnTo>
                    <a:pt x="2832" y="1194"/>
                  </a:lnTo>
                  <a:lnTo>
                    <a:pt x="2824" y="1198"/>
                  </a:lnTo>
                  <a:lnTo>
                    <a:pt x="2815" y="1201"/>
                  </a:lnTo>
                  <a:lnTo>
                    <a:pt x="2806" y="1205"/>
                  </a:lnTo>
                  <a:lnTo>
                    <a:pt x="2798" y="1210"/>
                  </a:lnTo>
                  <a:lnTo>
                    <a:pt x="2789" y="1213"/>
                  </a:lnTo>
                  <a:lnTo>
                    <a:pt x="2781" y="1217"/>
                  </a:lnTo>
                  <a:lnTo>
                    <a:pt x="2772" y="1218"/>
                  </a:lnTo>
                  <a:lnTo>
                    <a:pt x="2764" y="1222"/>
                  </a:lnTo>
                  <a:lnTo>
                    <a:pt x="2753" y="1225"/>
                  </a:lnTo>
                  <a:lnTo>
                    <a:pt x="2745" y="1230"/>
                  </a:lnTo>
                  <a:lnTo>
                    <a:pt x="2734" y="1230"/>
                  </a:lnTo>
                  <a:lnTo>
                    <a:pt x="2726" y="1234"/>
                  </a:lnTo>
                  <a:lnTo>
                    <a:pt x="2716" y="1237"/>
                  </a:lnTo>
                  <a:lnTo>
                    <a:pt x="2707" y="1242"/>
                  </a:lnTo>
                  <a:lnTo>
                    <a:pt x="2697" y="1244"/>
                  </a:lnTo>
                  <a:lnTo>
                    <a:pt x="2686" y="1247"/>
                  </a:lnTo>
                  <a:lnTo>
                    <a:pt x="2678" y="1249"/>
                  </a:lnTo>
                  <a:lnTo>
                    <a:pt x="2669" y="1254"/>
                  </a:lnTo>
                  <a:lnTo>
                    <a:pt x="2659" y="1256"/>
                  </a:lnTo>
                  <a:lnTo>
                    <a:pt x="2650" y="1259"/>
                  </a:lnTo>
                  <a:lnTo>
                    <a:pt x="2640" y="1263"/>
                  </a:lnTo>
                  <a:lnTo>
                    <a:pt x="2632" y="1266"/>
                  </a:lnTo>
                  <a:lnTo>
                    <a:pt x="2621" y="1268"/>
                  </a:lnTo>
                  <a:lnTo>
                    <a:pt x="2611" y="1271"/>
                  </a:lnTo>
                  <a:lnTo>
                    <a:pt x="2602" y="1273"/>
                  </a:lnTo>
                  <a:lnTo>
                    <a:pt x="2592" y="1277"/>
                  </a:lnTo>
                  <a:lnTo>
                    <a:pt x="2582" y="1278"/>
                  </a:lnTo>
                  <a:lnTo>
                    <a:pt x="2573" y="1280"/>
                  </a:lnTo>
                  <a:lnTo>
                    <a:pt x="2563" y="1283"/>
                  </a:lnTo>
                  <a:lnTo>
                    <a:pt x="2554" y="1287"/>
                  </a:lnTo>
                  <a:lnTo>
                    <a:pt x="2544" y="1289"/>
                  </a:lnTo>
                  <a:lnTo>
                    <a:pt x="2534" y="1292"/>
                  </a:lnTo>
                  <a:lnTo>
                    <a:pt x="2525" y="1294"/>
                  </a:lnTo>
                  <a:lnTo>
                    <a:pt x="2515" y="1295"/>
                  </a:lnTo>
                  <a:lnTo>
                    <a:pt x="2506" y="1297"/>
                  </a:lnTo>
                  <a:lnTo>
                    <a:pt x="2498" y="1301"/>
                  </a:lnTo>
                  <a:lnTo>
                    <a:pt x="2488" y="1302"/>
                  </a:lnTo>
                  <a:lnTo>
                    <a:pt x="2479" y="1306"/>
                  </a:lnTo>
                  <a:lnTo>
                    <a:pt x="2467" y="1306"/>
                  </a:lnTo>
                  <a:lnTo>
                    <a:pt x="2458" y="1307"/>
                  </a:lnTo>
                  <a:lnTo>
                    <a:pt x="2448" y="1309"/>
                  </a:lnTo>
                  <a:lnTo>
                    <a:pt x="2438" y="1309"/>
                  </a:lnTo>
                  <a:lnTo>
                    <a:pt x="2428" y="1311"/>
                  </a:lnTo>
                  <a:lnTo>
                    <a:pt x="2419" y="1313"/>
                  </a:lnTo>
                  <a:lnTo>
                    <a:pt x="2409" y="1314"/>
                  </a:lnTo>
                  <a:lnTo>
                    <a:pt x="2400" y="1316"/>
                  </a:lnTo>
                  <a:lnTo>
                    <a:pt x="2388" y="1316"/>
                  </a:lnTo>
                  <a:lnTo>
                    <a:pt x="2380" y="1318"/>
                  </a:lnTo>
                  <a:lnTo>
                    <a:pt x="2371" y="1318"/>
                  </a:lnTo>
                  <a:lnTo>
                    <a:pt x="2361" y="1319"/>
                  </a:lnTo>
                  <a:lnTo>
                    <a:pt x="2352" y="1319"/>
                  </a:lnTo>
                  <a:lnTo>
                    <a:pt x="2342" y="1321"/>
                  </a:lnTo>
                  <a:lnTo>
                    <a:pt x="2333" y="1323"/>
                  </a:lnTo>
                  <a:lnTo>
                    <a:pt x="2325" y="1325"/>
                  </a:lnTo>
                  <a:lnTo>
                    <a:pt x="2313" y="1325"/>
                  </a:lnTo>
                  <a:lnTo>
                    <a:pt x="2304" y="1325"/>
                  </a:lnTo>
                  <a:lnTo>
                    <a:pt x="2294" y="1325"/>
                  </a:lnTo>
                  <a:lnTo>
                    <a:pt x="2285" y="1326"/>
                  </a:lnTo>
                  <a:lnTo>
                    <a:pt x="2275" y="1326"/>
                  </a:lnTo>
                  <a:lnTo>
                    <a:pt x="2265" y="1326"/>
                  </a:lnTo>
                  <a:lnTo>
                    <a:pt x="2256" y="1326"/>
                  </a:lnTo>
                  <a:lnTo>
                    <a:pt x="2248" y="1328"/>
                  </a:lnTo>
                  <a:lnTo>
                    <a:pt x="2237" y="1328"/>
                  </a:lnTo>
                  <a:lnTo>
                    <a:pt x="2229" y="1328"/>
                  </a:lnTo>
                  <a:lnTo>
                    <a:pt x="2218" y="1328"/>
                  </a:lnTo>
                  <a:lnTo>
                    <a:pt x="2210" y="1328"/>
                  </a:lnTo>
                  <a:lnTo>
                    <a:pt x="2201" y="1328"/>
                  </a:lnTo>
                  <a:lnTo>
                    <a:pt x="2191" y="1328"/>
                  </a:lnTo>
                  <a:lnTo>
                    <a:pt x="2182" y="1328"/>
                  </a:lnTo>
                  <a:lnTo>
                    <a:pt x="2172" y="1330"/>
                  </a:lnTo>
                  <a:lnTo>
                    <a:pt x="2162" y="1328"/>
                  </a:lnTo>
                  <a:lnTo>
                    <a:pt x="2153" y="1328"/>
                  </a:lnTo>
                  <a:lnTo>
                    <a:pt x="2143" y="1328"/>
                  </a:lnTo>
                  <a:lnTo>
                    <a:pt x="2134" y="1328"/>
                  </a:lnTo>
                  <a:lnTo>
                    <a:pt x="2124" y="1328"/>
                  </a:lnTo>
                  <a:lnTo>
                    <a:pt x="2116" y="1328"/>
                  </a:lnTo>
                  <a:lnTo>
                    <a:pt x="2107" y="1328"/>
                  </a:lnTo>
                  <a:lnTo>
                    <a:pt x="2097" y="1328"/>
                  </a:lnTo>
                  <a:lnTo>
                    <a:pt x="2088" y="1326"/>
                  </a:lnTo>
                  <a:lnTo>
                    <a:pt x="2078" y="1326"/>
                  </a:lnTo>
                  <a:lnTo>
                    <a:pt x="2069" y="1326"/>
                  </a:lnTo>
                  <a:lnTo>
                    <a:pt x="2061" y="1326"/>
                  </a:lnTo>
                  <a:lnTo>
                    <a:pt x="2050" y="1326"/>
                  </a:lnTo>
                  <a:lnTo>
                    <a:pt x="2042" y="1326"/>
                  </a:lnTo>
                  <a:lnTo>
                    <a:pt x="2032" y="1326"/>
                  </a:lnTo>
                  <a:lnTo>
                    <a:pt x="2025" y="1326"/>
                  </a:lnTo>
                  <a:lnTo>
                    <a:pt x="2014" y="1325"/>
                  </a:lnTo>
                  <a:lnTo>
                    <a:pt x="2006" y="1325"/>
                  </a:lnTo>
                  <a:lnTo>
                    <a:pt x="1997" y="1323"/>
                  </a:lnTo>
                  <a:lnTo>
                    <a:pt x="1987" y="1323"/>
                  </a:lnTo>
                  <a:lnTo>
                    <a:pt x="1978" y="1321"/>
                  </a:lnTo>
                  <a:lnTo>
                    <a:pt x="1968" y="1321"/>
                  </a:lnTo>
                  <a:lnTo>
                    <a:pt x="1960" y="1319"/>
                  </a:lnTo>
                  <a:lnTo>
                    <a:pt x="1953" y="1319"/>
                  </a:lnTo>
                  <a:lnTo>
                    <a:pt x="1942" y="1318"/>
                  </a:lnTo>
                  <a:lnTo>
                    <a:pt x="1934" y="1318"/>
                  </a:lnTo>
                  <a:lnTo>
                    <a:pt x="1924" y="1316"/>
                  </a:lnTo>
                  <a:lnTo>
                    <a:pt x="1917" y="1316"/>
                  </a:lnTo>
                  <a:lnTo>
                    <a:pt x="1900" y="1314"/>
                  </a:lnTo>
                  <a:lnTo>
                    <a:pt x="1884" y="1314"/>
                  </a:lnTo>
                  <a:lnTo>
                    <a:pt x="1874" y="1313"/>
                  </a:lnTo>
                  <a:lnTo>
                    <a:pt x="1865" y="1311"/>
                  </a:lnTo>
                  <a:lnTo>
                    <a:pt x="1857" y="1309"/>
                  </a:lnTo>
                  <a:lnTo>
                    <a:pt x="1848" y="1309"/>
                  </a:lnTo>
                  <a:lnTo>
                    <a:pt x="1840" y="1309"/>
                  </a:lnTo>
                  <a:lnTo>
                    <a:pt x="1831" y="1307"/>
                  </a:lnTo>
                  <a:lnTo>
                    <a:pt x="1822" y="1306"/>
                  </a:lnTo>
                  <a:lnTo>
                    <a:pt x="1814" y="1306"/>
                  </a:lnTo>
                  <a:lnTo>
                    <a:pt x="1805" y="1304"/>
                  </a:lnTo>
                  <a:lnTo>
                    <a:pt x="1797" y="1302"/>
                  </a:lnTo>
                  <a:lnTo>
                    <a:pt x="1788" y="1301"/>
                  </a:lnTo>
                  <a:lnTo>
                    <a:pt x="1781" y="1301"/>
                  </a:lnTo>
                  <a:lnTo>
                    <a:pt x="1764" y="1299"/>
                  </a:lnTo>
                  <a:lnTo>
                    <a:pt x="1749" y="1297"/>
                  </a:lnTo>
                  <a:lnTo>
                    <a:pt x="1738" y="1295"/>
                  </a:lnTo>
                  <a:lnTo>
                    <a:pt x="1730" y="1294"/>
                  </a:lnTo>
                  <a:lnTo>
                    <a:pt x="1721" y="1294"/>
                  </a:lnTo>
                  <a:lnTo>
                    <a:pt x="1714" y="1294"/>
                  </a:lnTo>
                  <a:lnTo>
                    <a:pt x="1704" y="1292"/>
                  </a:lnTo>
                  <a:lnTo>
                    <a:pt x="1696" y="1290"/>
                  </a:lnTo>
                  <a:lnTo>
                    <a:pt x="1687" y="1289"/>
                  </a:lnTo>
                  <a:lnTo>
                    <a:pt x="1680" y="1289"/>
                  </a:lnTo>
                  <a:lnTo>
                    <a:pt x="1672" y="1287"/>
                  </a:lnTo>
                  <a:lnTo>
                    <a:pt x="1663" y="1285"/>
                  </a:lnTo>
                  <a:lnTo>
                    <a:pt x="1654" y="1283"/>
                  </a:lnTo>
                  <a:lnTo>
                    <a:pt x="1646" y="1283"/>
                  </a:lnTo>
                  <a:lnTo>
                    <a:pt x="1629" y="1280"/>
                  </a:lnTo>
                  <a:lnTo>
                    <a:pt x="1613" y="1278"/>
                  </a:lnTo>
                  <a:lnTo>
                    <a:pt x="1605" y="1277"/>
                  </a:lnTo>
                  <a:lnTo>
                    <a:pt x="1594" y="1275"/>
                  </a:lnTo>
                  <a:lnTo>
                    <a:pt x="1586" y="1273"/>
                  </a:lnTo>
                  <a:lnTo>
                    <a:pt x="1577" y="1273"/>
                  </a:lnTo>
                  <a:lnTo>
                    <a:pt x="1569" y="1270"/>
                  </a:lnTo>
                  <a:lnTo>
                    <a:pt x="1560" y="1268"/>
                  </a:lnTo>
                  <a:lnTo>
                    <a:pt x="1550" y="1266"/>
                  </a:lnTo>
                  <a:lnTo>
                    <a:pt x="1543" y="1266"/>
                  </a:lnTo>
                  <a:lnTo>
                    <a:pt x="1533" y="1263"/>
                  </a:lnTo>
                  <a:lnTo>
                    <a:pt x="1524" y="1263"/>
                  </a:lnTo>
                  <a:lnTo>
                    <a:pt x="1516" y="1261"/>
                  </a:lnTo>
                  <a:lnTo>
                    <a:pt x="1507" y="1261"/>
                  </a:lnTo>
                  <a:lnTo>
                    <a:pt x="1498" y="1259"/>
                  </a:lnTo>
                  <a:lnTo>
                    <a:pt x="1490" y="1258"/>
                  </a:lnTo>
                  <a:lnTo>
                    <a:pt x="1481" y="1256"/>
                  </a:lnTo>
                  <a:lnTo>
                    <a:pt x="1473" y="1256"/>
                  </a:lnTo>
                  <a:lnTo>
                    <a:pt x="1464" y="1253"/>
                  </a:lnTo>
                  <a:lnTo>
                    <a:pt x="1454" y="1251"/>
                  </a:lnTo>
                  <a:lnTo>
                    <a:pt x="1445" y="1249"/>
                  </a:lnTo>
                  <a:lnTo>
                    <a:pt x="1437" y="1247"/>
                  </a:lnTo>
                  <a:lnTo>
                    <a:pt x="1426" y="1246"/>
                  </a:lnTo>
                  <a:lnTo>
                    <a:pt x="1418" y="1246"/>
                  </a:lnTo>
                  <a:lnTo>
                    <a:pt x="1408" y="1242"/>
                  </a:lnTo>
                  <a:lnTo>
                    <a:pt x="1401" y="1242"/>
                  </a:lnTo>
                  <a:lnTo>
                    <a:pt x="1390" y="1239"/>
                  </a:lnTo>
                  <a:lnTo>
                    <a:pt x="1380" y="1237"/>
                  </a:lnTo>
                  <a:lnTo>
                    <a:pt x="1372" y="1235"/>
                  </a:lnTo>
                  <a:lnTo>
                    <a:pt x="1361" y="1235"/>
                  </a:lnTo>
                  <a:lnTo>
                    <a:pt x="1353" y="1232"/>
                  </a:lnTo>
                  <a:lnTo>
                    <a:pt x="1344" y="1230"/>
                  </a:lnTo>
                  <a:lnTo>
                    <a:pt x="1334" y="1230"/>
                  </a:lnTo>
                  <a:lnTo>
                    <a:pt x="1325" y="1230"/>
                  </a:lnTo>
                  <a:lnTo>
                    <a:pt x="1313" y="1227"/>
                  </a:lnTo>
                  <a:lnTo>
                    <a:pt x="1303" y="1225"/>
                  </a:lnTo>
                  <a:lnTo>
                    <a:pt x="1294" y="1222"/>
                  </a:lnTo>
                  <a:lnTo>
                    <a:pt x="1284" y="1222"/>
                  </a:lnTo>
                  <a:lnTo>
                    <a:pt x="1274" y="1218"/>
                  </a:lnTo>
                  <a:lnTo>
                    <a:pt x="1264" y="1217"/>
                  </a:lnTo>
                  <a:lnTo>
                    <a:pt x="1253" y="1215"/>
                  </a:lnTo>
                  <a:lnTo>
                    <a:pt x="1245" y="1215"/>
                  </a:lnTo>
                  <a:lnTo>
                    <a:pt x="1234" y="1212"/>
                  </a:lnTo>
                  <a:lnTo>
                    <a:pt x="1222" y="1210"/>
                  </a:lnTo>
                  <a:lnTo>
                    <a:pt x="1212" y="1206"/>
                  </a:lnTo>
                  <a:lnTo>
                    <a:pt x="1204" y="1206"/>
                  </a:lnTo>
                  <a:lnTo>
                    <a:pt x="1192" y="1203"/>
                  </a:lnTo>
                  <a:lnTo>
                    <a:pt x="1183" y="1201"/>
                  </a:lnTo>
                  <a:lnTo>
                    <a:pt x="1173" y="1200"/>
                  </a:lnTo>
                  <a:lnTo>
                    <a:pt x="1162" y="1200"/>
                  </a:lnTo>
                  <a:lnTo>
                    <a:pt x="1150" y="1196"/>
                  </a:lnTo>
                  <a:lnTo>
                    <a:pt x="1142" y="1194"/>
                  </a:lnTo>
                  <a:lnTo>
                    <a:pt x="1128" y="1191"/>
                  </a:lnTo>
                  <a:lnTo>
                    <a:pt x="1120" y="1189"/>
                  </a:lnTo>
                  <a:lnTo>
                    <a:pt x="1109" y="1186"/>
                  </a:lnTo>
                  <a:lnTo>
                    <a:pt x="1097" y="1184"/>
                  </a:lnTo>
                  <a:lnTo>
                    <a:pt x="1087" y="1182"/>
                  </a:lnTo>
                  <a:lnTo>
                    <a:pt x="1078" y="1181"/>
                  </a:lnTo>
                  <a:lnTo>
                    <a:pt x="1066" y="1177"/>
                  </a:lnTo>
                  <a:lnTo>
                    <a:pt x="1056" y="1176"/>
                  </a:lnTo>
                  <a:lnTo>
                    <a:pt x="1046" y="1172"/>
                  </a:lnTo>
                  <a:lnTo>
                    <a:pt x="1036" y="1170"/>
                  </a:lnTo>
                  <a:lnTo>
                    <a:pt x="1025" y="1169"/>
                  </a:lnTo>
                  <a:lnTo>
                    <a:pt x="1015" y="1167"/>
                  </a:lnTo>
                  <a:lnTo>
                    <a:pt x="1003" y="1164"/>
                  </a:lnTo>
                  <a:lnTo>
                    <a:pt x="994" y="1162"/>
                  </a:lnTo>
                  <a:lnTo>
                    <a:pt x="984" y="1157"/>
                  </a:lnTo>
                  <a:lnTo>
                    <a:pt x="972" y="1155"/>
                  </a:lnTo>
                  <a:lnTo>
                    <a:pt x="962" y="1152"/>
                  </a:lnTo>
                  <a:lnTo>
                    <a:pt x="953" y="1150"/>
                  </a:lnTo>
                  <a:lnTo>
                    <a:pt x="941" y="1146"/>
                  </a:lnTo>
                  <a:lnTo>
                    <a:pt x="931" y="1143"/>
                  </a:lnTo>
                  <a:lnTo>
                    <a:pt x="921" y="1140"/>
                  </a:lnTo>
                  <a:lnTo>
                    <a:pt x="910" y="1138"/>
                  </a:lnTo>
                  <a:lnTo>
                    <a:pt x="900" y="1134"/>
                  </a:lnTo>
                  <a:lnTo>
                    <a:pt x="890" y="1133"/>
                  </a:lnTo>
                  <a:lnTo>
                    <a:pt x="878" y="1128"/>
                  </a:lnTo>
                  <a:lnTo>
                    <a:pt x="869" y="1126"/>
                  </a:lnTo>
                  <a:lnTo>
                    <a:pt x="859" y="1122"/>
                  </a:lnTo>
                  <a:lnTo>
                    <a:pt x="847" y="1121"/>
                  </a:lnTo>
                  <a:lnTo>
                    <a:pt x="838" y="1117"/>
                  </a:lnTo>
                  <a:lnTo>
                    <a:pt x="830" y="1116"/>
                  </a:lnTo>
                  <a:lnTo>
                    <a:pt x="818" y="1110"/>
                  </a:lnTo>
                  <a:lnTo>
                    <a:pt x="808" y="1107"/>
                  </a:lnTo>
                  <a:lnTo>
                    <a:pt x="797" y="1105"/>
                  </a:lnTo>
                  <a:lnTo>
                    <a:pt x="787" y="1102"/>
                  </a:lnTo>
                  <a:lnTo>
                    <a:pt x="778" y="1097"/>
                  </a:lnTo>
                  <a:lnTo>
                    <a:pt x="768" y="1093"/>
                  </a:lnTo>
                  <a:lnTo>
                    <a:pt x="760" y="1090"/>
                  </a:lnTo>
                  <a:lnTo>
                    <a:pt x="751" y="1088"/>
                  </a:lnTo>
                  <a:lnTo>
                    <a:pt x="739" y="1083"/>
                  </a:lnTo>
                  <a:lnTo>
                    <a:pt x="730" y="1080"/>
                  </a:lnTo>
                  <a:lnTo>
                    <a:pt x="720" y="1076"/>
                  </a:lnTo>
                  <a:lnTo>
                    <a:pt x="712" y="1073"/>
                  </a:lnTo>
                  <a:lnTo>
                    <a:pt x="703" y="1069"/>
                  </a:lnTo>
                  <a:lnTo>
                    <a:pt x="693" y="1066"/>
                  </a:lnTo>
                  <a:lnTo>
                    <a:pt x="684" y="1062"/>
                  </a:lnTo>
                  <a:lnTo>
                    <a:pt x="676" y="1059"/>
                  </a:lnTo>
                  <a:lnTo>
                    <a:pt x="667" y="1056"/>
                  </a:lnTo>
                  <a:lnTo>
                    <a:pt x="658" y="1050"/>
                  </a:lnTo>
                  <a:lnTo>
                    <a:pt x="648" y="1045"/>
                  </a:lnTo>
                  <a:lnTo>
                    <a:pt x="640" y="1042"/>
                  </a:lnTo>
                  <a:lnTo>
                    <a:pt x="622" y="1033"/>
                  </a:lnTo>
                  <a:lnTo>
                    <a:pt x="607" y="1026"/>
                  </a:lnTo>
                  <a:lnTo>
                    <a:pt x="597" y="1021"/>
                  </a:lnTo>
                  <a:lnTo>
                    <a:pt x="588" y="1016"/>
                  </a:lnTo>
                  <a:lnTo>
                    <a:pt x="581" y="1011"/>
                  </a:lnTo>
                  <a:lnTo>
                    <a:pt x="573" y="1008"/>
                  </a:lnTo>
                  <a:lnTo>
                    <a:pt x="556" y="997"/>
                  </a:lnTo>
                  <a:lnTo>
                    <a:pt x="542" y="990"/>
                  </a:lnTo>
                  <a:lnTo>
                    <a:pt x="526" y="978"/>
                  </a:lnTo>
                  <a:lnTo>
                    <a:pt x="511" y="970"/>
                  </a:lnTo>
                  <a:lnTo>
                    <a:pt x="497" y="961"/>
                  </a:lnTo>
                  <a:lnTo>
                    <a:pt x="484" y="951"/>
                  </a:lnTo>
                  <a:lnTo>
                    <a:pt x="470" y="942"/>
                  </a:lnTo>
                  <a:lnTo>
                    <a:pt x="456" y="932"/>
                  </a:lnTo>
                  <a:lnTo>
                    <a:pt x="442" y="924"/>
                  </a:lnTo>
                  <a:lnTo>
                    <a:pt x="430" y="915"/>
                  </a:lnTo>
                  <a:lnTo>
                    <a:pt x="417" y="903"/>
                  </a:lnTo>
                  <a:lnTo>
                    <a:pt x="405" y="894"/>
                  </a:lnTo>
                  <a:lnTo>
                    <a:pt x="393" y="884"/>
                  </a:lnTo>
                  <a:lnTo>
                    <a:pt x="381" y="874"/>
                  </a:lnTo>
                  <a:lnTo>
                    <a:pt x="367" y="864"/>
                  </a:lnTo>
                  <a:lnTo>
                    <a:pt x="357" y="853"/>
                  </a:lnTo>
                  <a:lnTo>
                    <a:pt x="346" y="845"/>
                  </a:lnTo>
                  <a:lnTo>
                    <a:pt x="336" y="836"/>
                  </a:lnTo>
                  <a:lnTo>
                    <a:pt x="324" y="826"/>
                  </a:lnTo>
                  <a:lnTo>
                    <a:pt x="314" y="817"/>
                  </a:lnTo>
                  <a:lnTo>
                    <a:pt x="304" y="807"/>
                  </a:lnTo>
                  <a:lnTo>
                    <a:pt x="295" y="798"/>
                  </a:lnTo>
                  <a:lnTo>
                    <a:pt x="285" y="790"/>
                  </a:lnTo>
                  <a:lnTo>
                    <a:pt x="276" y="780"/>
                  </a:lnTo>
                  <a:lnTo>
                    <a:pt x="268" y="773"/>
                  </a:lnTo>
                  <a:lnTo>
                    <a:pt x="259" y="764"/>
                  </a:lnTo>
                  <a:lnTo>
                    <a:pt x="250" y="756"/>
                  </a:lnTo>
                  <a:lnTo>
                    <a:pt x="240" y="745"/>
                  </a:lnTo>
                  <a:lnTo>
                    <a:pt x="232" y="738"/>
                  </a:lnTo>
                  <a:lnTo>
                    <a:pt x="223" y="730"/>
                  </a:lnTo>
                  <a:lnTo>
                    <a:pt x="214" y="723"/>
                  </a:lnTo>
                  <a:lnTo>
                    <a:pt x="206" y="716"/>
                  </a:lnTo>
                  <a:lnTo>
                    <a:pt x="199" y="709"/>
                  </a:lnTo>
                  <a:lnTo>
                    <a:pt x="192" y="703"/>
                  </a:lnTo>
                  <a:lnTo>
                    <a:pt x="177" y="689"/>
                  </a:lnTo>
                  <a:lnTo>
                    <a:pt x="165" y="675"/>
                  </a:lnTo>
                  <a:lnTo>
                    <a:pt x="151" y="663"/>
                  </a:lnTo>
                  <a:lnTo>
                    <a:pt x="142" y="651"/>
                  </a:lnTo>
                  <a:lnTo>
                    <a:pt x="129" y="639"/>
                  </a:lnTo>
                  <a:lnTo>
                    <a:pt x="120" y="629"/>
                  </a:lnTo>
                  <a:lnTo>
                    <a:pt x="112" y="619"/>
                  </a:lnTo>
                  <a:lnTo>
                    <a:pt x="103" y="610"/>
                  </a:lnTo>
                  <a:lnTo>
                    <a:pt x="94" y="600"/>
                  </a:lnTo>
                  <a:lnTo>
                    <a:pt x="88" y="591"/>
                  </a:lnTo>
                  <a:lnTo>
                    <a:pt x="81" y="584"/>
                  </a:lnTo>
                  <a:lnTo>
                    <a:pt x="77" y="576"/>
                  </a:lnTo>
                  <a:lnTo>
                    <a:pt x="67" y="559"/>
                  </a:lnTo>
                  <a:lnTo>
                    <a:pt x="64" y="545"/>
                  </a:lnTo>
                  <a:lnTo>
                    <a:pt x="60" y="533"/>
                  </a:lnTo>
                  <a:lnTo>
                    <a:pt x="64" y="521"/>
                  </a:lnTo>
                  <a:lnTo>
                    <a:pt x="67" y="505"/>
                  </a:lnTo>
                  <a:lnTo>
                    <a:pt x="76" y="490"/>
                  </a:lnTo>
                  <a:lnTo>
                    <a:pt x="81" y="480"/>
                  </a:lnTo>
                  <a:lnTo>
                    <a:pt x="86" y="473"/>
                  </a:lnTo>
                  <a:lnTo>
                    <a:pt x="94" y="463"/>
                  </a:lnTo>
                  <a:lnTo>
                    <a:pt x="103" y="456"/>
                  </a:lnTo>
                  <a:lnTo>
                    <a:pt x="112" y="442"/>
                  </a:lnTo>
                  <a:lnTo>
                    <a:pt x="120" y="432"/>
                  </a:lnTo>
                  <a:lnTo>
                    <a:pt x="129" y="421"/>
                  </a:lnTo>
                  <a:lnTo>
                    <a:pt x="144" y="411"/>
                  </a:lnTo>
                  <a:lnTo>
                    <a:pt x="154" y="397"/>
                  </a:lnTo>
                  <a:lnTo>
                    <a:pt x="168" y="385"/>
                  </a:lnTo>
                  <a:lnTo>
                    <a:pt x="182" y="373"/>
                  </a:lnTo>
                  <a:lnTo>
                    <a:pt x="197" y="361"/>
                  </a:lnTo>
                  <a:lnTo>
                    <a:pt x="211" y="348"/>
                  </a:lnTo>
                  <a:lnTo>
                    <a:pt x="228" y="334"/>
                  </a:lnTo>
                  <a:lnTo>
                    <a:pt x="238" y="327"/>
                  </a:lnTo>
                  <a:lnTo>
                    <a:pt x="247" y="322"/>
                  </a:lnTo>
                  <a:lnTo>
                    <a:pt x="256" y="315"/>
                  </a:lnTo>
                  <a:lnTo>
                    <a:pt x="266" y="310"/>
                  </a:lnTo>
                  <a:lnTo>
                    <a:pt x="274" y="303"/>
                  </a:lnTo>
                  <a:lnTo>
                    <a:pt x="283" y="298"/>
                  </a:lnTo>
                  <a:lnTo>
                    <a:pt x="293" y="291"/>
                  </a:lnTo>
                  <a:lnTo>
                    <a:pt x="304" y="286"/>
                  </a:lnTo>
                  <a:lnTo>
                    <a:pt x="314" y="281"/>
                  </a:lnTo>
                  <a:lnTo>
                    <a:pt x="326" y="276"/>
                  </a:lnTo>
                  <a:lnTo>
                    <a:pt x="336" y="271"/>
                  </a:lnTo>
                  <a:lnTo>
                    <a:pt x="348" y="267"/>
                  </a:lnTo>
                  <a:lnTo>
                    <a:pt x="358" y="260"/>
                  </a:lnTo>
                  <a:lnTo>
                    <a:pt x="369" y="255"/>
                  </a:lnTo>
                  <a:lnTo>
                    <a:pt x="379" y="252"/>
                  </a:lnTo>
                  <a:lnTo>
                    <a:pt x="393" y="247"/>
                  </a:lnTo>
                  <a:lnTo>
                    <a:pt x="403" y="241"/>
                  </a:lnTo>
                  <a:lnTo>
                    <a:pt x="415" y="236"/>
                  </a:lnTo>
                  <a:lnTo>
                    <a:pt x="427" y="233"/>
                  </a:lnTo>
                  <a:lnTo>
                    <a:pt x="441" y="229"/>
                  </a:lnTo>
                  <a:lnTo>
                    <a:pt x="453" y="224"/>
                  </a:lnTo>
                  <a:lnTo>
                    <a:pt x="465" y="221"/>
                  </a:lnTo>
                  <a:lnTo>
                    <a:pt x="477" y="217"/>
                  </a:lnTo>
                  <a:lnTo>
                    <a:pt x="490" y="214"/>
                  </a:lnTo>
                  <a:lnTo>
                    <a:pt x="504" y="209"/>
                  </a:lnTo>
                  <a:lnTo>
                    <a:pt x="516" y="205"/>
                  </a:lnTo>
                  <a:lnTo>
                    <a:pt x="530" y="204"/>
                  </a:lnTo>
                  <a:lnTo>
                    <a:pt x="544" y="200"/>
                  </a:lnTo>
                  <a:lnTo>
                    <a:pt x="556" y="195"/>
                  </a:lnTo>
                  <a:lnTo>
                    <a:pt x="569" y="192"/>
                  </a:lnTo>
                  <a:lnTo>
                    <a:pt x="581" y="190"/>
                  </a:lnTo>
                  <a:lnTo>
                    <a:pt x="597" y="187"/>
                  </a:lnTo>
                  <a:lnTo>
                    <a:pt x="610" y="183"/>
                  </a:lnTo>
                  <a:lnTo>
                    <a:pt x="624" y="180"/>
                  </a:lnTo>
                  <a:lnTo>
                    <a:pt x="638" y="176"/>
                  </a:lnTo>
                  <a:lnTo>
                    <a:pt x="652" y="175"/>
                  </a:lnTo>
                  <a:lnTo>
                    <a:pt x="664" y="171"/>
                  </a:lnTo>
                  <a:lnTo>
                    <a:pt x="677" y="168"/>
                  </a:lnTo>
                  <a:lnTo>
                    <a:pt x="691" y="164"/>
                  </a:lnTo>
                  <a:lnTo>
                    <a:pt x="706" y="161"/>
                  </a:lnTo>
                  <a:lnTo>
                    <a:pt x="720" y="158"/>
                  </a:lnTo>
                  <a:lnTo>
                    <a:pt x="734" y="156"/>
                  </a:lnTo>
                  <a:lnTo>
                    <a:pt x="748" y="152"/>
                  </a:lnTo>
                  <a:lnTo>
                    <a:pt x="761" y="151"/>
                  </a:lnTo>
                  <a:lnTo>
                    <a:pt x="773" y="146"/>
                  </a:lnTo>
                  <a:lnTo>
                    <a:pt x="785" y="142"/>
                  </a:lnTo>
                  <a:lnTo>
                    <a:pt x="799" y="140"/>
                  </a:lnTo>
                  <a:lnTo>
                    <a:pt x="814" y="137"/>
                  </a:lnTo>
                  <a:lnTo>
                    <a:pt x="826" y="132"/>
                  </a:lnTo>
                  <a:lnTo>
                    <a:pt x="840" y="130"/>
                  </a:lnTo>
                  <a:lnTo>
                    <a:pt x="854" y="127"/>
                  </a:lnTo>
                  <a:lnTo>
                    <a:pt x="868" y="125"/>
                  </a:lnTo>
                  <a:lnTo>
                    <a:pt x="880" y="120"/>
                  </a:lnTo>
                  <a:lnTo>
                    <a:pt x="893" y="116"/>
                  </a:lnTo>
                  <a:lnTo>
                    <a:pt x="909" y="113"/>
                  </a:lnTo>
                  <a:lnTo>
                    <a:pt x="922" y="111"/>
                  </a:lnTo>
                  <a:lnTo>
                    <a:pt x="936" y="108"/>
                  </a:lnTo>
                  <a:lnTo>
                    <a:pt x="952" y="104"/>
                  </a:lnTo>
                  <a:lnTo>
                    <a:pt x="967" y="101"/>
                  </a:lnTo>
                  <a:lnTo>
                    <a:pt x="982" y="99"/>
                  </a:lnTo>
                  <a:lnTo>
                    <a:pt x="996" y="94"/>
                  </a:lnTo>
                  <a:lnTo>
                    <a:pt x="1012" y="94"/>
                  </a:lnTo>
                  <a:lnTo>
                    <a:pt x="1027" y="89"/>
                  </a:lnTo>
                  <a:lnTo>
                    <a:pt x="1044" y="87"/>
                  </a:lnTo>
                  <a:lnTo>
                    <a:pt x="1060" y="84"/>
                  </a:lnTo>
                  <a:lnTo>
                    <a:pt x="1077" y="82"/>
                  </a:lnTo>
                  <a:lnTo>
                    <a:pt x="1084" y="80"/>
                  </a:lnTo>
                  <a:lnTo>
                    <a:pt x="1094" y="79"/>
                  </a:lnTo>
                  <a:lnTo>
                    <a:pt x="1102" y="79"/>
                  </a:lnTo>
                  <a:lnTo>
                    <a:pt x="1111" y="79"/>
                  </a:lnTo>
                  <a:lnTo>
                    <a:pt x="1120" y="75"/>
                  </a:lnTo>
                  <a:lnTo>
                    <a:pt x="1128" y="74"/>
                  </a:lnTo>
                  <a:lnTo>
                    <a:pt x="1138" y="72"/>
                  </a:lnTo>
                  <a:lnTo>
                    <a:pt x="1147" y="72"/>
                  </a:lnTo>
                  <a:lnTo>
                    <a:pt x="1157" y="70"/>
                  </a:lnTo>
                  <a:lnTo>
                    <a:pt x="1166" y="68"/>
                  </a:lnTo>
                  <a:lnTo>
                    <a:pt x="1174" y="67"/>
                  </a:lnTo>
                  <a:lnTo>
                    <a:pt x="1186" y="67"/>
                  </a:lnTo>
                  <a:lnTo>
                    <a:pt x="1195" y="65"/>
                  </a:lnTo>
                  <a:lnTo>
                    <a:pt x="1205" y="63"/>
                  </a:lnTo>
                  <a:lnTo>
                    <a:pt x="1217" y="63"/>
                  </a:lnTo>
                  <a:lnTo>
                    <a:pt x="1228" y="63"/>
                  </a:lnTo>
                  <a:lnTo>
                    <a:pt x="1236" y="63"/>
                  </a:lnTo>
                  <a:lnTo>
                    <a:pt x="1248" y="62"/>
                  </a:lnTo>
                  <a:lnTo>
                    <a:pt x="1258" y="62"/>
                  </a:lnTo>
                  <a:lnTo>
                    <a:pt x="1270" y="62"/>
                  </a:lnTo>
                  <a:lnTo>
                    <a:pt x="1281" y="60"/>
                  </a:lnTo>
                  <a:lnTo>
                    <a:pt x="1291" y="58"/>
                  </a:lnTo>
                  <a:lnTo>
                    <a:pt x="1301" y="56"/>
                  </a:lnTo>
                  <a:lnTo>
                    <a:pt x="1313" y="56"/>
                  </a:lnTo>
                  <a:lnTo>
                    <a:pt x="1325" y="55"/>
                  </a:lnTo>
                  <a:lnTo>
                    <a:pt x="1337" y="55"/>
                  </a:lnTo>
                  <a:lnTo>
                    <a:pt x="1348" y="53"/>
                  </a:lnTo>
                  <a:lnTo>
                    <a:pt x="1360" y="53"/>
                  </a:lnTo>
                  <a:lnTo>
                    <a:pt x="1372" y="51"/>
                  </a:lnTo>
                  <a:lnTo>
                    <a:pt x="1384" y="51"/>
                  </a:lnTo>
                  <a:lnTo>
                    <a:pt x="1394" y="50"/>
                  </a:lnTo>
                  <a:lnTo>
                    <a:pt x="1408" y="50"/>
                  </a:lnTo>
                  <a:lnTo>
                    <a:pt x="1418" y="50"/>
                  </a:lnTo>
                  <a:lnTo>
                    <a:pt x="1430" y="50"/>
                  </a:lnTo>
                  <a:lnTo>
                    <a:pt x="1440" y="50"/>
                  </a:lnTo>
                  <a:lnTo>
                    <a:pt x="1454" y="50"/>
                  </a:lnTo>
                  <a:lnTo>
                    <a:pt x="1466" y="48"/>
                  </a:lnTo>
                  <a:lnTo>
                    <a:pt x="1478" y="48"/>
                  </a:lnTo>
                  <a:lnTo>
                    <a:pt x="1488" y="48"/>
                  </a:lnTo>
                  <a:lnTo>
                    <a:pt x="1500" y="48"/>
                  </a:lnTo>
                  <a:lnTo>
                    <a:pt x="1512" y="48"/>
                  </a:lnTo>
                  <a:lnTo>
                    <a:pt x="1524" y="48"/>
                  </a:lnTo>
                  <a:lnTo>
                    <a:pt x="1534" y="48"/>
                  </a:lnTo>
                  <a:lnTo>
                    <a:pt x="1548" y="48"/>
                  </a:lnTo>
                  <a:lnTo>
                    <a:pt x="1558" y="48"/>
                  </a:lnTo>
                  <a:lnTo>
                    <a:pt x="1569" y="48"/>
                  </a:lnTo>
                  <a:lnTo>
                    <a:pt x="1579" y="48"/>
                  </a:lnTo>
                  <a:lnTo>
                    <a:pt x="1593" y="48"/>
                  </a:lnTo>
                  <a:lnTo>
                    <a:pt x="1603" y="48"/>
                  </a:lnTo>
                  <a:lnTo>
                    <a:pt x="1613" y="48"/>
                  </a:lnTo>
                  <a:lnTo>
                    <a:pt x="1625" y="48"/>
                  </a:lnTo>
                  <a:lnTo>
                    <a:pt x="1637" y="48"/>
                  </a:lnTo>
                  <a:lnTo>
                    <a:pt x="1646" y="46"/>
                  </a:lnTo>
                  <a:lnTo>
                    <a:pt x="1656" y="46"/>
                  </a:lnTo>
                  <a:lnTo>
                    <a:pt x="1665" y="46"/>
                  </a:lnTo>
                  <a:lnTo>
                    <a:pt x="1675" y="46"/>
                  </a:lnTo>
                  <a:lnTo>
                    <a:pt x="1685" y="46"/>
                  </a:lnTo>
                  <a:lnTo>
                    <a:pt x="1694" y="46"/>
                  </a:lnTo>
                  <a:lnTo>
                    <a:pt x="1702" y="46"/>
                  </a:lnTo>
                  <a:lnTo>
                    <a:pt x="1713" y="46"/>
                  </a:lnTo>
                  <a:lnTo>
                    <a:pt x="1728" y="46"/>
                  </a:lnTo>
                  <a:lnTo>
                    <a:pt x="1745" y="46"/>
                  </a:lnTo>
                  <a:lnTo>
                    <a:pt x="1759" y="46"/>
                  </a:lnTo>
                  <a:lnTo>
                    <a:pt x="1774" y="46"/>
                  </a:lnTo>
                  <a:lnTo>
                    <a:pt x="1785" y="46"/>
                  </a:lnTo>
                  <a:lnTo>
                    <a:pt x="1797" y="46"/>
                  </a:lnTo>
                  <a:lnTo>
                    <a:pt x="1805" y="46"/>
                  </a:lnTo>
                  <a:lnTo>
                    <a:pt x="1814" y="46"/>
                  </a:lnTo>
                  <a:lnTo>
                    <a:pt x="1826" y="46"/>
                  </a:lnTo>
                  <a:lnTo>
                    <a:pt x="1829" y="48"/>
                  </a:lnTo>
                  <a:lnTo>
                    <a:pt x="1828" y="2"/>
                  </a:lnTo>
                  <a:lnTo>
                    <a:pt x="1828" y="2"/>
                  </a:lnTo>
                  <a:close/>
                </a:path>
              </a:pathLst>
            </a:custGeom>
            <a:solidFill>
              <a:srgbClr val="000000"/>
            </a:solidFill>
            <a:ln w="9525">
              <a:noFill/>
              <a:round/>
              <a:headEnd/>
              <a:tailEnd/>
            </a:ln>
          </p:spPr>
          <p:txBody>
            <a:bodyPr/>
            <a:lstStyle/>
            <a:p>
              <a:endParaRPr lang="en-US"/>
            </a:p>
          </p:txBody>
        </p:sp>
        <p:sp>
          <p:nvSpPr>
            <p:cNvPr id="136269" name="Freeform 77"/>
            <p:cNvSpPr>
              <a:spLocks/>
            </p:cNvSpPr>
            <p:nvPr/>
          </p:nvSpPr>
          <p:spPr bwMode="auto">
            <a:xfrm>
              <a:off x="4458" y="1220"/>
              <a:ext cx="67" cy="24"/>
            </a:xfrm>
            <a:custGeom>
              <a:avLst/>
              <a:gdLst/>
              <a:ahLst/>
              <a:cxnLst>
                <a:cxn ang="0">
                  <a:pos x="33" y="4"/>
                </a:cxn>
                <a:cxn ang="0">
                  <a:pos x="33" y="2"/>
                </a:cxn>
                <a:cxn ang="0">
                  <a:pos x="38" y="2"/>
                </a:cxn>
                <a:cxn ang="0">
                  <a:pos x="45" y="2"/>
                </a:cxn>
                <a:cxn ang="0">
                  <a:pos x="53" y="2"/>
                </a:cxn>
                <a:cxn ang="0">
                  <a:pos x="63" y="0"/>
                </a:cxn>
                <a:cxn ang="0">
                  <a:pos x="74" y="0"/>
                </a:cxn>
                <a:cxn ang="0">
                  <a:pos x="82" y="0"/>
                </a:cxn>
                <a:cxn ang="0">
                  <a:pos x="94" y="4"/>
                </a:cxn>
                <a:cxn ang="0">
                  <a:pos x="101" y="4"/>
                </a:cxn>
                <a:cxn ang="0">
                  <a:pos x="110" y="9"/>
                </a:cxn>
                <a:cxn ang="0">
                  <a:pos x="117" y="12"/>
                </a:cxn>
                <a:cxn ang="0">
                  <a:pos x="123" y="17"/>
                </a:cxn>
                <a:cxn ang="0">
                  <a:pos x="130" y="24"/>
                </a:cxn>
                <a:cxn ang="0">
                  <a:pos x="134" y="28"/>
                </a:cxn>
                <a:cxn ang="0">
                  <a:pos x="106" y="50"/>
                </a:cxn>
                <a:cxn ang="0">
                  <a:pos x="103" y="50"/>
                </a:cxn>
                <a:cxn ang="0">
                  <a:pos x="96" y="50"/>
                </a:cxn>
                <a:cxn ang="0">
                  <a:pos x="87" y="50"/>
                </a:cxn>
                <a:cxn ang="0">
                  <a:pos x="79" y="50"/>
                </a:cxn>
                <a:cxn ang="0">
                  <a:pos x="65" y="50"/>
                </a:cxn>
                <a:cxn ang="0">
                  <a:pos x="53" y="50"/>
                </a:cxn>
                <a:cxn ang="0">
                  <a:pos x="43" y="50"/>
                </a:cxn>
                <a:cxn ang="0">
                  <a:pos x="34" y="50"/>
                </a:cxn>
                <a:cxn ang="0">
                  <a:pos x="19" y="41"/>
                </a:cxn>
                <a:cxn ang="0">
                  <a:pos x="9" y="34"/>
                </a:cxn>
                <a:cxn ang="0">
                  <a:pos x="2" y="29"/>
                </a:cxn>
                <a:cxn ang="0">
                  <a:pos x="0" y="28"/>
                </a:cxn>
                <a:cxn ang="0">
                  <a:pos x="33" y="4"/>
                </a:cxn>
                <a:cxn ang="0">
                  <a:pos x="33" y="4"/>
                </a:cxn>
              </a:cxnLst>
              <a:rect l="0" t="0" r="r" b="b"/>
              <a:pathLst>
                <a:path w="134" h="50">
                  <a:moveTo>
                    <a:pt x="33" y="4"/>
                  </a:moveTo>
                  <a:lnTo>
                    <a:pt x="33" y="2"/>
                  </a:lnTo>
                  <a:lnTo>
                    <a:pt x="38" y="2"/>
                  </a:lnTo>
                  <a:lnTo>
                    <a:pt x="45" y="2"/>
                  </a:lnTo>
                  <a:lnTo>
                    <a:pt x="53" y="2"/>
                  </a:lnTo>
                  <a:lnTo>
                    <a:pt x="63" y="0"/>
                  </a:lnTo>
                  <a:lnTo>
                    <a:pt x="74" y="0"/>
                  </a:lnTo>
                  <a:lnTo>
                    <a:pt x="82" y="0"/>
                  </a:lnTo>
                  <a:lnTo>
                    <a:pt x="94" y="4"/>
                  </a:lnTo>
                  <a:lnTo>
                    <a:pt x="101" y="4"/>
                  </a:lnTo>
                  <a:lnTo>
                    <a:pt x="110" y="9"/>
                  </a:lnTo>
                  <a:lnTo>
                    <a:pt x="117" y="12"/>
                  </a:lnTo>
                  <a:lnTo>
                    <a:pt x="123" y="17"/>
                  </a:lnTo>
                  <a:lnTo>
                    <a:pt x="130" y="24"/>
                  </a:lnTo>
                  <a:lnTo>
                    <a:pt x="134" y="28"/>
                  </a:lnTo>
                  <a:lnTo>
                    <a:pt x="106" y="50"/>
                  </a:lnTo>
                  <a:lnTo>
                    <a:pt x="103" y="50"/>
                  </a:lnTo>
                  <a:lnTo>
                    <a:pt x="96" y="50"/>
                  </a:lnTo>
                  <a:lnTo>
                    <a:pt x="87" y="50"/>
                  </a:lnTo>
                  <a:lnTo>
                    <a:pt x="79" y="50"/>
                  </a:lnTo>
                  <a:lnTo>
                    <a:pt x="65" y="50"/>
                  </a:lnTo>
                  <a:lnTo>
                    <a:pt x="53" y="50"/>
                  </a:lnTo>
                  <a:lnTo>
                    <a:pt x="43" y="50"/>
                  </a:lnTo>
                  <a:lnTo>
                    <a:pt x="34" y="50"/>
                  </a:lnTo>
                  <a:lnTo>
                    <a:pt x="19" y="41"/>
                  </a:lnTo>
                  <a:lnTo>
                    <a:pt x="9" y="34"/>
                  </a:lnTo>
                  <a:lnTo>
                    <a:pt x="2" y="29"/>
                  </a:lnTo>
                  <a:lnTo>
                    <a:pt x="0" y="28"/>
                  </a:lnTo>
                  <a:lnTo>
                    <a:pt x="33" y="4"/>
                  </a:lnTo>
                  <a:lnTo>
                    <a:pt x="33" y="4"/>
                  </a:lnTo>
                  <a:close/>
                </a:path>
              </a:pathLst>
            </a:custGeom>
            <a:solidFill>
              <a:srgbClr val="000000"/>
            </a:solidFill>
            <a:ln w="9525">
              <a:noFill/>
              <a:round/>
              <a:headEnd/>
              <a:tailEnd/>
            </a:ln>
          </p:spPr>
          <p:txBody>
            <a:bodyPr/>
            <a:lstStyle/>
            <a:p>
              <a:endParaRPr lang="en-US"/>
            </a:p>
          </p:txBody>
        </p:sp>
        <p:sp>
          <p:nvSpPr>
            <p:cNvPr id="136270" name="Freeform 78"/>
            <p:cNvSpPr>
              <a:spLocks/>
            </p:cNvSpPr>
            <p:nvPr/>
          </p:nvSpPr>
          <p:spPr bwMode="auto">
            <a:xfrm>
              <a:off x="3640" y="1419"/>
              <a:ext cx="370" cy="130"/>
            </a:xfrm>
            <a:custGeom>
              <a:avLst/>
              <a:gdLst/>
              <a:ahLst/>
              <a:cxnLst>
                <a:cxn ang="0">
                  <a:pos x="39" y="79"/>
                </a:cxn>
                <a:cxn ang="0">
                  <a:pos x="96" y="60"/>
                </a:cxn>
                <a:cxn ang="0">
                  <a:pos x="147" y="47"/>
                </a:cxn>
                <a:cxn ang="0">
                  <a:pos x="204" y="31"/>
                </a:cxn>
                <a:cxn ang="0">
                  <a:pos x="260" y="19"/>
                </a:cxn>
                <a:cxn ang="0">
                  <a:pos x="312" y="9"/>
                </a:cxn>
                <a:cxn ang="0">
                  <a:pos x="358" y="4"/>
                </a:cxn>
                <a:cxn ang="0">
                  <a:pos x="432" y="2"/>
                </a:cxn>
                <a:cxn ang="0">
                  <a:pos x="498" y="14"/>
                </a:cxn>
                <a:cxn ang="0">
                  <a:pos x="564" y="30"/>
                </a:cxn>
                <a:cxn ang="0">
                  <a:pos x="629" y="50"/>
                </a:cxn>
                <a:cxn ang="0">
                  <a:pos x="684" y="76"/>
                </a:cxn>
                <a:cxn ang="0">
                  <a:pos x="730" y="127"/>
                </a:cxn>
                <a:cxn ang="0">
                  <a:pos x="730" y="204"/>
                </a:cxn>
                <a:cxn ang="0">
                  <a:pos x="672" y="252"/>
                </a:cxn>
                <a:cxn ang="0">
                  <a:pos x="615" y="258"/>
                </a:cxn>
                <a:cxn ang="0">
                  <a:pos x="555" y="258"/>
                </a:cxn>
                <a:cxn ang="0">
                  <a:pos x="510" y="254"/>
                </a:cxn>
                <a:cxn ang="0">
                  <a:pos x="461" y="251"/>
                </a:cxn>
                <a:cxn ang="0">
                  <a:pos x="409" y="247"/>
                </a:cxn>
                <a:cxn ang="0">
                  <a:pos x="358" y="242"/>
                </a:cxn>
                <a:cxn ang="0">
                  <a:pos x="312" y="240"/>
                </a:cxn>
                <a:cxn ang="0">
                  <a:pos x="250" y="242"/>
                </a:cxn>
                <a:cxn ang="0">
                  <a:pos x="195" y="244"/>
                </a:cxn>
                <a:cxn ang="0">
                  <a:pos x="140" y="249"/>
                </a:cxn>
                <a:cxn ang="0">
                  <a:pos x="97" y="242"/>
                </a:cxn>
                <a:cxn ang="0">
                  <a:pos x="56" y="218"/>
                </a:cxn>
                <a:cxn ang="0">
                  <a:pos x="0" y="158"/>
                </a:cxn>
                <a:cxn ang="0">
                  <a:pos x="34" y="155"/>
                </a:cxn>
                <a:cxn ang="0">
                  <a:pos x="90" y="155"/>
                </a:cxn>
                <a:cxn ang="0">
                  <a:pos x="126" y="201"/>
                </a:cxn>
                <a:cxn ang="0">
                  <a:pos x="166" y="204"/>
                </a:cxn>
                <a:cxn ang="0">
                  <a:pos x="219" y="206"/>
                </a:cxn>
                <a:cxn ang="0">
                  <a:pos x="276" y="206"/>
                </a:cxn>
                <a:cxn ang="0">
                  <a:pos x="324" y="208"/>
                </a:cxn>
                <a:cxn ang="0">
                  <a:pos x="378" y="210"/>
                </a:cxn>
                <a:cxn ang="0">
                  <a:pos x="437" y="211"/>
                </a:cxn>
                <a:cxn ang="0">
                  <a:pos x="495" y="213"/>
                </a:cxn>
                <a:cxn ang="0">
                  <a:pos x="548" y="216"/>
                </a:cxn>
                <a:cxn ang="0">
                  <a:pos x="593" y="216"/>
                </a:cxn>
                <a:cxn ang="0">
                  <a:pos x="639" y="216"/>
                </a:cxn>
                <a:cxn ang="0">
                  <a:pos x="670" y="203"/>
                </a:cxn>
                <a:cxn ang="0">
                  <a:pos x="668" y="134"/>
                </a:cxn>
                <a:cxn ang="0">
                  <a:pos x="620" y="103"/>
                </a:cxn>
                <a:cxn ang="0">
                  <a:pos x="569" y="84"/>
                </a:cxn>
                <a:cxn ang="0">
                  <a:pos x="510" y="67"/>
                </a:cxn>
                <a:cxn ang="0">
                  <a:pos x="447" y="57"/>
                </a:cxn>
                <a:cxn ang="0">
                  <a:pos x="375" y="57"/>
                </a:cxn>
                <a:cxn ang="0">
                  <a:pos x="300" y="66"/>
                </a:cxn>
                <a:cxn ang="0">
                  <a:pos x="255" y="72"/>
                </a:cxn>
                <a:cxn ang="0">
                  <a:pos x="212" y="81"/>
                </a:cxn>
                <a:cxn ang="0">
                  <a:pos x="150" y="96"/>
                </a:cxn>
                <a:cxn ang="0">
                  <a:pos x="104" y="108"/>
                </a:cxn>
              </a:cxnLst>
              <a:rect l="0" t="0" r="r" b="b"/>
              <a:pathLst>
                <a:path w="738" h="259">
                  <a:moveTo>
                    <a:pt x="15" y="90"/>
                  </a:moveTo>
                  <a:lnTo>
                    <a:pt x="15" y="88"/>
                  </a:lnTo>
                  <a:lnTo>
                    <a:pt x="20" y="86"/>
                  </a:lnTo>
                  <a:lnTo>
                    <a:pt x="29" y="83"/>
                  </a:lnTo>
                  <a:lnTo>
                    <a:pt x="39" y="79"/>
                  </a:lnTo>
                  <a:lnTo>
                    <a:pt x="51" y="74"/>
                  </a:lnTo>
                  <a:lnTo>
                    <a:pt x="68" y="69"/>
                  </a:lnTo>
                  <a:lnTo>
                    <a:pt x="77" y="66"/>
                  </a:lnTo>
                  <a:lnTo>
                    <a:pt x="85" y="64"/>
                  </a:lnTo>
                  <a:lnTo>
                    <a:pt x="96" y="60"/>
                  </a:lnTo>
                  <a:lnTo>
                    <a:pt x="108" y="60"/>
                  </a:lnTo>
                  <a:lnTo>
                    <a:pt x="116" y="55"/>
                  </a:lnTo>
                  <a:lnTo>
                    <a:pt x="125" y="52"/>
                  </a:lnTo>
                  <a:lnTo>
                    <a:pt x="137" y="48"/>
                  </a:lnTo>
                  <a:lnTo>
                    <a:pt x="147" y="47"/>
                  </a:lnTo>
                  <a:lnTo>
                    <a:pt x="157" y="43"/>
                  </a:lnTo>
                  <a:lnTo>
                    <a:pt x="171" y="40"/>
                  </a:lnTo>
                  <a:lnTo>
                    <a:pt x="181" y="36"/>
                  </a:lnTo>
                  <a:lnTo>
                    <a:pt x="193" y="35"/>
                  </a:lnTo>
                  <a:lnTo>
                    <a:pt x="204" y="31"/>
                  </a:lnTo>
                  <a:lnTo>
                    <a:pt x="216" y="30"/>
                  </a:lnTo>
                  <a:lnTo>
                    <a:pt x="226" y="26"/>
                  </a:lnTo>
                  <a:lnTo>
                    <a:pt x="238" y="24"/>
                  </a:lnTo>
                  <a:lnTo>
                    <a:pt x="248" y="21"/>
                  </a:lnTo>
                  <a:lnTo>
                    <a:pt x="260" y="19"/>
                  </a:lnTo>
                  <a:lnTo>
                    <a:pt x="270" y="16"/>
                  </a:lnTo>
                  <a:lnTo>
                    <a:pt x="282" y="16"/>
                  </a:lnTo>
                  <a:lnTo>
                    <a:pt x="293" y="14"/>
                  </a:lnTo>
                  <a:lnTo>
                    <a:pt x="301" y="12"/>
                  </a:lnTo>
                  <a:lnTo>
                    <a:pt x="312" y="9"/>
                  </a:lnTo>
                  <a:lnTo>
                    <a:pt x="322" y="7"/>
                  </a:lnTo>
                  <a:lnTo>
                    <a:pt x="329" y="6"/>
                  </a:lnTo>
                  <a:lnTo>
                    <a:pt x="339" y="4"/>
                  </a:lnTo>
                  <a:lnTo>
                    <a:pt x="348" y="4"/>
                  </a:lnTo>
                  <a:lnTo>
                    <a:pt x="358" y="4"/>
                  </a:lnTo>
                  <a:lnTo>
                    <a:pt x="373" y="0"/>
                  </a:lnTo>
                  <a:lnTo>
                    <a:pt x="389" y="0"/>
                  </a:lnTo>
                  <a:lnTo>
                    <a:pt x="404" y="0"/>
                  </a:lnTo>
                  <a:lnTo>
                    <a:pt x="420" y="2"/>
                  </a:lnTo>
                  <a:lnTo>
                    <a:pt x="432" y="2"/>
                  </a:lnTo>
                  <a:lnTo>
                    <a:pt x="445" y="4"/>
                  </a:lnTo>
                  <a:lnTo>
                    <a:pt x="457" y="6"/>
                  </a:lnTo>
                  <a:lnTo>
                    <a:pt x="471" y="9"/>
                  </a:lnTo>
                  <a:lnTo>
                    <a:pt x="483" y="11"/>
                  </a:lnTo>
                  <a:lnTo>
                    <a:pt x="498" y="14"/>
                  </a:lnTo>
                  <a:lnTo>
                    <a:pt x="512" y="16"/>
                  </a:lnTo>
                  <a:lnTo>
                    <a:pt x="526" y="21"/>
                  </a:lnTo>
                  <a:lnTo>
                    <a:pt x="538" y="23"/>
                  </a:lnTo>
                  <a:lnTo>
                    <a:pt x="552" y="26"/>
                  </a:lnTo>
                  <a:lnTo>
                    <a:pt x="564" y="30"/>
                  </a:lnTo>
                  <a:lnTo>
                    <a:pt x="577" y="33"/>
                  </a:lnTo>
                  <a:lnTo>
                    <a:pt x="591" y="36"/>
                  </a:lnTo>
                  <a:lnTo>
                    <a:pt x="603" y="42"/>
                  </a:lnTo>
                  <a:lnTo>
                    <a:pt x="615" y="45"/>
                  </a:lnTo>
                  <a:lnTo>
                    <a:pt x="629" y="50"/>
                  </a:lnTo>
                  <a:lnTo>
                    <a:pt x="639" y="55"/>
                  </a:lnTo>
                  <a:lnTo>
                    <a:pt x="651" y="60"/>
                  </a:lnTo>
                  <a:lnTo>
                    <a:pt x="661" y="64"/>
                  </a:lnTo>
                  <a:lnTo>
                    <a:pt x="673" y="71"/>
                  </a:lnTo>
                  <a:lnTo>
                    <a:pt x="684" y="76"/>
                  </a:lnTo>
                  <a:lnTo>
                    <a:pt x="692" y="83"/>
                  </a:lnTo>
                  <a:lnTo>
                    <a:pt x="701" y="90"/>
                  </a:lnTo>
                  <a:lnTo>
                    <a:pt x="709" y="98"/>
                  </a:lnTo>
                  <a:lnTo>
                    <a:pt x="720" y="112"/>
                  </a:lnTo>
                  <a:lnTo>
                    <a:pt x="730" y="127"/>
                  </a:lnTo>
                  <a:lnTo>
                    <a:pt x="733" y="143"/>
                  </a:lnTo>
                  <a:lnTo>
                    <a:pt x="738" y="160"/>
                  </a:lnTo>
                  <a:lnTo>
                    <a:pt x="737" y="175"/>
                  </a:lnTo>
                  <a:lnTo>
                    <a:pt x="735" y="191"/>
                  </a:lnTo>
                  <a:lnTo>
                    <a:pt x="730" y="204"/>
                  </a:lnTo>
                  <a:lnTo>
                    <a:pt x="725" y="218"/>
                  </a:lnTo>
                  <a:lnTo>
                    <a:pt x="714" y="230"/>
                  </a:lnTo>
                  <a:lnTo>
                    <a:pt x="701" y="239"/>
                  </a:lnTo>
                  <a:lnTo>
                    <a:pt x="687" y="247"/>
                  </a:lnTo>
                  <a:lnTo>
                    <a:pt x="672" y="252"/>
                  </a:lnTo>
                  <a:lnTo>
                    <a:pt x="661" y="254"/>
                  </a:lnTo>
                  <a:lnTo>
                    <a:pt x="653" y="256"/>
                  </a:lnTo>
                  <a:lnTo>
                    <a:pt x="639" y="256"/>
                  </a:lnTo>
                  <a:lnTo>
                    <a:pt x="629" y="258"/>
                  </a:lnTo>
                  <a:lnTo>
                    <a:pt x="615" y="258"/>
                  </a:lnTo>
                  <a:lnTo>
                    <a:pt x="603" y="258"/>
                  </a:lnTo>
                  <a:lnTo>
                    <a:pt x="588" y="258"/>
                  </a:lnTo>
                  <a:lnTo>
                    <a:pt x="574" y="259"/>
                  </a:lnTo>
                  <a:lnTo>
                    <a:pt x="564" y="258"/>
                  </a:lnTo>
                  <a:lnTo>
                    <a:pt x="555" y="258"/>
                  </a:lnTo>
                  <a:lnTo>
                    <a:pt x="546" y="256"/>
                  </a:lnTo>
                  <a:lnTo>
                    <a:pt x="538" y="256"/>
                  </a:lnTo>
                  <a:lnTo>
                    <a:pt x="529" y="254"/>
                  </a:lnTo>
                  <a:lnTo>
                    <a:pt x="519" y="254"/>
                  </a:lnTo>
                  <a:lnTo>
                    <a:pt x="510" y="254"/>
                  </a:lnTo>
                  <a:lnTo>
                    <a:pt x="500" y="254"/>
                  </a:lnTo>
                  <a:lnTo>
                    <a:pt x="490" y="252"/>
                  </a:lnTo>
                  <a:lnTo>
                    <a:pt x="481" y="251"/>
                  </a:lnTo>
                  <a:lnTo>
                    <a:pt x="469" y="251"/>
                  </a:lnTo>
                  <a:lnTo>
                    <a:pt x="461" y="251"/>
                  </a:lnTo>
                  <a:lnTo>
                    <a:pt x="450" y="251"/>
                  </a:lnTo>
                  <a:lnTo>
                    <a:pt x="440" y="249"/>
                  </a:lnTo>
                  <a:lnTo>
                    <a:pt x="430" y="249"/>
                  </a:lnTo>
                  <a:lnTo>
                    <a:pt x="421" y="249"/>
                  </a:lnTo>
                  <a:lnTo>
                    <a:pt x="409" y="247"/>
                  </a:lnTo>
                  <a:lnTo>
                    <a:pt x="399" y="246"/>
                  </a:lnTo>
                  <a:lnTo>
                    <a:pt x="389" y="246"/>
                  </a:lnTo>
                  <a:lnTo>
                    <a:pt x="378" y="246"/>
                  </a:lnTo>
                  <a:lnTo>
                    <a:pt x="368" y="244"/>
                  </a:lnTo>
                  <a:lnTo>
                    <a:pt x="358" y="242"/>
                  </a:lnTo>
                  <a:lnTo>
                    <a:pt x="349" y="242"/>
                  </a:lnTo>
                  <a:lnTo>
                    <a:pt x="341" y="242"/>
                  </a:lnTo>
                  <a:lnTo>
                    <a:pt x="329" y="240"/>
                  </a:lnTo>
                  <a:lnTo>
                    <a:pt x="320" y="240"/>
                  </a:lnTo>
                  <a:lnTo>
                    <a:pt x="312" y="240"/>
                  </a:lnTo>
                  <a:lnTo>
                    <a:pt x="301" y="240"/>
                  </a:lnTo>
                  <a:lnTo>
                    <a:pt x="284" y="240"/>
                  </a:lnTo>
                  <a:lnTo>
                    <a:pt x="269" y="242"/>
                  </a:lnTo>
                  <a:lnTo>
                    <a:pt x="260" y="242"/>
                  </a:lnTo>
                  <a:lnTo>
                    <a:pt x="250" y="242"/>
                  </a:lnTo>
                  <a:lnTo>
                    <a:pt x="243" y="242"/>
                  </a:lnTo>
                  <a:lnTo>
                    <a:pt x="236" y="242"/>
                  </a:lnTo>
                  <a:lnTo>
                    <a:pt x="221" y="242"/>
                  </a:lnTo>
                  <a:lnTo>
                    <a:pt x="209" y="244"/>
                  </a:lnTo>
                  <a:lnTo>
                    <a:pt x="195" y="244"/>
                  </a:lnTo>
                  <a:lnTo>
                    <a:pt x="185" y="246"/>
                  </a:lnTo>
                  <a:lnTo>
                    <a:pt x="171" y="247"/>
                  </a:lnTo>
                  <a:lnTo>
                    <a:pt x="162" y="249"/>
                  </a:lnTo>
                  <a:lnTo>
                    <a:pt x="152" y="249"/>
                  </a:lnTo>
                  <a:lnTo>
                    <a:pt x="140" y="249"/>
                  </a:lnTo>
                  <a:lnTo>
                    <a:pt x="132" y="249"/>
                  </a:lnTo>
                  <a:lnTo>
                    <a:pt x="123" y="249"/>
                  </a:lnTo>
                  <a:lnTo>
                    <a:pt x="114" y="247"/>
                  </a:lnTo>
                  <a:lnTo>
                    <a:pt x="106" y="246"/>
                  </a:lnTo>
                  <a:lnTo>
                    <a:pt x="97" y="242"/>
                  </a:lnTo>
                  <a:lnTo>
                    <a:pt x="90" y="240"/>
                  </a:lnTo>
                  <a:lnTo>
                    <a:pt x="80" y="234"/>
                  </a:lnTo>
                  <a:lnTo>
                    <a:pt x="72" y="230"/>
                  </a:lnTo>
                  <a:lnTo>
                    <a:pt x="63" y="223"/>
                  </a:lnTo>
                  <a:lnTo>
                    <a:pt x="56" y="218"/>
                  </a:lnTo>
                  <a:lnTo>
                    <a:pt x="41" y="203"/>
                  </a:lnTo>
                  <a:lnTo>
                    <a:pt x="29" y="189"/>
                  </a:lnTo>
                  <a:lnTo>
                    <a:pt x="17" y="175"/>
                  </a:lnTo>
                  <a:lnTo>
                    <a:pt x="6" y="167"/>
                  </a:lnTo>
                  <a:lnTo>
                    <a:pt x="0" y="158"/>
                  </a:lnTo>
                  <a:lnTo>
                    <a:pt x="0" y="156"/>
                  </a:lnTo>
                  <a:lnTo>
                    <a:pt x="1" y="155"/>
                  </a:lnTo>
                  <a:lnTo>
                    <a:pt x="10" y="155"/>
                  </a:lnTo>
                  <a:lnTo>
                    <a:pt x="20" y="155"/>
                  </a:lnTo>
                  <a:lnTo>
                    <a:pt x="34" y="155"/>
                  </a:lnTo>
                  <a:lnTo>
                    <a:pt x="48" y="153"/>
                  </a:lnTo>
                  <a:lnTo>
                    <a:pt x="63" y="151"/>
                  </a:lnTo>
                  <a:lnTo>
                    <a:pt x="77" y="151"/>
                  </a:lnTo>
                  <a:lnTo>
                    <a:pt x="87" y="151"/>
                  </a:lnTo>
                  <a:lnTo>
                    <a:pt x="90" y="155"/>
                  </a:lnTo>
                  <a:lnTo>
                    <a:pt x="99" y="172"/>
                  </a:lnTo>
                  <a:lnTo>
                    <a:pt x="104" y="179"/>
                  </a:lnTo>
                  <a:lnTo>
                    <a:pt x="111" y="187"/>
                  </a:lnTo>
                  <a:lnTo>
                    <a:pt x="120" y="194"/>
                  </a:lnTo>
                  <a:lnTo>
                    <a:pt x="126" y="201"/>
                  </a:lnTo>
                  <a:lnTo>
                    <a:pt x="133" y="203"/>
                  </a:lnTo>
                  <a:lnTo>
                    <a:pt x="144" y="203"/>
                  </a:lnTo>
                  <a:lnTo>
                    <a:pt x="149" y="203"/>
                  </a:lnTo>
                  <a:lnTo>
                    <a:pt x="156" y="204"/>
                  </a:lnTo>
                  <a:lnTo>
                    <a:pt x="166" y="204"/>
                  </a:lnTo>
                  <a:lnTo>
                    <a:pt x="174" y="206"/>
                  </a:lnTo>
                  <a:lnTo>
                    <a:pt x="185" y="206"/>
                  </a:lnTo>
                  <a:lnTo>
                    <a:pt x="195" y="206"/>
                  </a:lnTo>
                  <a:lnTo>
                    <a:pt x="205" y="206"/>
                  </a:lnTo>
                  <a:lnTo>
                    <a:pt x="219" y="206"/>
                  </a:lnTo>
                  <a:lnTo>
                    <a:pt x="233" y="206"/>
                  </a:lnTo>
                  <a:lnTo>
                    <a:pt x="248" y="206"/>
                  </a:lnTo>
                  <a:lnTo>
                    <a:pt x="257" y="206"/>
                  </a:lnTo>
                  <a:lnTo>
                    <a:pt x="265" y="206"/>
                  </a:lnTo>
                  <a:lnTo>
                    <a:pt x="276" y="206"/>
                  </a:lnTo>
                  <a:lnTo>
                    <a:pt x="284" y="208"/>
                  </a:lnTo>
                  <a:lnTo>
                    <a:pt x="294" y="208"/>
                  </a:lnTo>
                  <a:lnTo>
                    <a:pt x="303" y="208"/>
                  </a:lnTo>
                  <a:lnTo>
                    <a:pt x="312" y="208"/>
                  </a:lnTo>
                  <a:lnTo>
                    <a:pt x="324" y="208"/>
                  </a:lnTo>
                  <a:lnTo>
                    <a:pt x="334" y="208"/>
                  </a:lnTo>
                  <a:lnTo>
                    <a:pt x="344" y="208"/>
                  </a:lnTo>
                  <a:lnTo>
                    <a:pt x="356" y="208"/>
                  </a:lnTo>
                  <a:lnTo>
                    <a:pt x="368" y="210"/>
                  </a:lnTo>
                  <a:lnTo>
                    <a:pt x="378" y="210"/>
                  </a:lnTo>
                  <a:lnTo>
                    <a:pt x="390" y="210"/>
                  </a:lnTo>
                  <a:lnTo>
                    <a:pt x="402" y="210"/>
                  </a:lnTo>
                  <a:lnTo>
                    <a:pt x="414" y="210"/>
                  </a:lnTo>
                  <a:lnTo>
                    <a:pt x="425" y="210"/>
                  </a:lnTo>
                  <a:lnTo>
                    <a:pt x="437" y="211"/>
                  </a:lnTo>
                  <a:lnTo>
                    <a:pt x="450" y="211"/>
                  </a:lnTo>
                  <a:lnTo>
                    <a:pt x="462" y="213"/>
                  </a:lnTo>
                  <a:lnTo>
                    <a:pt x="473" y="213"/>
                  </a:lnTo>
                  <a:lnTo>
                    <a:pt x="483" y="213"/>
                  </a:lnTo>
                  <a:lnTo>
                    <a:pt x="495" y="213"/>
                  </a:lnTo>
                  <a:lnTo>
                    <a:pt x="507" y="215"/>
                  </a:lnTo>
                  <a:lnTo>
                    <a:pt x="516" y="215"/>
                  </a:lnTo>
                  <a:lnTo>
                    <a:pt x="528" y="215"/>
                  </a:lnTo>
                  <a:lnTo>
                    <a:pt x="538" y="215"/>
                  </a:lnTo>
                  <a:lnTo>
                    <a:pt x="548" y="216"/>
                  </a:lnTo>
                  <a:lnTo>
                    <a:pt x="558" y="216"/>
                  </a:lnTo>
                  <a:lnTo>
                    <a:pt x="567" y="216"/>
                  </a:lnTo>
                  <a:lnTo>
                    <a:pt x="576" y="216"/>
                  </a:lnTo>
                  <a:lnTo>
                    <a:pt x="586" y="216"/>
                  </a:lnTo>
                  <a:lnTo>
                    <a:pt x="593" y="216"/>
                  </a:lnTo>
                  <a:lnTo>
                    <a:pt x="603" y="216"/>
                  </a:lnTo>
                  <a:lnTo>
                    <a:pt x="610" y="216"/>
                  </a:lnTo>
                  <a:lnTo>
                    <a:pt x="618" y="218"/>
                  </a:lnTo>
                  <a:lnTo>
                    <a:pt x="629" y="216"/>
                  </a:lnTo>
                  <a:lnTo>
                    <a:pt x="639" y="216"/>
                  </a:lnTo>
                  <a:lnTo>
                    <a:pt x="648" y="215"/>
                  </a:lnTo>
                  <a:lnTo>
                    <a:pt x="654" y="215"/>
                  </a:lnTo>
                  <a:lnTo>
                    <a:pt x="665" y="211"/>
                  </a:lnTo>
                  <a:lnTo>
                    <a:pt x="670" y="210"/>
                  </a:lnTo>
                  <a:lnTo>
                    <a:pt x="670" y="203"/>
                  </a:lnTo>
                  <a:lnTo>
                    <a:pt x="670" y="192"/>
                  </a:lnTo>
                  <a:lnTo>
                    <a:pt x="670" y="179"/>
                  </a:lnTo>
                  <a:lnTo>
                    <a:pt x="675" y="165"/>
                  </a:lnTo>
                  <a:lnTo>
                    <a:pt x="675" y="150"/>
                  </a:lnTo>
                  <a:lnTo>
                    <a:pt x="668" y="134"/>
                  </a:lnTo>
                  <a:lnTo>
                    <a:pt x="658" y="124"/>
                  </a:lnTo>
                  <a:lnTo>
                    <a:pt x="646" y="117"/>
                  </a:lnTo>
                  <a:lnTo>
                    <a:pt x="637" y="112"/>
                  </a:lnTo>
                  <a:lnTo>
                    <a:pt x="629" y="108"/>
                  </a:lnTo>
                  <a:lnTo>
                    <a:pt x="620" y="103"/>
                  </a:lnTo>
                  <a:lnTo>
                    <a:pt x="612" y="100"/>
                  </a:lnTo>
                  <a:lnTo>
                    <a:pt x="601" y="95"/>
                  </a:lnTo>
                  <a:lnTo>
                    <a:pt x="591" y="91"/>
                  </a:lnTo>
                  <a:lnTo>
                    <a:pt x="579" y="88"/>
                  </a:lnTo>
                  <a:lnTo>
                    <a:pt x="569" y="84"/>
                  </a:lnTo>
                  <a:lnTo>
                    <a:pt x="557" y="79"/>
                  </a:lnTo>
                  <a:lnTo>
                    <a:pt x="546" y="76"/>
                  </a:lnTo>
                  <a:lnTo>
                    <a:pt x="534" y="74"/>
                  </a:lnTo>
                  <a:lnTo>
                    <a:pt x="524" y="72"/>
                  </a:lnTo>
                  <a:lnTo>
                    <a:pt x="510" y="67"/>
                  </a:lnTo>
                  <a:lnTo>
                    <a:pt x="498" y="66"/>
                  </a:lnTo>
                  <a:lnTo>
                    <a:pt x="485" y="62"/>
                  </a:lnTo>
                  <a:lnTo>
                    <a:pt x="473" y="60"/>
                  </a:lnTo>
                  <a:lnTo>
                    <a:pt x="459" y="59"/>
                  </a:lnTo>
                  <a:lnTo>
                    <a:pt x="447" y="57"/>
                  </a:lnTo>
                  <a:lnTo>
                    <a:pt x="433" y="57"/>
                  </a:lnTo>
                  <a:lnTo>
                    <a:pt x="421" y="57"/>
                  </a:lnTo>
                  <a:lnTo>
                    <a:pt x="406" y="57"/>
                  </a:lnTo>
                  <a:lnTo>
                    <a:pt x="390" y="57"/>
                  </a:lnTo>
                  <a:lnTo>
                    <a:pt x="375" y="57"/>
                  </a:lnTo>
                  <a:lnTo>
                    <a:pt x="361" y="59"/>
                  </a:lnTo>
                  <a:lnTo>
                    <a:pt x="346" y="59"/>
                  </a:lnTo>
                  <a:lnTo>
                    <a:pt x="330" y="60"/>
                  </a:lnTo>
                  <a:lnTo>
                    <a:pt x="315" y="60"/>
                  </a:lnTo>
                  <a:lnTo>
                    <a:pt x="300" y="66"/>
                  </a:lnTo>
                  <a:lnTo>
                    <a:pt x="291" y="66"/>
                  </a:lnTo>
                  <a:lnTo>
                    <a:pt x="281" y="67"/>
                  </a:lnTo>
                  <a:lnTo>
                    <a:pt x="272" y="69"/>
                  </a:lnTo>
                  <a:lnTo>
                    <a:pt x="265" y="71"/>
                  </a:lnTo>
                  <a:lnTo>
                    <a:pt x="255" y="72"/>
                  </a:lnTo>
                  <a:lnTo>
                    <a:pt x="248" y="74"/>
                  </a:lnTo>
                  <a:lnTo>
                    <a:pt x="238" y="76"/>
                  </a:lnTo>
                  <a:lnTo>
                    <a:pt x="231" y="78"/>
                  </a:lnTo>
                  <a:lnTo>
                    <a:pt x="221" y="78"/>
                  </a:lnTo>
                  <a:lnTo>
                    <a:pt x="212" y="81"/>
                  </a:lnTo>
                  <a:lnTo>
                    <a:pt x="204" y="83"/>
                  </a:lnTo>
                  <a:lnTo>
                    <a:pt x="195" y="86"/>
                  </a:lnTo>
                  <a:lnTo>
                    <a:pt x="180" y="90"/>
                  </a:lnTo>
                  <a:lnTo>
                    <a:pt x="166" y="93"/>
                  </a:lnTo>
                  <a:lnTo>
                    <a:pt x="150" y="96"/>
                  </a:lnTo>
                  <a:lnTo>
                    <a:pt x="138" y="100"/>
                  </a:lnTo>
                  <a:lnTo>
                    <a:pt x="125" y="103"/>
                  </a:lnTo>
                  <a:lnTo>
                    <a:pt x="118" y="107"/>
                  </a:lnTo>
                  <a:lnTo>
                    <a:pt x="109" y="108"/>
                  </a:lnTo>
                  <a:lnTo>
                    <a:pt x="104" y="108"/>
                  </a:lnTo>
                  <a:lnTo>
                    <a:pt x="99" y="110"/>
                  </a:lnTo>
                  <a:lnTo>
                    <a:pt x="99" y="112"/>
                  </a:lnTo>
                  <a:lnTo>
                    <a:pt x="15" y="90"/>
                  </a:lnTo>
                  <a:lnTo>
                    <a:pt x="15" y="90"/>
                  </a:lnTo>
                  <a:close/>
                </a:path>
              </a:pathLst>
            </a:custGeom>
            <a:solidFill>
              <a:srgbClr val="000000"/>
            </a:solidFill>
            <a:ln w="9525">
              <a:noFill/>
              <a:round/>
              <a:headEnd/>
              <a:tailEnd/>
            </a:ln>
          </p:spPr>
          <p:txBody>
            <a:bodyPr/>
            <a:lstStyle/>
            <a:p>
              <a:endParaRPr lang="en-US"/>
            </a:p>
          </p:txBody>
        </p:sp>
        <p:sp>
          <p:nvSpPr>
            <p:cNvPr id="136271" name="Freeform 79"/>
            <p:cNvSpPr>
              <a:spLocks/>
            </p:cNvSpPr>
            <p:nvPr/>
          </p:nvSpPr>
          <p:spPr bwMode="auto">
            <a:xfrm>
              <a:off x="3639" y="1461"/>
              <a:ext cx="51" cy="52"/>
            </a:xfrm>
            <a:custGeom>
              <a:avLst/>
              <a:gdLst/>
              <a:ahLst/>
              <a:cxnLst>
                <a:cxn ang="0">
                  <a:pos x="19" y="6"/>
                </a:cxn>
                <a:cxn ang="0">
                  <a:pos x="16" y="6"/>
                </a:cxn>
                <a:cxn ang="0">
                  <a:pos x="14" y="11"/>
                </a:cxn>
                <a:cxn ang="0">
                  <a:pos x="9" y="19"/>
                </a:cxn>
                <a:cxn ang="0">
                  <a:pos x="5" y="30"/>
                </a:cxn>
                <a:cxn ang="0">
                  <a:pos x="2" y="40"/>
                </a:cxn>
                <a:cxn ang="0">
                  <a:pos x="0" y="52"/>
                </a:cxn>
                <a:cxn ang="0">
                  <a:pos x="0" y="62"/>
                </a:cxn>
                <a:cxn ang="0">
                  <a:pos x="4" y="72"/>
                </a:cxn>
                <a:cxn ang="0">
                  <a:pos x="7" y="81"/>
                </a:cxn>
                <a:cxn ang="0">
                  <a:pos x="17" y="88"/>
                </a:cxn>
                <a:cxn ang="0">
                  <a:pos x="26" y="91"/>
                </a:cxn>
                <a:cxn ang="0">
                  <a:pos x="36" y="96"/>
                </a:cxn>
                <a:cxn ang="0">
                  <a:pos x="45" y="98"/>
                </a:cxn>
                <a:cxn ang="0">
                  <a:pos x="53" y="102"/>
                </a:cxn>
                <a:cxn ang="0">
                  <a:pos x="60" y="102"/>
                </a:cxn>
                <a:cxn ang="0">
                  <a:pos x="64" y="103"/>
                </a:cxn>
                <a:cxn ang="0">
                  <a:pos x="69" y="98"/>
                </a:cxn>
                <a:cxn ang="0">
                  <a:pos x="82" y="90"/>
                </a:cxn>
                <a:cxn ang="0">
                  <a:pos x="93" y="78"/>
                </a:cxn>
                <a:cxn ang="0">
                  <a:pos x="91" y="67"/>
                </a:cxn>
                <a:cxn ang="0">
                  <a:pos x="84" y="54"/>
                </a:cxn>
                <a:cxn ang="0">
                  <a:pos x="93" y="45"/>
                </a:cxn>
                <a:cxn ang="0">
                  <a:pos x="100" y="36"/>
                </a:cxn>
                <a:cxn ang="0">
                  <a:pos x="103" y="28"/>
                </a:cxn>
                <a:cxn ang="0">
                  <a:pos x="96" y="19"/>
                </a:cxn>
                <a:cxn ang="0">
                  <a:pos x="89" y="9"/>
                </a:cxn>
                <a:cxn ang="0">
                  <a:pos x="82" y="2"/>
                </a:cxn>
                <a:cxn ang="0">
                  <a:pos x="81" y="0"/>
                </a:cxn>
                <a:cxn ang="0">
                  <a:pos x="19" y="6"/>
                </a:cxn>
                <a:cxn ang="0">
                  <a:pos x="19" y="6"/>
                </a:cxn>
              </a:cxnLst>
              <a:rect l="0" t="0" r="r" b="b"/>
              <a:pathLst>
                <a:path w="103" h="103">
                  <a:moveTo>
                    <a:pt x="19" y="6"/>
                  </a:moveTo>
                  <a:lnTo>
                    <a:pt x="16" y="6"/>
                  </a:lnTo>
                  <a:lnTo>
                    <a:pt x="14" y="11"/>
                  </a:lnTo>
                  <a:lnTo>
                    <a:pt x="9" y="19"/>
                  </a:lnTo>
                  <a:lnTo>
                    <a:pt x="5" y="30"/>
                  </a:lnTo>
                  <a:lnTo>
                    <a:pt x="2" y="40"/>
                  </a:lnTo>
                  <a:lnTo>
                    <a:pt x="0" y="52"/>
                  </a:lnTo>
                  <a:lnTo>
                    <a:pt x="0" y="62"/>
                  </a:lnTo>
                  <a:lnTo>
                    <a:pt x="4" y="72"/>
                  </a:lnTo>
                  <a:lnTo>
                    <a:pt x="7" y="81"/>
                  </a:lnTo>
                  <a:lnTo>
                    <a:pt x="17" y="88"/>
                  </a:lnTo>
                  <a:lnTo>
                    <a:pt x="26" y="91"/>
                  </a:lnTo>
                  <a:lnTo>
                    <a:pt x="36" y="96"/>
                  </a:lnTo>
                  <a:lnTo>
                    <a:pt x="45" y="98"/>
                  </a:lnTo>
                  <a:lnTo>
                    <a:pt x="53" y="102"/>
                  </a:lnTo>
                  <a:lnTo>
                    <a:pt x="60" y="102"/>
                  </a:lnTo>
                  <a:lnTo>
                    <a:pt x="64" y="103"/>
                  </a:lnTo>
                  <a:lnTo>
                    <a:pt x="69" y="98"/>
                  </a:lnTo>
                  <a:lnTo>
                    <a:pt x="82" y="90"/>
                  </a:lnTo>
                  <a:lnTo>
                    <a:pt x="93" y="78"/>
                  </a:lnTo>
                  <a:lnTo>
                    <a:pt x="91" y="67"/>
                  </a:lnTo>
                  <a:lnTo>
                    <a:pt x="84" y="54"/>
                  </a:lnTo>
                  <a:lnTo>
                    <a:pt x="93" y="45"/>
                  </a:lnTo>
                  <a:lnTo>
                    <a:pt x="100" y="36"/>
                  </a:lnTo>
                  <a:lnTo>
                    <a:pt x="103" y="28"/>
                  </a:lnTo>
                  <a:lnTo>
                    <a:pt x="96" y="19"/>
                  </a:lnTo>
                  <a:lnTo>
                    <a:pt x="89" y="9"/>
                  </a:lnTo>
                  <a:lnTo>
                    <a:pt x="82" y="2"/>
                  </a:lnTo>
                  <a:lnTo>
                    <a:pt x="81" y="0"/>
                  </a:lnTo>
                  <a:lnTo>
                    <a:pt x="19" y="6"/>
                  </a:lnTo>
                  <a:lnTo>
                    <a:pt x="19" y="6"/>
                  </a:lnTo>
                  <a:close/>
                </a:path>
              </a:pathLst>
            </a:custGeom>
            <a:solidFill>
              <a:srgbClr val="000000"/>
            </a:solidFill>
            <a:ln w="9525">
              <a:noFill/>
              <a:round/>
              <a:headEnd/>
              <a:tailEnd/>
            </a:ln>
          </p:spPr>
          <p:txBody>
            <a:bodyPr/>
            <a:lstStyle/>
            <a:p>
              <a:endParaRPr lang="en-US"/>
            </a:p>
          </p:txBody>
        </p:sp>
        <p:sp>
          <p:nvSpPr>
            <p:cNvPr id="136272" name="Freeform 80"/>
            <p:cNvSpPr>
              <a:spLocks/>
            </p:cNvSpPr>
            <p:nvPr/>
          </p:nvSpPr>
          <p:spPr bwMode="auto">
            <a:xfrm>
              <a:off x="3653" y="1374"/>
              <a:ext cx="203" cy="62"/>
            </a:xfrm>
            <a:custGeom>
              <a:avLst/>
              <a:gdLst/>
              <a:ahLst/>
              <a:cxnLst>
                <a:cxn ang="0">
                  <a:pos x="47" y="12"/>
                </a:cxn>
                <a:cxn ang="0">
                  <a:pos x="65" y="10"/>
                </a:cxn>
                <a:cxn ang="0">
                  <a:pos x="88" y="8"/>
                </a:cxn>
                <a:cxn ang="0">
                  <a:pos x="105" y="8"/>
                </a:cxn>
                <a:cxn ang="0">
                  <a:pos x="124" y="8"/>
                </a:cxn>
                <a:cxn ang="0">
                  <a:pos x="143" y="8"/>
                </a:cxn>
                <a:cxn ang="0">
                  <a:pos x="165" y="8"/>
                </a:cxn>
                <a:cxn ang="0">
                  <a:pos x="194" y="8"/>
                </a:cxn>
                <a:cxn ang="0">
                  <a:pos x="221" y="8"/>
                </a:cxn>
                <a:cxn ang="0">
                  <a:pos x="245" y="13"/>
                </a:cxn>
                <a:cxn ang="0">
                  <a:pos x="273" y="22"/>
                </a:cxn>
                <a:cxn ang="0">
                  <a:pos x="302" y="30"/>
                </a:cxn>
                <a:cxn ang="0">
                  <a:pos x="329" y="41"/>
                </a:cxn>
                <a:cxn ang="0">
                  <a:pos x="353" y="56"/>
                </a:cxn>
                <a:cxn ang="0">
                  <a:pos x="374" y="73"/>
                </a:cxn>
                <a:cxn ang="0">
                  <a:pos x="389" y="89"/>
                </a:cxn>
                <a:cxn ang="0">
                  <a:pos x="403" y="109"/>
                </a:cxn>
                <a:cxn ang="0">
                  <a:pos x="365" y="125"/>
                </a:cxn>
                <a:cxn ang="0">
                  <a:pos x="357" y="118"/>
                </a:cxn>
                <a:cxn ang="0">
                  <a:pos x="338" y="101"/>
                </a:cxn>
                <a:cxn ang="0">
                  <a:pos x="311" y="78"/>
                </a:cxn>
                <a:cxn ang="0">
                  <a:pos x="281" y="61"/>
                </a:cxn>
                <a:cxn ang="0">
                  <a:pos x="252" y="51"/>
                </a:cxn>
                <a:cxn ang="0">
                  <a:pos x="223" y="46"/>
                </a:cxn>
                <a:cxn ang="0">
                  <a:pos x="206" y="44"/>
                </a:cxn>
                <a:cxn ang="0">
                  <a:pos x="189" y="44"/>
                </a:cxn>
                <a:cxn ang="0">
                  <a:pos x="168" y="46"/>
                </a:cxn>
                <a:cxn ang="0">
                  <a:pos x="149" y="48"/>
                </a:cxn>
                <a:cxn ang="0">
                  <a:pos x="124" y="48"/>
                </a:cxn>
                <a:cxn ang="0">
                  <a:pos x="98" y="48"/>
                </a:cxn>
                <a:cxn ang="0">
                  <a:pos x="72" y="48"/>
                </a:cxn>
                <a:cxn ang="0">
                  <a:pos x="52" y="48"/>
                </a:cxn>
                <a:cxn ang="0">
                  <a:pos x="29" y="48"/>
                </a:cxn>
                <a:cxn ang="0">
                  <a:pos x="14" y="48"/>
                </a:cxn>
                <a:cxn ang="0">
                  <a:pos x="0" y="48"/>
                </a:cxn>
                <a:cxn ang="0">
                  <a:pos x="45" y="13"/>
                </a:cxn>
              </a:cxnLst>
              <a:rect l="0" t="0" r="r" b="b"/>
              <a:pathLst>
                <a:path w="407" h="125">
                  <a:moveTo>
                    <a:pt x="45" y="13"/>
                  </a:moveTo>
                  <a:lnTo>
                    <a:pt x="47" y="12"/>
                  </a:lnTo>
                  <a:lnTo>
                    <a:pt x="53" y="12"/>
                  </a:lnTo>
                  <a:lnTo>
                    <a:pt x="65" y="10"/>
                  </a:lnTo>
                  <a:lnTo>
                    <a:pt x="81" y="10"/>
                  </a:lnTo>
                  <a:lnTo>
                    <a:pt x="88" y="8"/>
                  </a:lnTo>
                  <a:lnTo>
                    <a:pt x="96" y="8"/>
                  </a:lnTo>
                  <a:lnTo>
                    <a:pt x="105" y="8"/>
                  </a:lnTo>
                  <a:lnTo>
                    <a:pt x="115" y="8"/>
                  </a:lnTo>
                  <a:lnTo>
                    <a:pt x="124" y="8"/>
                  </a:lnTo>
                  <a:lnTo>
                    <a:pt x="132" y="8"/>
                  </a:lnTo>
                  <a:lnTo>
                    <a:pt x="143" y="8"/>
                  </a:lnTo>
                  <a:lnTo>
                    <a:pt x="151" y="8"/>
                  </a:lnTo>
                  <a:lnTo>
                    <a:pt x="165" y="8"/>
                  </a:lnTo>
                  <a:lnTo>
                    <a:pt x="180" y="8"/>
                  </a:lnTo>
                  <a:lnTo>
                    <a:pt x="194" y="8"/>
                  </a:lnTo>
                  <a:lnTo>
                    <a:pt x="208" y="8"/>
                  </a:lnTo>
                  <a:lnTo>
                    <a:pt x="221" y="8"/>
                  </a:lnTo>
                  <a:lnTo>
                    <a:pt x="233" y="12"/>
                  </a:lnTo>
                  <a:lnTo>
                    <a:pt x="245" y="13"/>
                  </a:lnTo>
                  <a:lnTo>
                    <a:pt x="259" y="18"/>
                  </a:lnTo>
                  <a:lnTo>
                    <a:pt x="273" y="22"/>
                  </a:lnTo>
                  <a:lnTo>
                    <a:pt x="287" y="25"/>
                  </a:lnTo>
                  <a:lnTo>
                    <a:pt x="302" y="30"/>
                  </a:lnTo>
                  <a:lnTo>
                    <a:pt x="317" y="37"/>
                  </a:lnTo>
                  <a:lnTo>
                    <a:pt x="329" y="41"/>
                  </a:lnTo>
                  <a:lnTo>
                    <a:pt x="343" y="49"/>
                  </a:lnTo>
                  <a:lnTo>
                    <a:pt x="353" y="56"/>
                  </a:lnTo>
                  <a:lnTo>
                    <a:pt x="365" y="66"/>
                  </a:lnTo>
                  <a:lnTo>
                    <a:pt x="374" y="73"/>
                  </a:lnTo>
                  <a:lnTo>
                    <a:pt x="383" y="82"/>
                  </a:lnTo>
                  <a:lnTo>
                    <a:pt x="389" y="89"/>
                  </a:lnTo>
                  <a:lnTo>
                    <a:pt x="396" y="99"/>
                  </a:lnTo>
                  <a:lnTo>
                    <a:pt x="403" y="109"/>
                  </a:lnTo>
                  <a:lnTo>
                    <a:pt x="407" y="116"/>
                  </a:lnTo>
                  <a:lnTo>
                    <a:pt x="365" y="125"/>
                  </a:lnTo>
                  <a:lnTo>
                    <a:pt x="364" y="121"/>
                  </a:lnTo>
                  <a:lnTo>
                    <a:pt x="357" y="118"/>
                  </a:lnTo>
                  <a:lnTo>
                    <a:pt x="348" y="108"/>
                  </a:lnTo>
                  <a:lnTo>
                    <a:pt x="338" y="101"/>
                  </a:lnTo>
                  <a:lnTo>
                    <a:pt x="324" y="87"/>
                  </a:lnTo>
                  <a:lnTo>
                    <a:pt x="311" y="78"/>
                  </a:lnTo>
                  <a:lnTo>
                    <a:pt x="295" y="70"/>
                  </a:lnTo>
                  <a:lnTo>
                    <a:pt x="281" y="61"/>
                  </a:lnTo>
                  <a:lnTo>
                    <a:pt x="266" y="54"/>
                  </a:lnTo>
                  <a:lnTo>
                    <a:pt x="252" y="51"/>
                  </a:lnTo>
                  <a:lnTo>
                    <a:pt x="237" y="46"/>
                  </a:lnTo>
                  <a:lnTo>
                    <a:pt x="223" y="46"/>
                  </a:lnTo>
                  <a:lnTo>
                    <a:pt x="213" y="44"/>
                  </a:lnTo>
                  <a:lnTo>
                    <a:pt x="206" y="44"/>
                  </a:lnTo>
                  <a:lnTo>
                    <a:pt x="196" y="44"/>
                  </a:lnTo>
                  <a:lnTo>
                    <a:pt x="189" y="44"/>
                  </a:lnTo>
                  <a:lnTo>
                    <a:pt x="179" y="44"/>
                  </a:lnTo>
                  <a:lnTo>
                    <a:pt x="168" y="46"/>
                  </a:lnTo>
                  <a:lnTo>
                    <a:pt x="160" y="46"/>
                  </a:lnTo>
                  <a:lnTo>
                    <a:pt x="149" y="48"/>
                  </a:lnTo>
                  <a:lnTo>
                    <a:pt x="136" y="48"/>
                  </a:lnTo>
                  <a:lnTo>
                    <a:pt x="124" y="48"/>
                  </a:lnTo>
                  <a:lnTo>
                    <a:pt x="112" y="48"/>
                  </a:lnTo>
                  <a:lnTo>
                    <a:pt x="98" y="48"/>
                  </a:lnTo>
                  <a:lnTo>
                    <a:pt x="84" y="48"/>
                  </a:lnTo>
                  <a:lnTo>
                    <a:pt x="72" y="48"/>
                  </a:lnTo>
                  <a:lnTo>
                    <a:pt x="60" y="48"/>
                  </a:lnTo>
                  <a:lnTo>
                    <a:pt x="52" y="48"/>
                  </a:lnTo>
                  <a:lnTo>
                    <a:pt x="38" y="48"/>
                  </a:lnTo>
                  <a:lnTo>
                    <a:pt x="29" y="48"/>
                  </a:lnTo>
                  <a:lnTo>
                    <a:pt x="21" y="48"/>
                  </a:lnTo>
                  <a:lnTo>
                    <a:pt x="14" y="48"/>
                  </a:lnTo>
                  <a:lnTo>
                    <a:pt x="4" y="48"/>
                  </a:lnTo>
                  <a:lnTo>
                    <a:pt x="0" y="48"/>
                  </a:lnTo>
                  <a:lnTo>
                    <a:pt x="5" y="0"/>
                  </a:lnTo>
                  <a:lnTo>
                    <a:pt x="45" y="13"/>
                  </a:lnTo>
                  <a:lnTo>
                    <a:pt x="45" y="13"/>
                  </a:lnTo>
                  <a:close/>
                </a:path>
              </a:pathLst>
            </a:custGeom>
            <a:solidFill>
              <a:srgbClr val="000000"/>
            </a:solidFill>
            <a:ln w="9525">
              <a:noFill/>
              <a:round/>
              <a:headEnd/>
              <a:tailEnd/>
            </a:ln>
          </p:spPr>
          <p:txBody>
            <a:bodyPr/>
            <a:lstStyle/>
            <a:p>
              <a:endParaRPr lang="en-US"/>
            </a:p>
          </p:txBody>
        </p:sp>
        <p:sp>
          <p:nvSpPr>
            <p:cNvPr id="136273" name="Freeform 81"/>
            <p:cNvSpPr>
              <a:spLocks/>
            </p:cNvSpPr>
            <p:nvPr/>
          </p:nvSpPr>
          <p:spPr bwMode="auto">
            <a:xfrm>
              <a:off x="3681" y="1546"/>
              <a:ext cx="110" cy="69"/>
            </a:xfrm>
            <a:custGeom>
              <a:avLst/>
              <a:gdLst/>
              <a:ahLst/>
              <a:cxnLst>
                <a:cxn ang="0">
                  <a:pos x="0" y="43"/>
                </a:cxn>
                <a:cxn ang="0">
                  <a:pos x="100" y="0"/>
                </a:cxn>
                <a:cxn ang="0">
                  <a:pos x="221" y="55"/>
                </a:cxn>
                <a:cxn ang="0">
                  <a:pos x="168" y="139"/>
                </a:cxn>
                <a:cxn ang="0">
                  <a:pos x="50" y="69"/>
                </a:cxn>
                <a:cxn ang="0">
                  <a:pos x="79" y="50"/>
                </a:cxn>
                <a:cxn ang="0">
                  <a:pos x="146" y="89"/>
                </a:cxn>
                <a:cxn ang="0">
                  <a:pos x="172" y="60"/>
                </a:cxn>
                <a:cxn ang="0">
                  <a:pos x="105" y="40"/>
                </a:cxn>
                <a:cxn ang="0">
                  <a:pos x="26" y="62"/>
                </a:cxn>
                <a:cxn ang="0">
                  <a:pos x="0" y="43"/>
                </a:cxn>
                <a:cxn ang="0">
                  <a:pos x="0" y="43"/>
                </a:cxn>
              </a:cxnLst>
              <a:rect l="0" t="0" r="r" b="b"/>
              <a:pathLst>
                <a:path w="221" h="139">
                  <a:moveTo>
                    <a:pt x="0" y="43"/>
                  </a:moveTo>
                  <a:lnTo>
                    <a:pt x="100" y="0"/>
                  </a:lnTo>
                  <a:lnTo>
                    <a:pt x="221" y="55"/>
                  </a:lnTo>
                  <a:lnTo>
                    <a:pt x="168" y="139"/>
                  </a:lnTo>
                  <a:lnTo>
                    <a:pt x="50" y="69"/>
                  </a:lnTo>
                  <a:lnTo>
                    <a:pt x="79" y="50"/>
                  </a:lnTo>
                  <a:lnTo>
                    <a:pt x="146" y="89"/>
                  </a:lnTo>
                  <a:lnTo>
                    <a:pt x="172" y="60"/>
                  </a:lnTo>
                  <a:lnTo>
                    <a:pt x="105" y="40"/>
                  </a:lnTo>
                  <a:lnTo>
                    <a:pt x="26" y="62"/>
                  </a:lnTo>
                  <a:lnTo>
                    <a:pt x="0" y="43"/>
                  </a:lnTo>
                  <a:lnTo>
                    <a:pt x="0" y="43"/>
                  </a:lnTo>
                  <a:close/>
                </a:path>
              </a:pathLst>
            </a:custGeom>
            <a:solidFill>
              <a:srgbClr val="000000"/>
            </a:solidFill>
            <a:ln w="9525">
              <a:noFill/>
              <a:round/>
              <a:headEnd/>
              <a:tailEnd/>
            </a:ln>
          </p:spPr>
          <p:txBody>
            <a:bodyPr/>
            <a:lstStyle/>
            <a:p>
              <a:endParaRPr lang="en-US"/>
            </a:p>
          </p:txBody>
        </p:sp>
        <p:sp>
          <p:nvSpPr>
            <p:cNvPr id="136274" name="Freeform 82"/>
            <p:cNvSpPr>
              <a:spLocks/>
            </p:cNvSpPr>
            <p:nvPr/>
          </p:nvSpPr>
          <p:spPr bwMode="auto">
            <a:xfrm>
              <a:off x="3693" y="1560"/>
              <a:ext cx="37" cy="23"/>
            </a:xfrm>
            <a:custGeom>
              <a:avLst/>
              <a:gdLst/>
              <a:ahLst/>
              <a:cxnLst>
                <a:cxn ang="0">
                  <a:pos x="0" y="34"/>
                </a:cxn>
                <a:cxn ang="0">
                  <a:pos x="24" y="41"/>
                </a:cxn>
                <a:cxn ang="0">
                  <a:pos x="74" y="46"/>
                </a:cxn>
                <a:cxn ang="0">
                  <a:pos x="53" y="22"/>
                </a:cxn>
                <a:cxn ang="0">
                  <a:pos x="26" y="0"/>
                </a:cxn>
                <a:cxn ang="0">
                  <a:pos x="0" y="34"/>
                </a:cxn>
                <a:cxn ang="0">
                  <a:pos x="0" y="34"/>
                </a:cxn>
              </a:cxnLst>
              <a:rect l="0" t="0" r="r" b="b"/>
              <a:pathLst>
                <a:path w="74" h="46">
                  <a:moveTo>
                    <a:pt x="0" y="34"/>
                  </a:moveTo>
                  <a:lnTo>
                    <a:pt x="24" y="41"/>
                  </a:lnTo>
                  <a:lnTo>
                    <a:pt x="74" y="46"/>
                  </a:lnTo>
                  <a:lnTo>
                    <a:pt x="53" y="22"/>
                  </a:lnTo>
                  <a:lnTo>
                    <a:pt x="26" y="0"/>
                  </a:lnTo>
                  <a:lnTo>
                    <a:pt x="0" y="34"/>
                  </a:lnTo>
                  <a:lnTo>
                    <a:pt x="0" y="34"/>
                  </a:lnTo>
                  <a:close/>
                </a:path>
              </a:pathLst>
            </a:custGeom>
            <a:solidFill>
              <a:srgbClr val="000000"/>
            </a:solidFill>
            <a:ln w="9525">
              <a:noFill/>
              <a:round/>
              <a:headEnd/>
              <a:tailEnd/>
            </a:ln>
          </p:spPr>
          <p:txBody>
            <a:bodyPr/>
            <a:lstStyle/>
            <a:p>
              <a:endParaRPr lang="en-US"/>
            </a:p>
          </p:txBody>
        </p:sp>
        <p:sp>
          <p:nvSpPr>
            <p:cNvPr id="136275" name="Freeform 83"/>
            <p:cNvSpPr>
              <a:spLocks/>
            </p:cNvSpPr>
            <p:nvPr/>
          </p:nvSpPr>
          <p:spPr bwMode="auto">
            <a:xfrm>
              <a:off x="3633" y="1382"/>
              <a:ext cx="118" cy="72"/>
            </a:xfrm>
            <a:custGeom>
              <a:avLst/>
              <a:gdLst/>
              <a:ahLst/>
              <a:cxnLst>
                <a:cxn ang="0">
                  <a:pos x="58" y="17"/>
                </a:cxn>
                <a:cxn ang="0">
                  <a:pos x="0" y="146"/>
                </a:cxn>
                <a:cxn ang="0">
                  <a:pos x="4" y="144"/>
                </a:cxn>
                <a:cxn ang="0">
                  <a:pos x="10" y="142"/>
                </a:cxn>
                <a:cxn ang="0">
                  <a:pos x="21" y="142"/>
                </a:cxn>
                <a:cxn ang="0">
                  <a:pos x="31" y="141"/>
                </a:cxn>
                <a:cxn ang="0">
                  <a:pos x="45" y="141"/>
                </a:cxn>
                <a:cxn ang="0">
                  <a:pos x="58" y="141"/>
                </a:cxn>
                <a:cxn ang="0">
                  <a:pos x="74" y="141"/>
                </a:cxn>
                <a:cxn ang="0">
                  <a:pos x="88" y="139"/>
                </a:cxn>
                <a:cxn ang="0">
                  <a:pos x="103" y="137"/>
                </a:cxn>
                <a:cxn ang="0">
                  <a:pos x="118" y="137"/>
                </a:cxn>
                <a:cxn ang="0">
                  <a:pos x="134" y="137"/>
                </a:cxn>
                <a:cxn ang="0">
                  <a:pos x="146" y="135"/>
                </a:cxn>
                <a:cxn ang="0">
                  <a:pos x="160" y="135"/>
                </a:cxn>
                <a:cxn ang="0">
                  <a:pos x="172" y="135"/>
                </a:cxn>
                <a:cxn ang="0">
                  <a:pos x="182" y="135"/>
                </a:cxn>
                <a:cxn ang="0">
                  <a:pos x="237" y="120"/>
                </a:cxn>
                <a:cxn ang="0">
                  <a:pos x="235" y="118"/>
                </a:cxn>
                <a:cxn ang="0">
                  <a:pos x="232" y="118"/>
                </a:cxn>
                <a:cxn ang="0">
                  <a:pos x="223" y="117"/>
                </a:cxn>
                <a:cxn ang="0">
                  <a:pos x="216" y="117"/>
                </a:cxn>
                <a:cxn ang="0">
                  <a:pos x="204" y="115"/>
                </a:cxn>
                <a:cxn ang="0">
                  <a:pos x="192" y="115"/>
                </a:cxn>
                <a:cxn ang="0">
                  <a:pos x="178" y="113"/>
                </a:cxn>
                <a:cxn ang="0">
                  <a:pos x="166" y="113"/>
                </a:cxn>
                <a:cxn ang="0">
                  <a:pos x="151" y="110"/>
                </a:cxn>
                <a:cxn ang="0">
                  <a:pos x="137" y="108"/>
                </a:cxn>
                <a:cxn ang="0">
                  <a:pos x="124" y="106"/>
                </a:cxn>
                <a:cxn ang="0">
                  <a:pos x="110" y="106"/>
                </a:cxn>
                <a:cxn ang="0">
                  <a:pos x="94" y="105"/>
                </a:cxn>
                <a:cxn ang="0">
                  <a:pos x="82" y="105"/>
                </a:cxn>
                <a:cxn ang="0">
                  <a:pos x="74" y="103"/>
                </a:cxn>
                <a:cxn ang="0">
                  <a:pos x="65" y="103"/>
                </a:cxn>
                <a:cxn ang="0">
                  <a:pos x="65" y="98"/>
                </a:cxn>
                <a:cxn ang="0">
                  <a:pos x="70" y="89"/>
                </a:cxn>
                <a:cxn ang="0">
                  <a:pos x="77" y="75"/>
                </a:cxn>
                <a:cxn ang="0">
                  <a:pos x="86" y="62"/>
                </a:cxn>
                <a:cxn ang="0">
                  <a:pos x="93" y="45"/>
                </a:cxn>
                <a:cxn ang="0">
                  <a:pos x="100" y="31"/>
                </a:cxn>
                <a:cxn ang="0">
                  <a:pos x="103" y="17"/>
                </a:cxn>
                <a:cxn ang="0">
                  <a:pos x="106" y="9"/>
                </a:cxn>
                <a:cxn ang="0">
                  <a:pos x="101" y="2"/>
                </a:cxn>
                <a:cxn ang="0">
                  <a:pos x="96" y="0"/>
                </a:cxn>
                <a:cxn ang="0">
                  <a:pos x="88" y="0"/>
                </a:cxn>
                <a:cxn ang="0">
                  <a:pos x="79" y="5"/>
                </a:cxn>
                <a:cxn ang="0">
                  <a:pos x="64" y="12"/>
                </a:cxn>
                <a:cxn ang="0">
                  <a:pos x="58" y="17"/>
                </a:cxn>
                <a:cxn ang="0">
                  <a:pos x="58" y="17"/>
                </a:cxn>
              </a:cxnLst>
              <a:rect l="0" t="0" r="r" b="b"/>
              <a:pathLst>
                <a:path w="237" h="146">
                  <a:moveTo>
                    <a:pt x="58" y="17"/>
                  </a:moveTo>
                  <a:lnTo>
                    <a:pt x="0" y="146"/>
                  </a:lnTo>
                  <a:lnTo>
                    <a:pt x="4" y="144"/>
                  </a:lnTo>
                  <a:lnTo>
                    <a:pt x="10" y="142"/>
                  </a:lnTo>
                  <a:lnTo>
                    <a:pt x="21" y="142"/>
                  </a:lnTo>
                  <a:lnTo>
                    <a:pt x="31" y="141"/>
                  </a:lnTo>
                  <a:lnTo>
                    <a:pt x="45" y="141"/>
                  </a:lnTo>
                  <a:lnTo>
                    <a:pt x="58" y="141"/>
                  </a:lnTo>
                  <a:lnTo>
                    <a:pt x="74" y="141"/>
                  </a:lnTo>
                  <a:lnTo>
                    <a:pt x="88" y="139"/>
                  </a:lnTo>
                  <a:lnTo>
                    <a:pt x="103" y="137"/>
                  </a:lnTo>
                  <a:lnTo>
                    <a:pt x="118" y="137"/>
                  </a:lnTo>
                  <a:lnTo>
                    <a:pt x="134" y="137"/>
                  </a:lnTo>
                  <a:lnTo>
                    <a:pt x="146" y="135"/>
                  </a:lnTo>
                  <a:lnTo>
                    <a:pt x="160" y="135"/>
                  </a:lnTo>
                  <a:lnTo>
                    <a:pt x="172" y="135"/>
                  </a:lnTo>
                  <a:lnTo>
                    <a:pt x="182" y="135"/>
                  </a:lnTo>
                  <a:lnTo>
                    <a:pt x="237" y="120"/>
                  </a:lnTo>
                  <a:lnTo>
                    <a:pt x="235" y="118"/>
                  </a:lnTo>
                  <a:lnTo>
                    <a:pt x="232" y="118"/>
                  </a:lnTo>
                  <a:lnTo>
                    <a:pt x="223" y="117"/>
                  </a:lnTo>
                  <a:lnTo>
                    <a:pt x="216" y="117"/>
                  </a:lnTo>
                  <a:lnTo>
                    <a:pt x="204" y="115"/>
                  </a:lnTo>
                  <a:lnTo>
                    <a:pt x="192" y="115"/>
                  </a:lnTo>
                  <a:lnTo>
                    <a:pt x="178" y="113"/>
                  </a:lnTo>
                  <a:lnTo>
                    <a:pt x="166" y="113"/>
                  </a:lnTo>
                  <a:lnTo>
                    <a:pt x="151" y="110"/>
                  </a:lnTo>
                  <a:lnTo>
                    <a:pt x="137" y="108"/>
                  </a:lnTo>
                  <a:lnTo>
                    <a:pt x="124" y="106"/>
                  </a:lnTo>
                  <a:lnTo>
                    <a:pt x="110" y="106"/>
                  </a:lnTo>
                  <a:lnTo>
                    <a:pt x="94" y="105"/>
                  </a:lnTo>
                  <a:lnTo>
                    <a:pt x="82" y="105"/>
                  </a:lnTo>
                  <a:lnTo>
                    <a:pt x="74" y="103"/>
                  </a:lnTo>
                  <a:lnTo>
                    <a:pt x="65" y="103"/>
                  </a:lnTo>
                  <a:lnTo>
                    <a:pt x="65" y="98"/>
                  </a:lnTo>
                  <a:lnTo>
                    <a:pt x="70" y="89"/>
                  </a:lnTo>
                  <a:lnTo>
                    <a:pt x="77" y="75"/>
                  </a:lnTo>
                  <a:lnTo>
                    <a:pt x="86" y="62"/>
                  </a:lnTo>
                  <a:lnTo>
                    <a:pt x="93" y="45"/>
                  </a:lnTo>
                  <a:lnTo>
                    <a:pt x="100" y="31"/>
                  </a:lnTo>
                  <a:lnTo>
                    <a:pt x="103" y="17"/>
                  </a:lnTo>
                  <a:lnTo>
                    <a:pt x="106" y="9"/>
                  </a:lnTo>
                  <a:lnTo>
                    <a:pt x="101" y="2"/>
                  </a:lnTo>
                  <a:lnTo>
                    <a:pt x="96" y="0"/>
                  </a:lnTo>
                  <a:lnTo>
                    <a:pt x="88" y="0"/>
                  </a:lnTo>
                  <a:lnTo>
                    <a:pt x="79" y="5"/>
                  </a:lnTo>
                  <a:lnTo>
                    <a:pt x="64" y="12"/>
                  </a:lnTo>
                  <a:lnTo>
                    <a:pt x="58" y="17"/>
                  </a:lnTo>
                  <a:lnTo>
                    <a:pt x="58" y="17"/>
                  </a:lnTo>
                  <a:close/>
                </a:path>
              </a:pathLst>
            </a:custGeom>
            <a:solidFill>
              <a:srgbClr val="000000"/>
            </a:solidFill>
            <a:ln w="9525">
              <a:noFill/>
              <a:round/>
              <a:headEnd/>
              <a:tailEnd/>
            </a:ln>
          </p:spPr>
          <p:txBody>
            <a:bodyPr/>
            <a:lstStyle/>
            <a:p>
              <a:endParaRPr lang="en-US"/>
            </a:p>
          </p:txBody>
        </p:sp>
        <p:sp>
          <p:nvSpPr>
            <p:cNvPr id="136276" name="Freeform 84"/>
            <p:cNvSpPr>
              <a:spLocks/>
            </p:cNvSpPr>
            <p:nvPr/>
          </p:nvSpPr>
          <p:spPr bwMode="auto">
            <a:xfrm>
              <a:off x="3765" y="1351"/>
              <a:ext cx="88" cy="59"/>
            </a:xfrm>
            <a:custGeom>
              <a:avLst/>
              <a:gdLst/>
              <a:ahLst/>
              <a:cxnLst>
                <a:cxn ang="0">
                  <a:pos x="2" y="55"/>
                </a:cxn>
                <a:cxn ang="0">
                  <a:pos x="2" y="53"/>
                </a:cxn>
                <a:cxn ang="0">
                  <a:pos x="2" y="48"/>
                </a:cxn>
                <a:cxn ang="0">
                  <a:pos x="2" y="40"/>
                </a:cxn>
                <a:cxn ang="0">
                  <a:pos x="4" y="33"/>
                </a:cxn>
                <a:cxn ang="0">
                  <a:pos x="5" y="24"/>
                </a:cxn>
                <a:cxn ang="0">
                  <a:pos x="10" y="14"/>
                </a:cxn>
                <a:cxn ang="0">
                  <a:pos x="14" y="9"/>
                </a:cxn>
                <a:cxn ang="0">
                  <a:pos x="21" y="5"/>
                </a:cxn>
                <a:cxn ang="0">
                  <a:pos x="28" y="0"/>
                </a:cxn>
                <a:cxn ang="0">
                  <a:pos x="36" y="2"/>
                </a:cxn>
                <a:cxn ang="0">
                  <a:pos x="46" y="5"/>
                </a:cxn>
                <a:cxn ang="0">
                  <a:pos x="58" y="11"/>
                </a:cxn>
                <a:cxn ang="0">
                  <a:pos x="70" y="16"/>
                </a:cxn>
                <a:cxn ang="0">
                  <a:pos x="82" y="23"/>
                </a:cxn>
                <a:cxn ang="0">
                  <a:pos x="96" y="26"/>
                </a:cxn>
                <a:cxn ang="0">
                  <a:pos x="110" y="33"/>
                </a:cxn>
                <a:cxn ang="0">
                  <a:pos x="124" y="33"/>
                </a:cxn>
                <a:cxn ang="0">
                  <a:pos x="136" y="35"/>
                </a:cxn>
                <a:cxn ang="0">
                  <a:pos x="146" y="33"/>
                </a:cxn>
                <a:cxn ang="0">
                  <a:pos x="158" y="33"/>
                </a:cxn>
                <a:cxn ang="0">
                  <a:pos x="165" y="33"/>
                </a:cxn>
                <a:cxn ang="0">
                  <a:pos x="172" y="35"/>
                </a:cxn>
                <a:cxn ang="0">
                  <a:pos x="173" y="38"/>
                </a:cxn>
                <a:cxn ang="0">
                  <a:pos x="177" y="45"/>
                </a:cxn>
                <a:cxn ang="0">
                  <a:pos x="173" y="53"/>
                </a:cxn>
                <a:cxn ang="0">
                  <a:pos x="166" y="64"/>
                </a:cxn>
                <a:cxn ang="0">
                  <a:pos x="158" y="74"/>
                </a:cxn>
                <a:cxn ang="0">
                  <a:pos x="153" y="88"/>
                </a:cxn>
                <a:cxn ang="0">
                  <a:pos x="142" y="98"/>
                </a:cxn>
                <a:cxn ang="0">
                  <a:pos x="137" y="108"/>
                </a:cxn>
                <a:cxn ang="0">
                  <a:pos x="132" y="115"/>
                </a:cxn>
                <a:cxn ang="0">
                  <a:pos x="132" y="119"/>
                </a:cxn>
                <a:cxn ang="0">
                  <a:pos x="103" y="103"/>
                </a:cxn>
                <a:cxn ang="0">
                  <a:pos x="122" y="55"/>
                </a:cxn>
                <a:cxn ang="0">
                  <a:pos x="45" y="29"/>
                </a:cxn>
                <a:cxn ang="0">
                  <a:pos x="36" y="65"/>
                </a:cxn>
                <a:cxn ang="0">
                  <a:pos x="0" y="86"/>
                </a:cxn>
                <a:cxn ang="0">
                  <a:pos x="2" y="55"/>
                </a:cxn>
                <a:cxn ang="0">
                  <a:pos x="2" y="55"/>
                </a:cxn>
              </a:cxnLst>
              <a:rect l="0" t="0" r="r" b="b"/>
              <a:pathLst>
                <a:path w="177" h="119">
                  <a:moveTo>
                    <a:pt x="2" y="55"/>
                  </a:moveTo>
                  <a:lnTo>
                    <a:pt x="2" y="53"/>
                  </a:lnTo>
                  <a:lnTo>
                    <a:pt x="2" y="48"/>
                  </a:lnTo>
                  <a:lnTo>
                    <a:pt x="2" y="40"/>
                  </a:lnTo>
                  <a:lnTo>
                    <a:pt x="4" y="33"/>
                  </a:lnTo>
                  <a:lnTo>
                    <a:pt x="5" y="24"/>
                  </a:lnTo>
                  <a:lnTo>
                    <a:pt x="10" y="14"/>
                  </a:lnTo>
                  <a:lnTo>
                    <a:pt x="14" y="9"/>
                  </a:lnTo>
                  <a:lnTo>
                    <a:pt x="21" y="5"/>
                  </a:lnTo>
                  <a:lnTo>
                    <a:pt x="28" y="0"/>
                  </a:lnTo>
                  <a:lnTo>
                    <a:pt x="36" y="2"/>
                  </a:lnTo>
                  <a:lnTo>
                    <a:pt x="46" y="5"/>
                  </a:lnTo>
                  <a:lnTo>
                    <a:pt x="58" y="11"/>
                  </a:lnTo>
                  <a:lnTo>
                    <a:pt x="70" y="16"/>
                  </a:lnTo>
                  <a:lnTo>
                    <a:pt x="82" y="23"/>
                  </a:lnTo>
                  <a:lnTo>
                    <a:pt x="96" y="26"/>
                  </a:lnTo>
                  <a:lnTo>
                    <a:pt x="110" y="33"/>
                  </a:lnTo>
                  <a:lnTo>
                    <a:pt x="124" y="33"/>
                  </a:lnTo>
                  <a:lnTo>
                    <a:pt x="136" y="35"/>
                  </a:lnTo>
                  <a:lnTo>
                    <a:pt x="146" y="33"/>
                  </a:lnTo>
                  <a:lnTo>
                    <a:pt x="158" y="33"/>
                  </a:lnTo>
                  <a:lnTo>
                    <a:pt x="165" y="33"/>
                  </a:lnTo>
                  <a:lnTo>
                    <a:pt x="172" y="35"/>
                  </a:lnTo>
                  <a:lnTo>
                    <a:pt x="173" y="38"/>
                  </a:lnTo>
                  <a:lnTo>
                    <a:pt x="177" y="45"/>
                  </a:lnTo>
                  <a:lnTo>
                    <a:pt x="173" y="53"/>
                  </a:lnTo>
                  <a:lnTo>
                    <a:pt x="166" y="64"/>
                  </a:lnTo>
                  <a:lnTo>
                    <a:pt x="158" y="74"/>
                  </a:lnTo>
                  <a:lnTo>
                    <a:pt x="153" y="88"/>
                  </a:lnTo>
                  <a:lnTo>
                    <a:pt x="142" y="98"/>
                  </a:lnTo>
                  <a:lnTo>
                    <a:pt x="137" y="108"/>
                  </a:lnTo>
                  <a:lnTo>
                    <a:pt x="132" y="115"/>
                  </a:lnTo>
                  <a:lnTo>
                    <a:pt x="132" y="119"/>
                  </a:lnTo>
                  <a:lnTo>
                    <a:pt x="103" y="103"/>
                  </a:lnTo>
                  <a:lnTo>
                    <a:pt x="122" y="55"/>
                  </a:lnTo>
                  <a:lnTo>
                    <a:pt x="45" y="29"/>
                  </a:lnTo>
                  <a:lnTo>
                    <a:pt x="36" y="65"/>
                  </a:lnTo>
                  <a:lnTo>
                    <a:pt x="0" y="86"/>
                  </a:lnTo>
                  <a:lnTo>
                    <a:pt x="2" y="55"/>
                  </a:lnTo>
                  <a:lnTo>
                    <a:pt x="2" y="55"/>
                  </a:lnTo>
                  <a:close/>
                </a:path>
              </a:pathLst>
            </a:custGeom>
            <a:solidFill>
              <a:srgbClr val="000000"/>
            </a:solidFill>
            <a:ln w="9525">
              <a:noFill/>
              <a:round/>
              <a:headEnd/>
              <a:tailEnd/>
            </a:ln>
          </p:spPr>
          <p:txBody>
            <a:bodyPr/>
            <a:lstStyle/>
            <a:p>
              <a:endParaRPr lang="en-US"/>
            </a:p>
          </p:txBody>
        </p:sp>
        <p:sp>
          <p:nvSpPr>
            <p:cNvPr id="136277" name="Freeform 85"/>
            <p:cNvSpPr>
              <a:spLocks/>
            </p:cNvSpPr>
            <p:nvPr/>
          </p:nvSpPr>
          <p:spPr bwMode="auto">
            <a:xfrm>
              <a:off x="3803" y="1299"/>
              <a:ext cx="220" cy="88"/>
            </a:xfrm>
            <a:custGeom>
              <a:avLst/>
              <a:gdLst/>
              <a:ahLst/>
              <a:cxnLst>
                <a:cxn ang="0">
                  <a:pos x="19" y="94"/>
                </a:cxn>
                <a:cxn ang="0">
                  <a:pos x="242" y="87"/>
                </a:cxn>
                <a:cxn ang="0">
                  <a:pos x="269" y="85"/>
                </a:cxn>
                <a:cxn ang="0">
                  <a:pos x="269" y="101"/>
                </a:cxn>
                <a:cxn ang="0">
                  <a:pos x="268" y="121"/>
                </a:cxn>
                <a:cxn ang="0">
                  <a:pos x="269" y="142"/>
                </a:cxn>
                <a:cxn ang="0">
                  <a:pos x="278" y="159"/>
                </a:cxn>
                <a:cxn ang="0">
                  <a:pos x="288" y="171"/>
                </a:cxn>
                <a:cxn ang="0">
                  <a:pos x="304" y="174"/>
                </a:cxn>
                <a:cxn ang="0">
                  <a:pos x="323" y="171"/>
                </a:cxn>
                <a:cxn ang="0">
                  <a:pos x="345" y="161"/>
                </a:cxn>
                <a:cxn ang="0">
                  <a:pos x="369" y="147"/>
                </a:cxn>
                <a:cxn ang="0">
                  <a:pos x="393" y="130"/>
                </a:cxn>
                <a:cxn ang="0">
                  <a:pos x="415" y="113"/>
                </a:cxn>
                <a:cxn ang="0">
                  <a:pos x="434" y="99"/>
                </a:cxn>
                <a:cxn ang="0">
                  <a:pos x="437" y="92"/>
                </a:cxn>
                <a:cxn ang="0">
                  <a:pos x="422" y="78"/>
                </a:cxn>
                <a:cxn ang="0">
                  <a:pos x="408" y="66"/>
                </a:cxn>
                <a:cxn ang="0">
                  <a:pos x="388" y="54"/>
                </a:cxn>
                <a:cxn ang="0">
                  <a:pos x="364" y="41"/>
                </a:cxn>
                <a:cxn ang="0">
                  <a:pos x="340" y="29"/>
                </a:cxn>
                <a:cxn ang="0">
                  <a:pos x="312" y="17"/>
                </a:cxn>
                <a:cxn ang="0">
                  <a:pos x="283" y="10"/>
                </a:cxn>
                <a:cxn ang="0">
                  <a:pos x="254" y="1"/>
                </a:cxn>
                <a:cxn ang="0">
                  <a:pos x="227" y="0"/>
                </a:cxn>
                <a:cxn ang="0">
                  <a:pos x="199" y="1"/>
                </a:cxn>
                <a:cxn ang="0">
                  <a:pos x="173" y="3"/>
                </a:cxn>
                <a:cxn ang="0">
                  <a:pos x="148" y="6"/>
                </a:cxn>
                <a:cxn ang="0">
                  <a:pos x="129" y="10"/>
                </a:cxn>
                <a:cxn ang="0">
                  <a:pos x="113" y="15"/>
                </a:cxn>
                <a:cxn ang="0">
                  <a:pos x="105" y="17"/>
                </a:cxn>
                <a:cxn ang="0">
                  <a:pos x="81" y="18"/>
                </a:cxn>
                <a:cxn ang="0">
                  <a:pos x="57" y="22"/>
                </a:cxn>
                <a:cxn ang="0">
                  <a:pos x="48" y="24"/>
                </a:cxn>
                <a:cxn ang="0">
                  <a:pos x="55" y="25"/>
                </a:cxn>
                <a:cxn ang="0">
                  <a:pos x="72" y="25"/>
                </a:cxn>
                <a:cxn ang="0">
                  <a:pos x="95" y="25"/>
                </a:cxn>
                <a:cxn ang="0">
                  <a:pos x="122" y="25"/>
                </a:cxn>
                <a:cxn ang="0">
                  <a:pos x="144" y="25"/>
                </a:cxn>
                <a:cxn ang="0">
                  <a:pos x="161" y="25"/>
                </a:cxn>
                <a:cxn ang="0">
                  <a:pos x="179" y="25"/>
                </a:cxn>
                <a:cxn ang="0">
                  <a:pos x="196" y="25"/>
                </a:cxn>
                <a:cxn ang="0">
                  <a:pos x="213" y="25"/>
                </a:cxn>
                <a:cxn ang="0">
                  <a:pos x="232" y="27"/>
                </a:cxn>
                <a:cxn ang="0">
                  <a:pos x="256" y="29"/>
                </a:cxn>
                <a:cxn ang="0">
                  <a:pos x="287" y="32"/>
                </a:cxn>
                <a:cxn ang="0">
                  <a:pos x="314" y="39"/>
                </a:cxn>
                <a:cxn ang="0">
                  <a:pos x="335" y="47"/>
                </a:cxn>
                <a:cxn ang="0">
                  <a:pos x="353" y="56"/>
                </a:cxn>
                <a:cxn ang="0">
                  <a:pos x="367" y="65"/>
                </a:cxn>
                <a:cxn ang="0">
                  <a:pos x="379" y="80"/>
                </a:cxn>
                <a:cxn ang="0">
                  <a:pos x="384" y="101"/>
                </a:cxn>
                <a:cxn ang="0">
                  <a:pos x="377" y="116"/>
                </a:cxn>
                <a:cxn ang="0">
                  <a:pos x="362" y="126"/>
                </a:cxn>
                <a:cxn ang="0">
                  <a:pos x="345" y="130"/>
                </a:cxn>
                <a:cxn ang="0">
                  <a:pos x="326" y="128"/>
                </a:cxn>
                <a:cxn ang="0">
                  <a:pos x="312" y="119"/>
                </a:cxn>
                <a:cxn ang="0">
                  <a:pos x="307" y="104"/>
                </a:cxn>
                <a:cxn ang="0">
                  <a:pos x="312" y="82"/>
                </a:cxn>
                <a:cxn ang="0">
                  <a:pos x="158" y="54"/>
                </a:cxn>
                <a:cxn ang="0">
                  <a:pos x="38" y="24"/>
                </a:cxn>
                <a:cxn ang="0">
                  <a:pos x="0" y="37"/>
                </a:cxn>
              </a:cxnLst>
              <a:rect l="0" t="0" r="r" b="b"/>
              <a:pathLst>
                <a:path w="441" h="174">
                  <a:moveTo>
                    <a:pt x="0" y="37"/>
                  </a:moveTo>
                  <a:lnTo>
                    <a:pt x="19" y="94"/>
                  </a:lnTo>
                  <a:lnTo>
                    <a:pt x="235" y="90"/>
                  </a:lnTo>
                  <a:lnTo>
                    <a:pt x="242" y="87"/>
                  </a:lnTo>
                  <a:lnTo>
                    <a:pt x="256" y="85"/>
                  </a:lnTo>
                  <a:lnTo>
                    <a:pt x="269" y="85"/>
                  </a:lnTo>
                  <a:lnTo>
                    <a:pt x="275" y="94"/>
                  </a:lnTo>
                  <a:lnTo>
                    <a:pt x="269" y="101"/>
                  </a:lnTo>
                  <a:lnTo>
                    <a:pt x="269" y="111"/>
                  </a:lnTo>
                  <a:lnTo>
                    <a:pt x="268" y="121"/>
                  </a:lnTo>
                  <a:lnTo>
                    <a:pt x="269" y="131"/>
                  </a:lnTo>
                  <a:lnTo>
                    <a:pt x="269" y="142"/>
                  </a:lnTo>
                  <a:lnTo>
                    <a:pt x="275" y="152"/>
                  </a:lnTo>
                  <a:lnTo>
                    <a:pt x="278" y="159"/>
                  </a:lnTo>
                  <a:lnTo>
                    <a:pt x="283" y="167"/>
                  </a:lnTo>
                  <a:lnTo>
                    <a:pt x="288" y="171"/>
                  </a:lnTo>
                  <a:lnTo>
                    <a:pt x="297" y="174"/>
                  </a:lnTo>
                  <a:lnTo>
                    <a:pt x="304" y="174"/>
                  </a:lnTo>
                  <a:lnTo>
                    <a:pt x="314" y="174"/>
                  </a:lnTo>
                  <a:lnTo>
                    <a:pt x="323" y="171"/>
                  </a:lnTo>
                  <a:lnTo>
                    <a:pt x="335" y="167"/>
                  </a:lnTo>
                  <a:lnTo>
                    <a:pt x="345" y="161"/>
                  </a:lnTo>
                  <a:lnTo>
                    <a:pt x="360" y="157"/>
                  </a:lnTo>
                  <a:lnTo>
                    <a:pt x="369" y="147"/>
                  </a:lnTo>
                  <a:lnTo>
                    <a:pt x="381" y="140"/>
                  </a:lnTo>
                  <a:lnTo>
                    <a:pt x="393" y="130"/>
                  </a:lnTo>
                  <a:lnTo>
                    <a:pt x="407" y="123"/>
                  </a:lnTo>
                  <a:lnTo>
                    <a:pt x="415" y="113"/>
                  </a:lnTo>
                  <a:lnTo>
                    <a:pt x="425" y="106"/>
                  </a:lnTo>
                  <a:lnTo>
                    <a:pt x="434" y="99"/>
                  </a:lnTo>
                  <a:lnTo>
                    <a:pt x="441" y="94"/>
                  </a:lnTo>
                  <a:lnTo>
                    <a:pt x="437" y="92"/>
                  </a:lnTo>
                  <a:lnTo>
                    <a:pt x="429" y="83"/>
                  </a:lnTo>
                  <a:lnTo>
                    <a:pt x="422" y="78"/>
                  </a:lnTo>
                  <a:lnTo>
                    <a:pt x="415" y="73"/>
                  </a:lnTo>
                  <a:lnTo>
                    <a:pt x="408" y="66"/>
                  </a:lnTo>
                  <a:lnTo>
                    <a:pt x="400" y="63"/>
                  </a:lnTo>
                  <a:lnTo>
                    <a:pt x="388" y="54"/>
                  </a:lnTo>
                  <a:lnTo>
                    <a:pt x="376" y="47"/>
                  </a:lnTo>
                  <a:lnTo>
                    <a:pt x="364" y="41"/>
                  </a:lnTo>
                  <a:lnTo>
                    <a:pt x="353" y="35"/>
                  </a:lnTo>
                  <a:lnTo>
                    <a:pt x="340" y="29"/>
                  </a:lnTo>
                  <a:lnTo>
                    <a:pt x="326" y="22"/>
                  </a:lnTo>
                  <a:lnTo>
                    <a:pt x="312" y="17"/>
                  </a:lnTo>
                  <a:lnTo>
                    <a:pt x="299" y="15"/>
                  </a:lnTo>
                  <a:lnTo>
                    <a:pt x="283" y="10"/>
                  </a:lnTo>
                  <a:lnTo>
                    <a:pt x="269" y="5"/>
                  </a:lnTo>
                  <a:lnTo>
                    <a:pt x="254" y="1"/>
                  </a:lnTo>
                  <a:lnTo>
                    <a:pt x="240" y="1"/>
                  </a:lnTo>
                  <a:lnTo>
                    <a:pt x="227" y="0"/>
                  </a:lnTo>
                  <a:lnTo>
                    <a:pt x="213" y="0"/>
                  </a:lnTo>
                  <a:lnTo>
                    <a:pt x="199" y="1"/>
                  </a:lnTo>
                  <a:lnTo>
                    <a:pt x="187" y="3"/>
                  </a:lnTo>
                  <a:lnTo>
                    <a:pt x="173" y="3"/>
                  </a:lnTo>
                  <a:lnTo>
                    <a:pt x="160" y="5"/>
                  </a:lnTo>
                  <a:lnTo>
                    <a:pt x="148" y="6"/>
                  </a:lnTo>
                  <a:lnTo>
                    <a:pt x="139" y="10"/>
                  </a:lnTo>
                  <a:lnTo>
                    <a:pt x="129" y="10"/>
                  </a:lnTo>
                  <a:lnTo>
                    <a:pt x="122" y="13"/>
                  </a:lnTo>
                  <a:lnTo>
                    <a:pt x="113" y="15"/>
                  </a:lnTo>
                  <a:lnTo>
                    <a:pt x="110" y="17"/>
                  </a:lnTo>
                  <a:lnTo>
                    <a:pt x="105" y="17"/>
                  </a:lnTo>
                  <a:lnTo>
                    <a:pt x="96" y="17"/>
                  </a:lnTo>
                  <a:lnTo>
                    <a:pt x="81" y="18"/>
                  </a:lnTo>
                  <a:lnTo>
                    <a:pt x="69" y="22"/>
                  </a:lnTo>
                  <a:lnTo>
                    <a:pt x="57" y="22"/>
                  </a:lnTo>
                  <a:lnTo>
                    <a:pt x="50" y="24"/>
                  </a:lnTo>
                  <a:lnTo>
                    <a:pt x="48" y="24"/>
                  </a:lnTo>
                  <a:lnTo>
                    <a:pt x="52" y="25"/>
                  </a:lnTo>
                  <a:lnTo>
                    <a:pt x="55" y="25"/>
                  </a:lnTo>
                  <a:lnTo>
                    <a:pt x="64" y="27"/>
                  </a:lnTo>
                  <a:lnTo>
                    <a:pt x="72" y="25"/>
                  </a:lnTo>
                  <a:lnTo>
                    <a:pt x="81" y="25"/>
                  </a:lnTo>
                  <a:lnTo>
                    <a:pt x="95" y="25"/>
                  </a:lnTo>
                  <a:lnTo>
                    <a:pt x="108" y="25"/>
                  </a:lnTo>
                  <a:lnTo>
                    <a:pt x="122" y="25"/>
                  </a:lnTo>
                  <a:lnTo>
                    <a:pt x="137" y="25"/>
                  </a:lnTo>
                  <a:lnTo>
                    <a:pt x="144" y="25"/>
                  </a:lnTo>
                  <a:lnTo>
                    <a:pt x="153" y="25"/>
                  </a:lnTo>
                  <a:lnTo>
                    <a:pt x="161" y="25"/>
                  </a:lnTo>
                  <a:lnTo>
                    <a:pt x="172" y="25"/>
                  </a:lnTo>
                  <a:lnTo>
                    <a:pt x="179" y="25"/>
                  </a:lnTo>
                  <a:lnTo>
                    <a:pt x="189" y="25"/>
                  </a:lnTo>
                  <a:lnTo>
                    <a:pt x="196" y="25"/>
                  </a:lnTo>
                  <a:lnTo>
                    <a:pt x="206" y="25"/>
                  </a:lnTo>
                  <a:lnTo>
                    <a:pt x="213" y="25"/>
                  </a:lnTo>
                  <a:lnTo>
                    <a:pt x="221" y="27"/>
                  </a:lnTo>
                  <a:lnTo>
                    <a:pt x="232" y="27"/>
                  </a:lnTo>
                  <a:lnTo>
                    <a:pt x="240" y="29"/>
                  </a:lnTo>
                  <a:lnTo>
                    <a:pt x="256" y="29"/>
                  </a:lnTo>
                  <a:lnTo>
                    <a:pt x="271" y="32"/>
                  </a:lnTo>
                  <a:lnTo>
                    <a:pt x="287" y="32"/>
                  </a:lnTo>
                  <a:lnTo>
                    <a:pt x="302" y="37"/>
                  </a:lnTo>
                  <a:lnTo>
                    <a:pt x="314" y="39"/>
                  </a:lnTo>
                  <a:lnTo>
                    <a:pt x="326" y="44"/>
                  </a:lnTo>
                  <a:lnTo>
                    <a:pt x="335" y="47"/>
                  </a:lnTo>
                  <a:lnTo>
                    <a:pt x="345" y="51"/>
                  </a:lnTo>
                  <a:lnTo>
                    <a:pt x="353" y="56"/>
                  </a:lnTo>
                  <a:lnTo>
                    <a:pt x="360" y="61"/>
                  </a:lnTo>
                  <a:lnTo>
                    <a:pt x="367" y="65"/>
                  </a:lnTo>
                  <a:lnTo>
                    <a:pt x="374" y="71"/>
                  </a:lnTo>
                  <a:lnTo>
                    <a:pt x="379" y="80"/>
                  </a:lnTo>
                  <a:lnTo>
                    <a:pt x="384" y="92"/>
                  </a:lnTo>
                  <a:lnTo>
                    <a:pt x="384" y="101"/>
                  </a:lnTo>
                  <a:lnTo>
                    <a:pt x="384" y="111"/>
                  </a:lnTo>
                  <a:lnTo>
                    <a:pt x="377" y="116"/>
                  </a:lnTo>
                  <a:lnTo>
                    <a:pt x="372" y="123"/>
                  </a:lnTo>
                  <a:lnTo>
                    <a:pt x="362" y="126"/>
                  </a:lnTo>
                  <a:lnTo>
                    <a:pt x="355" y="130"/>
                  </a:lnTo>
                  <a:lnTo>
                    <a:pt x="345" y="130"/>
                  </a:lnTo>
                  <a:lnTo>
                    <a:pt x="335" y="130"/>
                  </a:lnTo>
                  <a:lnTo>
                    <a:pt x="326" y="128"/>
                  </a:lnTo>
                  <a:lnTo>
                    <a:pt x="319" y="126"/>
                  </a:lnTo>
                  <a:lnTo>
                    <a:pt x="312" y="119"/>
                  </a:lnTo>
                  <a:lnTo>
                    <a:pt x="309" y="111"/>
                  </a:lnTo>
                  <a:lnTo>
                    <a:pt x="307" y="104"/>
                  </a:lnTo>
                  <a:lnTo>
                    <a:pt x="309" y="95"/>
                  </a:lnTo>
                  <a:lnTo>
                    <a:pt x="312" y="82"/>
                  </a:lnTo>
                  <a:lnTo>
                    <a:pt x="314" y="78"/>
                  </a:lnTo>
                  <a:lnTo>
                    <a:pt x="158" y="54"/>
                  </a:lnTo>
                  <a:lnTo>
                    <a:pt x="55" y="63"/>
                  </a:lnTo>
                  <a:lnTo>
                    <a:pt x="38" y="24"/>
                  </a:lnTo>
                  <a:lnTo>
                    <a:pt x="0" y="37"/>
                  </a:lnTo>
                  <a:lnTo>
                    <a:pt x="0" y="37"/>
                  </a:lnTo>
                  <a:close/>
                </a:path>
              </a:pathLst>
            </a:custGeom>
            <a:solidFill>
              <a:srgbClr val="000000"/>
            </a:solidFill>
            <a:ln w="9525">
              <a:noFill/>
              <a:round/>
              <a:headEnd/>
              <a:tailEnd/>
            </a:ln>
          </p:spPr>
          <p:txBody>
            <a:bodyPr/>
            <a:lstStyle/>
            <a:p>
              <a:endParaRPr lang="en-US"/>
            </a:p>
          </p:txBody>
        </p:sp>
        <p:sp>
          <p:nvSpPr>
            <p:cNvPr id="136278" name="Freeform 86"/>
            <p:cNvSpPr>
              <a:spLocks/>
            </p:cNvSpPr>
            <p:nvPr/>
          </p:nvSpPr>
          <p:spPr bwMode="auto">
            <a:xfrm>
              <a:off x="3963" y="1349"/>
              <a:ext cx="139" cy="60"/>
            </a:xfrm>
            <a:custGeom>
              <a:avLst/>
              <a:gdLst/>
              <a:ahLst/>
              <a:cxnLst>
                <a:cxn ang="0">
                  <a:pos x="101" y="0"/>
                </a:cxn>
                <a:cxn ang="0">
                  <a:pos x="115" y="0"/>
                </a:cxn>
                <a:cxn ang="0">
                  <a:pos x="130" y="0"/>
                </a:cxn>
                <a:cxn ang="0">
                  <a:pos x="148" y="0"/>
                </a:cxn>
                <a:cxn ang="0">
                  <a:pos x="166" y="0"/>
                </a:cxn>
                <a:cxn ang="0">
                  <a:pos x="184" y="0"/>
                </a:cxn>
                <a:cxn ang="0">
                  <a:pos x="202" y="3"/>
                </a:cxn>
                <a:cxn ang="0">
                  <a:pos x="223" y="5"/>
                </a:cxn>
                <a:cxn ang="0">
                  <a:pos x="242" y="8"/>
                </a:cxn>
                <a:cxn ang="0">
                  <a:pos x="254" y="15"/>
                </a:cxn>
                <a:cxn ang="0">
                  <a:pos x="266" y="27"/>
                </a:cxn>
                <a:cxn ang="0">
                  <a:pos x="276" y="43"/>
                </a:cxn>
                <a:cxn ang="0">
                  <a:pos x="276" y="65"/>
                </a:cxn>
                <a:cxn ang="0">
                  <a:pos x="254" y="91"/>
                </a:cxn>
                <a:cxn ang="0">
                  <a:pos x="230" y="106"/>
                </a:cxn>
                <a:cxn ang="0">
                  <a:pos x="214" y="113"/>
                </a:cxn>
                <a:cxn ang="0">
                  <a:pos x="189" y="120"/>
                </a:cxn>
                <a:cxn ang="0">
                  <a:pos x="160" y="110"/>
                </a:cxn>
                <a:cxn ang="0">
                  <a:pos x="134" y="94"/>
                </a:cxn>
                <a:cxn ang="0">
                  <a:pos x="113" y="86"/>
                </a:cxn>
                <a:cxn ang="0">
                  <a:pos x="91" y="77"/>
                </a:cxn>
                <a:cxn ang="0">
                  <a:pos x="76" y="74"/>
                </a:cxn>
                <a:cxn ang="0">
                  <a:pos x="58" y="70"/>
                </a:cxn>
                <a:cxn ang="0">
                  <a:pos x="41" y="67"/>
                </a:cxn>
                <a:cxn ang="0">
                  <a:pos x="21" y="63"/>
                </a:cxn>
                <a:cxn ang="0">
                  <a:pos x="2" y="62"/>
                </a:cxn>
                <a:cxn ang="0">
                  <a:pos x="4" y="58"/>
                </a:cxn>
                <a:cxn ang="0">
                  <a:pos x="17" y="48"/>
                </a:cxn>
                <a:cxn ang="0">
                  <a:pos x="36" y="43"/>
                </a:cxn>
                <a:cxn ang="0">
                  <a:pos x="58" y="43"/>
                </a:cxn>
                <a:cxn ang="0">
                  <a:pos x="89" y="48"/>
                </a:cxn>
                <a:cxn ang="0">
                  <a:pos x="110" y="58"/>
                </a:cxn>
                <a:cxn ang="0">
                  <a:pos x="125" y="63"/>
                </a:cxn>
                <a:cxn ang="0">
                  <a:pos x="142" y="68"/>
                </a:cxn>
                <a:cxn ang="0">
                  <a:pos x="161" y="75"/>
                </a:cxn>
                <a:cxn ang="0">
                  <a:pos x="180" y="79"/>
                </a:cxn>
                <a:cxn ang="0">
                  <a:pos x="197" y="80"/>
                </a:cxn>
                <a:cxn ang="0">
                  <a:pos x="214" y="80"/>
                </a:cxn>
                <a:cxn ang="0">
                  <a:pos x="228" y="79"/>
                </a:cxn>
                <a:cxn ang="0">
                  <a:pos x="242" y="68"/>
                </a:cxn>
                <a:cxn ang="0">
                  <a:pos x="240" y="50"/>
                </a:cxn>
                <a:cxn ang="0">
                  <a:pos x="232" y="38"/>
                </a:cxn>
                <a:cxn ang="0">
                  <a:pos x="218" y="36"/>
                </a:cxn>
                <a:cxn ang="0">
                  <a:pos x="201" y="36"/>
                </a:cxn>
                <a:cxn ang="0">
                  <a:pos x="175" y="32"/>
                </a:cxn>
                <a:cxn ang="0">
                  <a:pos x="151" y="31"/>
                </a:cxn>
                <a:cxn ang="0">
                  <a:pos x="134" y="29"/>
                </a:cxn>
                <a:cxn ang="0">
                  <a:pos x="108" y="27"/>
                </a:cxn>
                <a:cxn ang="0">
                  <a:pos x="81" y="24"/>
                </a:cxn>
                <a:cxn ang="0">
                  <a:pos x="100" y="0"/>
                </a:cxn>
              </a:cxnLst>
              <a:rect l="0" t="0" r="r" b="b"/>
              <a:pathLst>
                <a:path w="280" h="120">
                  <a:moveTo>
                    <a:pt x="100" y="0"/>
                  </a:moveTo>
                  <a:lnTo>
                    <a:pt x="101" y="0"/>
                  </a:lnTo>
                  <a:lnTo>
                    <a:pt x="110" y="0"/>
                  </a:lnTo>
                  <a:lnTo>
                    <a:pt x="115" y="0"/>
                  </a:lnTo>
                  <a:lnTo>
                    <a:pt x="122" y="0"/>
                  </a:lnTo>
                  <a:lnTo>
                    <a:pt x="130" y="0"/>
                  </a:lnTo>
                  <a:lnTo>
                    <a:pt x="139" y="0"/>
                  </a:lnTo>
                  <a:lnTo>
                    <a:pt x="148" y="0"/>
                  </a:lnTo>
                  <a:lnTo>
                    <a:pt x="156" y="0"/>
                  </a:lnTo>
                  <a:lnTo>
                    <a:pt x="166" y="0"/>
                  </a:lnTo>
                  <a:lnTo>
                    <a:pt x="177" y="0"/>
                  </a:lnTo>
                  <a:lnTo>
                    <a:pt x="184" y="0"/>
                  </a:lnTo>
                  <a:lnTo>
                    <a:pt x="194" y="2"/>
                  </a:lnTo>
                  <a:lnTo>
                    <a:pt x="202" y="3"/>
                  </a:lnTo>
                  <a:lnTo>
                    <a:pt x="213" y="5"/>
                  </a:lnTo>
                  <a:lnTo>
                    <a:pt x="223" y="5"/>
                  </a:lnTo>
                  <a:lnTo>
                    <a:pt x="233" y="7"/>
                  </a:lnTo>
                  <a:lnTo>
                    <a:pt x="242" y="8"/>
                  </a:lnTo>
                  <a:lnTo>
                    <a:pt x="247" y="12"/>
                  </a:lnTo>
                  <a:lnTo>
                    <a:pt x="254" y="15"/>
                  </a:lnTo>
                  <a:lnTo>
                    <a:pt x="259" y="24"/>
                  </a:lnTo>
                  <a:lnTo>
                    <a:pt x="266" y="27"/>
                  </a:lnTo>
                  <a:lnTo>
                    <a:pt x="273" y="36"/>
                  </a:lnTo>
                  <a:lnTo>
                    <a:pt x="276" y="43"/>
                  </a:lnTo>
                  <a:lnTo>
                    <a:pt x="280" y="55"/>
                  </a:lnTo>
                  <a:lnTo>
                    <a:pt x="276" y="65"/>
                  </a:lnTo>
                  <a:lnTo>
                    <a:pt x="266" y="77"/>
                  </a:lnTo>
                  <a:lnTo>
                    <a:pt x="254" y="91"/>
                  </a:lnTo>
                  <a:lnTo>
                    <a:pt x="240" y="103"/>
                  </a:lnTo>
                  <a:lnTo>
                    <a:pt x="230" y="106"/>
                  </a:lnTo>
                  <a:lnTo>
                    <a:pt x="223" y="110"/>
                  </a:lnTo>
                  <a:lnTo>
                    <a:pt x="214" y="113"/>
                  </a:lnTo>
                  <a:lnTo>
                    <a:pt x="206" y="118"/>
                  </a:lnTo>
                  <a:lnTo>
                    <a:pt x="189" y="120"/>
                  </a:lnTo>
                  <a:lnTo>
                    <a:pt x="175" y="118"/>
                  </a:lnTo>
                  <a:lnTo>
                    <a:pt x="160" y="110"/>
                  </a:lnTo>
                  <a:lnTo>
                    <a:pt x="144" y="101"/>
                  </a:lnTo>
                  <a:lnTo>
                    <a:pt x="134" y="94"/>
                  </a:lnTo>
                  <a:lnTo>
                    <a:pt x="124" y="91"/>
                  </a:lnTo>
                  <a:lnTo>
                    <a:pt x="113" y="86"/>
                  </a:lnTo>
                  <a:lnTo>
                    <a:pt x="101" y="80"/>
                  </a:lnTo>
                  <a:lnTo>
                    <a:pt x="91" y="77"/>
                  </a:lnTo>
                  <a:lnTo>
                    <a:pt x="84" y="75"/>
                  </a:lnTo>
                  <a:lnTo>
                    <a:pt x="76" y="74"/>
                  </a:lnTo>
                  <a:lnTo>
                    <a:pt x="69" y="72"/>
                  </a:lnTo>
                  <a:lnTo>
                    <a:pt x="58" y="70"/>
                  </a:lnTo>
                  <a:lnTo>
                    <a:pt x="52" y="68"/>
                  </a:lnTo>
                  <a:lnTo>
                    <a:pt x="41" y="67"/>
                  </a:lnTo>
                  <a:lnTo>
                    <a:pt x="36" y="67"/>
                  </a:lnTo>
                  <a:lnTo>
                    <a:pt x="21" y="63"/>
                  </a:lnTo>
                  <a:lnTo>
                    <a:pt x="10" y="62"/>
                  </a:lnTo>
                  <a:lnTo>
                    <a:pt x="2" y="62"/>
                  </a:lnTo>
                  <a:lnTo>
                    <a:pt x="0" y="62"/>
                  </a:lnTo>
                  <a:lnTo>
                    <a:pt x="4" y="58"/>
                  </a:lnTo>
                  <a:lnTo>
                    <a:pt x="12" y="53"/>
                  </a:lnTo>
                  <a:lnTo>
                    <a:pt x="17" y="48"/>
                  </a:lnTo>
                  <a:lnTo>
                    <a:pt x="26" y="44"/>
                  </a:lnTo>
                  <a:lnTo>
                    <a:pt x="36" y="43"/>
                  </a:lnTo>
                  <a:lnTo>
                    <a:pt x="45" y="43"/>
                  </a:lnTo>
                  <a:lnTo>
                    <a:pt x="58" y="43"/>
                  </a:lnTo>
                  <a:lnTo>
                    <a:pt x="74" y="44"/>
                  </a:lnTo>
                  <a:lnTo>
                    <a:pt x="89" y="48"/>
                  </a:lnTo>
                  <a:lnTo>
                    <a:pt x="105" y="55"/>
                  </a:lnTo>
                  <a:lnTo>
                    <a:pt x="110" y="58"/>
                  </a:lnTo>
                  <a:lnTo>
                    <a:pt x="118" y="60"/>
                  </a:lnTo>
                  <a:lnTo>
                    <a:pt x="125" y="63"/>
                  </a:lnTo>
                  <a:lnTo>
                    <a:pt x="136" y="67"/>
                  </a:lnTo>
                  <a:lnTo>
                    <a:pt x="142" y="68"/>
                  </a:lnTo>
                  <a:lnTo>
                    <a:pt x="151" y="72"/>
                  </a:lnTo>
                  <a:lnTo>
                    <a:pt x="161" y="75"/>
                  </a:lnTo>
                  <a:lnTo>
                    <a:pt x="172" y="77"/>
                  </a:lnTo>
                  <a:lnTo>
                    <a:pt x="180" y="79"/>
                  </a:lnTo>
                  <a:lnTo>
                    <a:pt x="189" y="80"/>
                  </a:lnTo>
                  <a:lnTo>
                    <a:pt x="197" y="80"/>
                  </a:lnTo>
                  <a:lnTo>
                    <a:pt x="208" y="82"/>
                  </a:lnTo>
                  <a:lnTo>
                    <a:pt x="214" y="80"/>
                  </a:lnTo>
                  <a:lnTo>
                    <a:pt x="223" y="80"/>
                  </a:lnTo>
                  <a:lnTo>
                    <a:pt x="228" y="79"/>
                  </a:lnTo>
                  <a:lnTo>
                    <a:pt x="235" y="77"/>
                  </a:lnTo>
                  <a:lnTo>
                    <a:pt x="242" y="68"/>
                  </a:lnTo>
                  <a:lnTo>
                    <a:pt x="244" y="58"/>
                  </a:lnTo>
                  <a:lnTo>
                    <a:pt x="240" y="50"/>
                  </a:lnTo>
                  <a:lnTo>
                    <a:pt x="238" y="43"/>
                  </a:lnTo>
                  <a:lnTo>
                    <a:pt x="232" y="38"/>
                  </a:lnTo>
                  <a:lnTo>
                    <a:pt x="226" y="38"/>
                  </a:lnTo>
                  <a:lnTo>
                    <a:pt x="218" y="36"/>
                  </a:lnTo>
                  <a:lnTo>
                    <a:pt x="211" y="36"/>
                  </a:lnTo>
                  <a:lnTo>
                    <a:pt x="201" y="36"/>
                  </a:lnTo>
                  <a:lnTo>
                    <a:pt x="190" y="36"/>
                  </a:lnTo>
                  <a:lnTo>
                    <a:pt x="175" y="32"/>
                  </a:lnTo>
                  <a:lnTo>
                    <a:pt x="160" y="32"/>
                  </a:lnTo>
                  <a:lnTo>
                    <a:pt x="151" y="31"/>
                  </a:lnTo>
                  <a:lnTo>
                    <a:pt x="142" y="29"/>
                  </a:lnTo>
                  <a:lnTo>
                    <a:pt x="134" y="29"/>
                  </a:lnTo>
                  <a:lnTo>
                    <a:pt x="125" y="29"/>
                  </a:lnTo>
                  <a:lnTo>
                    <a:pt x="108" y="27"/>
                  </a:lnTo>
                  <a:lnTo>
                    <a:pt x="94" y="26"/>
                  </a:lnTo>
                  <a:lnTo>
                    <a:pt x="81" y="24"/>
                  </a:lnTo>
                  <a:lnTo>
                    <a:pt x="72" y="24"/>
                  </a:lnTo>
                  <a:lnTo>
                    <a:pt x="100" y="0"/>
                  </a:lnTo>
                  <a:lnTo>
                    <a:pt x="100" y="0"/>
                  </a:lnTo>
                  <a:close/>
                </a:path>
              </a:pathLst>
            </a:custGeom>
            <a:solidFill>
              <a:srgbClr val="000000"/>
            </a:solidFill>
            <a:ln w="9525">
              <a:noFill/>
              <a:round/>
              <a:headEnd/>
              <a:tailEnd/>
            </a:ln>
          </p:spPr>
          <p:txBody>
            <a:bodyPr/>
            <a:lstStyle/>
            <a:p>
              <a:endParaRPr lang="en-US"/>
            </a:p>
          </p:txBody>
        </p:sp>
        <p:sp>
          <p:nvSpPr>
            <p:cNvPr id="136279" name="Freeform 87"/>
            <p:cNvSpPr>
              <a:spLocks/>
            </p:cNvSpPr>
            <p:nvPr/>
          </p:nvSpPr>
          <p:spPr bwMode="auto">
            <a:xfrm>
              <a:off x="4054" y="1285"/>
              <a:ext cx="97" cy="56"/>
            </a:xfrm>
            <a:custGeom>
              <a:avLst/>
              <a:gdLst/>
              <a:ahLst/>
              <a:cxnLst>
                <a:cxn ang="0">
                  <a:pos x="48" y="6"/>
                </a:cxn>
                <a:cxn ang="0">
                  <a:pos x="36" y="19"/>
                </a:cxn>
                <a:cxn ang="0">
                  <a:pos x="18" y="43"/>
                </a:cxn>
                <a:cxn ang="0">
                  <a:pos x="5" y="65"/>
                </a:cxn>
                <a:cxn ang="0">
                  <a:pos x="0" y="83"/>
                </a:cxn>
                <a:cxn ang="0">
                  <a:pos x="6" y="91"/>
                </a:cxn>
                <a:cxn ang="0">
                  <a:pos x="22" y="93"/>
                </a:cxn>
                <a:cxn ang="0">
                  <a:pos x="42" y="93"/>
                </a:cxn>
                <a:cxn ang="0">
                  <a:pos x="63" y="93"/>
                </a:cxn>
                <a:cxn ang="0">
                  <a:pos x="82" y="93"/>
                </a:cxn>
                <a:cxn ang="0">
                  <a:pos x="99" y="96"/>
                </a:cxn>
                <a:cxn ang="0">
                  <a:pos x="116" y="101"/>
                </a:cxn>
                <a:cxn ang="0">
                  <a:pos x="138" y="108"/>
                </a:cxn>
                <a:cxn ang="0">
                  <a:pos x="164" y="113"/>
                </a:cxn>
                <a:cxn ang="0">
                  <a:pos x="185" y="101"/>
                </a:cxn>
                <a:cxn ang="0">
                  <a:pos x="193" y="76"/>
                </a:cxn>
                <a:cxn ang="0">
                  <a:pos x="180" y="55"/>
                </a:cxn>
                <a:cxn ang="0">
                  <a:pos x="149" y="45"/>
                </a:cxn>
                <a:cxn ang="0">
                  <a:pos x="120" y="30"/>
                </a:cxn>
                <a:cxn ang="0">
                  <a:pos x="101" y="14"/>
                </a:cxn>
                <a:cxn ang="0">
                  <a:pos x="96" y="14"/>
                </a:cxn>
                <a:cxn ang="0">
                  <a:pos x="82" y="38"/>
                </a:cxn>
                <a:cxn ang="0">
                  <a:pos x="84" y="48"/>
                </a:cxn>
                <a:cxn ang="0">
                  <a:pos x="102" y="52"/>
                </a:cxn>
                <a:cxn ang="0">
                  <a:pos x="123" y="55"/>
                </a:cxn>
                <a:cxn ang="0">
                  <a:pos x="140" y="62"/>
                </a:cxn>
                <a:cxn ang="0">
                  <a:pos x="154" y="77"/>
                </a:cxn>
                <a:cxn ang="0">
                  <a:pos x="145" y="93"/>
                </a:cxn>
                <a:cxn ang="0">
                  <a:pos x="128" y="83"/>
                </a:cxn>
                <a:cxn ang="0">
                  <a:pos x="116" y="76"/>
                </a:cxn>
                <a:cxn ang="0">
                  <a:pos x="99" y="72"/>
                </a:cxn>
                <a:cxn ang="0">
                  <a:pos x="78" y="72"/>
                </a:cxn>
                <a:cxn ang="0">
                  <a:pos x="60" y="76"/>
                </a:cxn>
                <a:cxn ang="0">
                  <a:pos x="44" y="76"/>
                </a:cxn>
                <a:cxn ang="0">
                  <a:pos x="41" y="72"/>
                </a:cxn>
                <a:cxn ang="0">
                  <a:pos x="44" y="59"/>
                </a:cxn>
                <a:cxn ang="0">
                  <a:pos x="56" y="42"/>
                </a:cxn>
                <a:cxn ang="0">
                  <a:pos x="68" y="23"/>
                </a:cxn>
                <a:cxn ang="0">
                  <a:pos x="75" y="9"/>
                </a:cxn>
                <a:cxn ang="0">
                  <a:pos x="65" y="0"/>
                </a:cxn>
                <a:cxn ang="0">
                  <a:pos x="51" y="4"/>
                </a:cxn>
              </a:cxnLst>
              <a:rect l="0" t="0" r="r" b="b"/>
              <a:pathLst>
                <a:path w="193" h="113">
                  <a:moveTo>
                    <a:pt x="51" y="4"/>
                  </a:moveTo>
                  <a:lnTo>
                    <a:pt x="48" y="6"/>
                  </a:lnTo>
                  <a:lnTo>
                    <a:pt x="44" y="12"/>
                  </a:lnTo>
                  <a:lnTo>
                    <a:pt x="36" y="19"/>
                  </a:lnTo>
                  <a:lnTo>
                    <a:pt x="29" y="31"/>
                  </a:lnTo>
                  <a:lnTo>
                    <a:pt x="18" y="43"/>
                  </a:lnTo>
                  <a:lnTo>
                    <a:pt x="12" y="55"/>
                  </a:lnTo>
                  <a:lnTo>
                    <a:pt x="5" y="65"/>
                  </a:lnTo>
                  <a:lnTo>
                    <a:pt x="1" y="77"/>
                  </a:lnTo>
                  <a:lnTo>
                    <a:pt x="0" y="83"/>
                  </a:lnTo>
                  <a:lnTo>
                    <a:pt x="3" y="89"/>
                  </a:lnTo>
                  <a:lnTo>
                    <a:pt x="6" y="91"/>
                  </a:lnTo>
                  <a:lnTo>
                    <a:pt x="13" y="93"/>
                  </a:lnTo>
                  <a:lnTo>
                    <a:pt x="22" y="93"/>
                  </a:lnTo>
                  <a:lnTo>
                    <a:pt x="32" y="93"/>
                  </a:lnTo>
                  <a:lnTo>
                    <a:pt x="42" y="93"/>
                  </a:lnTo>
                  <a:lnTo>
                    <a:pt x="54" y="93"/>
                  </a:lnTo>
                  <a:lnTo>
                    <a:pt x="63" y="93"/>
                  </a:lnTo>
                  <a:lnTo>
                    <a:pt x="73" y="93"/>
                  </a:lnTo>
                  <a:lnTo>
                    <a:pt x="82" y="93"/>
                  </a:lnTo>
                  <a:lnTo>
                    <a:pt x="92" y="96"/>
                  </a:lnTo>
                  <a:lnTo>
                    <a:pt x="99" y="96"/>
                  </a:lnTo>
                  <a:lnTo>
                    <a:pt x="108" y="100"/>
                  </a:lnTo>
                  <a:lnTo>
                    <a:pt x="116" y="101"/>
                  </a:lnTo>
                  <a:lnTo>
                    <a:pt x="125" y="107"/>
                  </a:lnTo>
                  <a:lnTo>
                    <a:pt x="138" y="108"/>
                  </a:lnTo>
                  <a:lnTo>
                    <a:pt x="154" y="113"/>
                  </a:lnTo>
                  <a:lnTo>
                    <a:pt x="164" y="113"/>
                  </a:lnTo>
                  <a:lnTo>
                    <a:pt x="176" y="110"/>
                  </a:lnTo>
                  <a:lnTo>
                    <a:pt x="185" y="101"/>
                  </a:lnTo>
                  <a:lnTo>
                    <a:pt x="192" y="89"/>
                  </a:lnTo>
                  <a:lnTo>
                    <a:pt x="193" y="76"/>
                  </a:lnTo>
                  <a:lnTo>
                    <a:pt x="190" y="65"/>
                  </a:lnTo>
                  <a:lnTo>
                    <a:pt x="180" y="55"/>
                  </a:lnTo>
                  <a:lnTo>
                    <a:pt x="166" y="50"/>
                  </a:lnTo>
                  <a:lnTo>
                    <a:pt x="149" y="45"/>
                  </a:lnTo>
                  <a:lnTo>
                    <a:pt x="135" y="40"/>
                  </a:lnTo>
                  <a:lnTo>
                    <a:pt x="120" y="30"/>
                  </a:lnTo>
                  <a:lnTo>
                    <a:pt x="108" y="21"/>
                  </a:lnTo>
                  <a:lnTo>
                    <a:pt x="101" y="14"/>
                  </a:lnTo>
                  <a:lnTo>
                    <a:pt x="99" y="9"/>
                  </a:lnTo>
                  <a:lnTo>
                    <a:pt x="96" y="14"/>
                  </a:lnTo>
                  <a:lnTo>
                    <a:pt x="90" y="24"/>
                  </a:lnTo>
                  <a:lnTo>
                    <a:pt x="82" y="38"/>
                  </a:lnTo>
                  <a:lnTo>
                    <a:pt x="77" y="48"/>
                  </a:lnTo>
                  <a:lnTo>
                    <a:pt x="84" y="48"/>
                  </a:lnTo>
                  <a:lnTo>
                    <a:pt x="92" y="48"/>
                  </a:lnTo>
                  <a:lnTo>
                    <a:pt x="102" y="52"/>
                  </a:lnTo>
                  <a:lnTo>
                    <a:pt x="111" y="52"/>
                  </a:lnTo>
                  <a:lnTo>
                    <a:pt x="123" y="55"/>
                  </a:lnTo>
                  <a:lnTo>
                    <a:pt x="132" y="57"/>
                  </a:lnTo>
                  <a:lnTo>
                    <a:pt x="140" y="62"/>
                  </a:lnTo>
                  <a:lnTo>
                    <a:pt x="149" y="69"/>
                  </a:lnTo>
                  <a:lnTo>
                    <a:pt x="154" y="77"/>
                  </a:lnTo>
                  <a:lnTo>
                    <a:pt x="150" y="86"/>
                  </a:lnTo>
                  <a:lnTo>
                    <a:pt x="145" y="93"/>
                  </a:lnTo>
                  <a:lnTo>
                    <a:pt x="137" y="89"/>
                  </a:lnTo>
                  <a:lnTo>
                    <a:pt x="128" y="83"/>
                  </a:lnTo>
                  <a:lnTo>
                    <a:pt x="123" y="77"/>
                  </a:lnTo>
                  <a:lnTo>
                    <a:pt x="116" y="76"/>
                  </a:lnTo>
                  <a:lnTo>
                    <a:pt x="108" y="72"/>
                  </a:lnTo>
                  <a:lnTo>
                    <a:pt x="99" y="72"/>
                  </a:lnTo>
                  <a:lnTo>
                    <a:pt x="89" y="71"/>
                  </a:lnTo>
                  <a:lnTo>
                    <a:pt x="78" y="72"/>
                  </a:lnTo>
                  <a:lnTo>
                    <a:pt x="70" y="72"/>
                  </a:lnTo>
                  <a:lnTo>
                    <a:pt x="60" y="76"/>
                  </a:lnTo>
                  <a:lnTo>
                    <a:pt x="51" y="76"/>
                  </a:lnTo>
                  <a:lnTo>
                    <a:pt x="44" y="76"/>
                  </a:lnTo>
                  <a:lnTo>
                    <a:pt x="41" y="74"/>
                  </a:lnTo>
                  <a:lnTo>
                    <a:pt x="41" y="72"/>
                  </a:lnTo>
                  <a:lnTo>
                    <a:pt x="41" y="65"/>
                  </a:lnTo>
                  <a:lnTo>
                    <a:pt x="44" y="59"/>
                  </a:lnTo>
                  <a:lnTo>
                    <a:pt x="49" y="48"/>
                  </a:lnTo>
                  <a:lnTo>
                    <a:pt x="56" y="42"/>
                  </a:lnTo>
                  <a:lnTo>
                    <a:pt x="61" y="30"/>
                  </a:lnTo>
                  <a:lnTo>
                    <a:pt x="68" y="23"/>
                  </a:lnTo>
                  <a:lnTo>
                    <a:pt x="72" y="14"/>
                  </a:lnTo>
                  <a:lnTo>
                    <a:pt x="75" y="9"/>
                  </a:lnTo>
                  <a:lnTo>
                    <a:pt x="73" y="0"/>
                  </a:lnTo>
                  <a:lnTo>
                    <a:pt x="65" y="0"/>
                  </a:lnTo>
                  <a:lnTo>
                    <a:pt x="54" y="2"/>
                  </a:lnTo>
                  <a:lnTo>
                    <a:pt x="51" y="4"/>
                  </a:lnTo>
                  <a:lnTo>
                    <a:pt x="51" y="4"/>
                  </a:lnTo>
                  <a:close/>
                </a:path>
              </a:pathLst>
            </a:custGeom>
            <a:solidFill>
              <a:srgbClr val="000000"/>
            </a:solidFill>
            <a:ln w="9525">
              <a:noFill/>
              <a:round/>
              <a:headEnd/>
              <a:tailEnd/>
            </a:ln>
          </p:spPr>
          <p:txBody>
            <a:bodyPr/>
            <a:lstStyle/>
            <a:p>
              <a:endParaRPr lang="en-US"/>
            </a:p>
          </p:txBody>
        </p:sp>
        <p:sp>
          <p:nvSpPr>
            <p:cNvPr id="136280" name="Freeform 88"/>
            <p:cNvSpPr>
              <a:spLocks/>
            </p:cNvSpPr>
            <p:nvPr/>
          </p:nvSpPr>
          <p:spPr bwMode="auto">
            <a:xfrm>
              <a:off x="4077" y="1289"/>
              <a:ext cx="27" cy="20"/>
            </a:xfrm>
            <a:custGeom>
              <a:avLst/>
              <a:gdLst/>
              <a:ahLst/>
              <a:cxnLst>
                <a:cxn ang="0">
                  <a:pos x="29" y="0"/>
                </a:cxn>
                <a:cxn ang="0">
                  <a:pos x="53" y="0"/>
                </a:cxn>
                <a:cxn ang="0">
                  <a:pos x="48" y="26"/>
                </a:cxn>
                <a:cxn ang="0">
                  <a:pos x="31" y="39"/>
                </a:cxn>
                <a:cxn ang="0">
                  <a:pos x="0" y="22"/>
                </a:cxn>
                <a:cxn ang="0">
                  <a:pos x="29" y="0"/>
                </a:cxn>
                <a:cxn ang="0">
                  <a:pos x="29" y="0"/>
                </a:cxn>
              </a:cxnLst>
              <a:rect l="0" t="0" r="r" b="b"/>
              <a:pathLst>
                <a:path w="53" h="39">
                  <a:moveTo>
                    <a:pt x="29" y="0"/>
                  </a:moveTo>
                  <a:lnTo>
                    <a:pt x="53" y="0"/>
                  </a:lnTo>
                  <a:lnTo>
                    <a:pt x="48" y="26"/>
                  </a:lnTo>
                  <a:lnTo>
                    <a:pt x="31" y="39"/>
                  </a:lnTo>
                  <a:lnTo>
                    <a:pt x="0" y="22"/>
                  </a:lnTo>
                  <a:lnTo>
                    <a:pt x="29" y="0"/>
                  </a:lnTo>
                  <a:lnTo>
                    <a:pt x="29" y="0"/>
                  </a:lnTo>
                  <a:close/>
                </a:path>
              </a:pathLst>
            </a:custGeom>
            <a:solidFill>
              <a:srgbClr val="000000"/>
            </a:solidFill>
            <a:ln w="9525">
              <a:noFill/>
              <a:round/>
              <a:headEnd/>
              <a:tailEnd/>
            </a:ln>
          </p:spPr>
          <p:txBody>
            <a:bodyPr/>
            <a:lstStyle/>
            <a:p>
              <a:endParaRPr lang="en-US"/>
            </a:p>
          </p:txBody>
        </p:sp>
        <p:sp>
          <p:nvSpPr>
            <p:cNvPr id="136281" name="Freeform 89"/>
            <p:cNvSpPr>
              <a:spLocks/>
            </p:cNvSpPr>
            <p:nvPr/>
          </p:nvSpPr>
          <p:spPr bwMode="auto">
            <a:xfrm>
              <a:off x="4131" y="1244"/>
              <a:ext cx="286" cy="99"/>
            </a:xfrm>
            <a:custGeom>
              <a:avLst/>
              <a:gdLst/>
              <a:ahLst/>
              <a:cxnLst>
                <a:cxn ang="0">
                  <a:pos x="48" y="15"/>
                </a:cxn>
                <a:cxn ang="0">
                  <a:pos x="14" y="46"/>
                </a:cxn>
                <a:cxn ang="0">
                  <a:pos x="0" y="80"/>
                </a:cxn>
                <a:cxn ang="0">
                  <a:pos x="17" y="110"/>
                </a:cxn>
                <a:cxn ang="0">
                  <a:pos x="48" y="122"/>
                </a:cxn>
                <a:cxn ang="0">
                  <a:pos x="89" y="120"/>
                </a:cxn>
                <a:cxn ang="0">
                  <a:pos x="144" y="125"/>
                </a:cxn>
                <a:cxn ang="0">
                  <a:pos x="202" y="140"/>
                </a:cxn>
                <a:cxn ang="0">
                  <a:pos x="237" y="145"/>
                </a:cxn>
                <a:cxn ang="0">
                  <a:pos x="273" y="147"/>
                </a:cxn>
                <a:cxn ang="0">
                  <a:pos x="316" y="152"/>
                </a:cxn>
                <a:cxn ang="0">
                  <a:pos x="376" y="164"/>
                </a:cxn>
                <a:cxn ang="0">
                  <a:pos x="417" y="185"/>
                </a:cxn>
                <a:cxn ang="0">
                  <a:pos x="460" y="197"/>
                </a:cxn>
                <a:cxn ang="0">
                  <a:pos x="502" y="188"/>
                </a:cxn>
                <a:cxn ang="0">
                  <a:pos x="540" y="176"/>
                </a:cxn>
                <a:cxn ang="0">
                  <a:pos x="573" y="147"/>
                </a:cxn>
                <a:cxn ang="0">
                  <a:pos x="542" y="118"/>
                </a:cxn>
                <a:cxn ang="0">
                  <a:pos x="511" y="120"/>
                </a:cxn>
                <a:cxn ang="0">
                  <a:pos x="468" y="108"/>
                </a:cxn>
                <a:cxn ang="0">
                  <a:pos x="413" y="86"/>
                </a:cxn>
                <a:cxn ang="0">
                  <a:pos x="376" y="72"/>
                </a:cxn>
                <a:cxn ang="0">
                  <a:pos x="331" y="58"/>
                </a:cxn>
                <a:cxn ang="0">
                  <a:pos x="288" y="44"/>
                </a:cxn>
                <a:cxn ang="0">
                  <a:pos x="250" y="31"/>
                </a:cxn>
                <a:cxn ang="0">
                  <a:pos x="209" y="19"/>
                </a:cxn>
                <a:cxn ang="0">
                  <a:pos x="168" y="2"/>
                </a:cxn>
                <a:cxn ang="0">
                  <a:pos x="134" y="17"/>
                </a:cxn>
                <a:cxn ang="0">
                  <a:pos x="184" y="44"/>
                </a:cxn>
                <a:cxn ang="0">
                  <a:pos x="216" y="55"/>
                </a:cxn>
                <a:cxn ang="0">
                  <a:pos x="252" y="67"/>
                </a:cxn>
                <a:cxn ang="0">
                  <a:pos x="292" y="79"/>
                </a:cxn>
                <a:cxn ang="0">
                  <a:pos x="328" y="89"/>
                </a:cxn>
                <a:cxn ang="0">
                  <a:pos x="382" y="110"/>
                </a:cxn>
                <a:cxn ang="0">
                  <a:pos x="425" y="125"/>
                </a:cxn>
                <a:cxn ang="0">
                  <a:pos x="468" y="134"/>
                </a:cxn>
                <a:cxn ang="0">
                  <a:pos x="487" y="142"/>
                </a:cxn>
                <a:cxn ang="0">
                  <a:pos x="465" y="151"/>
                </a:cxn>
                <a:cxn ang="0">
                  <a:pos x="422" y="156"/>
                </a:cxn>
                <a:cxn ang="0">
                  <a:pos x="388" y="149"/>
                </a:cxn>
                <a:cxn ang="0">
                  <a:pos x="350" y="139"/>
                </a:cxn>
                <a:cxn ang="0">
                  <a:pos x="297" y="127"/>
                </a:cxn>
                <a:cxn ang="0">
                  <a:pos x="247" y="118"/>
                </a:cxn>
                <a:cxn ang="0">
                  <a:pos x="206" y="111"/>
                </a:cxn>
                <a:cxn ang="0">
                  <a:pos x="161" y="106"/>
                </a:cxn>
                <a:cxn ang="0">
                  <a:pos x="120" y="98"/>
                </a:cxn>
                <a:cxn ang="0">
                  <a:pos x="77" y="87"/>
                </a:cxn>
                <a:cxn ang="0">
                  <a:pos x="67" y="65"/>
                </a:cxn>
                <a:cxn ang="0">
                  <a:pos x="105" y="24"/>
                </a:cxn>
                <a:cxn ang="0">
                  <a:pos x="79" y="7"/>
                </a:cxn>
              </a:cxnLst>
              <a:rect l="0" t="0" r="r" b="b"/>
              <a:pathLst>
                <a:path w="573" h="197">
                  <a:moveTo>
                    <a:pt x="64" y="8"/>
                  </a:moveTo>
                  <a:lnTo>
                    <a:pt x="60" y="8"/>
                  </a:lnTo>
                  <a:lnTo>
                    <a:pt x="55" y="12"/>
                  </a:lnTo>
                  <a:lnTo>
                    <a:pt x="48" y="15"/>
                  </a:lnTo>
                  <a:lnTo>
                    <a:pt x="40" y="22"/>
                  </a:lnTo>
                  <a:lnTo>
                    <a:pt x="31" y="29"/>
                  </a:lnTo>
                  <a:lnTo>
                    <a:pt x="21" y="38"/>
                  </a:lnTo>
                  <a:lnTo>
                    <a:pt x="14" y="46"/>
                  </a:lnTo>
                  <a:lnTo>
                    <a:pt x="9" y="56"/>
                  </a:lnTo>
                  <a:lnTo>
                    <a:pt x="2" y="63"/>
                  </a:lnTo>
                  <a:lnTo>
                    <a:pt x="2" y="74"/>
                  </a:lnTo>
                  <a:lnTo>
                    <a:pt x="0" y="80"/>
                  </a:lnTo>
                  <a:lnTo>
                    <a:pt x="2" y="91"/>
                  </a:lnTo>
                  <a:lnTo>
                    <a:pt x="5" y="98"/>
                  </a:lnTo>
                  <a:lnTo>
                    <a:pt x="10" y="106"/>
                  </a:lnTo>
                  <a:lnTo>
                    <a:pt x="17" y="110"/>
                  </a:lnTo>
                  <a:lnTo>
                    <a:pt x="24" y="116"/>
                  </a:lnTo>
                  <a:lnTo>
                    <a:pt x="31" y="118"/>
                  </a:lnTo>
                  <a:lnTo>
                    <a:pt x="38" y="122"/>
                  </a:lnTo>
                  <a:lnTo>
                    <a:pt x="48" y="122"/>
                  </a:lnTo>
                  <a:lnTo>
                    <a:pt x="57" y="122"/>
                  </a:lnTo>
                  <a:lnTo>
                    <a:pt x="65" y="120"/>
                  </a:lnTo>
                  <a:lnTo>
                    <a:pt x="77" y="120"/>
                  </a:lnTo>
                  <a:lnTo>
                    <a:pt x="89" y="120"/>
                  </a:lnTo>
                  <a:lnTo>
                    <a:pt x="103" y="122"/>
                  </a:lnTo>
                  <a:lnTo>
                    <a:pt x="115" y="122"/>
                  </a:lnTo>
                  <a:lnTo>
                    <a:pt x="129" y="125"/>
                  </a:lnTo>
                  <a:lnTo>
                    <a:pt x="144" y="125"/>
                  </a:lnTo>
                  <a:lnTo>
                    <a:pt x="161" y="130"/>
                  </a:lnTo>
                  <a:lnTo>
                    <a:pt x="177" y="134"/>
                  </a:lnTo>
                  <a:lnTo>
                    <a:pt x="194" y="139"/>
                  </a:lnTo>
                  <a:lnTo>
                    <a:pt x="202" y="140"/>
                  </a:lnTo>
                  <a:lnTo>
                    <a:pt x="211" y="142"/>
                  </a:lnTo>
                  <a:lnTo>
                    <a:pt x="220" y="142"/>
                  </a:lnTo>
                  <a:lnTo>
                    <a:pt x="230" y="145"/>
                  </a:lnTo>
                  <a:lnTo>
                    <a:pt x="237" y="145"/>
                  </a:lnTo>
                  <a:lnTo>
                    <a:pt x="247" y="145"/>
                  </a:lnTo>
                  <a:lnTo>
                    <a:pt x="256" y="145"/>
                  </a:lnTo>
                  <a:lnTo>
                    <a:pt x="266" y="147"/>
                  </a:lnTo>
                  <a:lnTo>
                    <a:pt x="273" y="147"/>
                  </a:lnTo>
                  <a:lnTo>
                    <a:pt x="283" y="149"/>
                  </a:lnTo>
                  <a:lnTo>
                    <a:pt x="292" y="149"/>
                  </a:lnTo>
                  <a:lnTo>
                    <a:pt x="300" y="151"/>
                  </a:lnTo>
                  <a:lnTo>
                    <a:pt x="316" y="152"/>
                  </a:lnTo>
                  <a:lnTo>
                    <a:pt x="333" y="156"/>
                  </a:lnTo>
                  <a:lnTo>
                    <a:pt x="348" y="157"/>
                  </a:lnTo>
                  <a:lnTo>
                    <a:pt x="364" y="161"/>
                  </a:lnTo>
                  <a:lnTo>
                    <a:pt x="376" y="164"/>
                  </a:lnTo>
                  <a:lnTo>
                    <a:pt x="388" y="169"/>
                  </a:lnTo>
                  <a:lnTo>
                    <a:pt x="398" y="173"/>
                  </a:lnTo>
                  <a:lnTo>
                    <a:pt x="408" y="180"/>
                  </a:lnTo>
                  <a:lnTo>
                    <a:pt x="417" y="185"/>
                  </a:lnTo>
                  <a:lnTo>
                    <a:pt x="425" y="188"/>
                  </a:lnTo>
                  <a:lnTo>
                    <a:pt x="436" y="192"/>
                  </a:lnTo>
                  <a:lnTo>
                    <a:pt x="444" y="197"/>
                  </a:lnTo>
                  <a:lnTo>
                    <a:pt x="460" y="197"/>
                  </a:lnTo>
                  <a:lnTo>
                    <a:pt x="477" y="197"/>
                  </a:lnTo>
                  <a:lnTo>
                    <a:pt x="485" y="193"/>
                  </a:lnTo>
                  <a:lnTo>
                    <a:pt x="494" y="192"/>
                  </a:lnTo>
                  <a:lnTo>
                    <a:pt x="502" y="188"/>
                  </a:lnTo>
                  <a:lnTo>
                    <a:pt x="513" y="188"/>
                  </a:lnTo>
                  <a:lnTo>
                    <a:pt x="521" y="183"/>
                  </a:lnTo>
                  <a:lnTo>
                    <a:pt x="532" y="180"/>
                  </a:lnTo>
                  <a:lnTo>
                    <a:pt x="540" y="176"/>
                  </a:lnTo>
                  <a:lnTo>
                    <a:pt x="549" y="173"/>
                  </a:lnTo>
                  <a:lnTo>
                    <a:pt x="562" y="168"/>
                  </a:lnTo>
                  <a:lnTo>
                    <a:pt x="573" y="159"/>
                  </a:lnTo>
                  <a:lnTo>
                    <a:pt x="573" y="147"/>
                  </a:lnTo>
                  <a:lnTo>
                    <a:pt x="569" y="137"/>
                  </a:lnTo>
                  <a:lnTo>
                    <a:pt x="561" y="127"/>
                  </a:lnTo>
                  <a:lnTo>
                    <a:pt x="552" y="122"/>
                  </a:lnTo>
                  <a:lnTo>
                    <a:pt x="542" y="118"/>
                  </a:lnTo>
                  <a:lnTo>
                    <a:pt x="532" y="120"/>
                  </a:lnTo>
                  <a:lnTo>
                    <a:pt x="525" y="120"/>
                  </a:lnTo>
                  <a:lnTo>
                    <a:pt x="518" y="120"/>
                  </a:lnTo>
                  <a:lnTo>
                    <a:pt x="511" y="120"/>
                  </a:lnTo>
                  <a:lnTo>
                    <a:pt x="502" y="120"/>
                  </a:lnTo>
                  <a:lnTo>
                    <a:pt x="492" y="115"/>
                  </a:lnTo>
                  <a:lnTo>
                    <a:pt x="482" y="111"/>
                  </a:lnTo>
                  <a:lnTo>
                    <a:pt x="468" y="108"/>
                  </a:lnTo>
                  <a:lnTo>
                    <a:pt x="454" y="103"/>
                  </a:lnTo>
                  <a:lnTo>
                    <a:pt x="437" y="94"/>
                  </a:lnTo>
                  <a:lnTo>
                    <a:pt x="422" y="89"/>
                  </a:lnTo>
                  <a:lnTo>
                    <a:pt x="413" y="86"/>
                  </a:lnTo>
                  <a:lnTo>
                    <a:pt x="405" y="82"/>
                  </a:lnTo>
                  <a:lnTo>
                    <a:pt x="394" y="79"/>
                  </a:lnTo>
                  <a:lnTo>
                    <a:pt x="386" y="77"/>
                  </a:lnTo>
                  <a:lnTo>
                    <a:pt x="376" y="72"/>
                  </a:lnTo>
                  <a:lnTo>
                    <a:pt x="364" y="68"/>
                  </a:lnTo>
                  <a:lnTo>
                    <a:pt x="353" y="65"/>
                  </a:lnTo>
                  <a:lnTo>
                    <a:pt x="343" y="63"/>
                  </a:lnTo>
                  <a:lnTo>
                    <a:pt x="331" y="58"/>
                  </a:lnTo>
                  <a:lnTo>
                    <a:pt x="321" y="55"/>
                  </a:lnTo>
                  <a:lnTo>
                    <a:pt x="310" y="51"/>
                  </a:lnTo>
                  <a:lnTo>
                    <a:pt x="300" y="48"/>
                  </a:lnTo>
                  <a:lnTo>
                    <a:pt x="288" y="44"/>
                  </a:lnTo>
                  <a:lnTo>
                    <a:pt x="278" y="41"/>
                  </a:lnTo>
                  <a:lnTo>
                    <a:pt x="268" y="38"/>
                  </a:lnTo>
                  <a:lnTo>
                    <a:pt x="259" y="34"/>
                  </a:lnTo>
                  <a:lnTo>
                    <a:pt x="250" y="31"/>
                  </a:lnTo>
                  <a:lnTo>
                    <a:pt x="240" y="31"/>
                  </a:lnTo>
                  <a:lnTo>
                    <a:pt x="232" y="27"/>
                  </a:lnTo>
                  <a:lnTo>
                    <a:pt x="225" y="26"/>
                  </a:lnTo>
                  <a:lnTo>
                    <a:pt x="209" y="19"/>
                  </a:lnTo>
                  <a:lnTo>
                    <a:pt x="197" y="15"/>
                  </a:lnTo>
                  <a:lnTo>
                    <a:pt x="187" y="10"/>
                  </a:lnTo>
                  <a:lnTo>
                    <a:pt x="180" y="7"/>
                  </a:lnTo>
                  <a:lnTo>
                    <a:pt x="168" y="2"/>
                  </a:lnTo>
                  <a:lnTo>
                    <a:pt x="163" y="0"/>
                  </a:lnTo>
                  <a:lnTo>
                    <a:pt x="118" y="3"/>
                  </a:lnTo>
                  <a:lnTo>
                    <a:pt x="122" y="7"/>
                  </a:lnTo>
                  <a:lnTo>
                    <a:pt x="134" y="17"/>
                  </a:lnTo>
                  <a:lnTo>
                    <a:pt x="142" y="24"/>
                  </a:lnTo>
                  <a:lnTo>
                    <a:pt x="154" y="31"/>
                  </a:lnTo>
                  <a:lnTo>
                    <a:pt x="166" y="36"/>
                  </a:lnTo>
                  <a:lnTo>
                    <a:pt x="184" y="44"/>
                  </a:lnTo>
                  <a:lnTo>
                    <a:pt x="189" y="46"/>
                  </a:lnTo>
                  <a:lnTo>
                    <a:pt x="197" y="48"/>
                  </a:lnTo>
                  <a:lnTo>
                    <a:pt x="206" y="51"/>
                  </a:lnTo>
                  <a:lnTo>
                    <a:pt x="216" y="55"/>
                  </a:lnTo>
                  <a:lnTo>
                    <a:pt x="225" y="56"/>
                  </a:lnTo>
                  <a:lnTo>
                    <a:pt x="235" y="62"/>
                  </a:lnTo>
                  <a:lnTo>
                    <a:pt x="244" y="63"/>
                  </a:lnTo>
                  <a:lnTo>
                    <a:pt x="252" y="67"/>
                  </a:lnTo>
                  <a:lnTo>
                    <a:pt x="262" y="68"/>
                  </a:lnTo>
                  <a:lnTo>
                    <a:pt x="271" y="72"/>
                  </a:lnTo>
                  <a:lnTo>
                    <a:pt x="281" y="74"/>
                  </a:lnTo>
                  <a:lnTo>
                    <a:pt x="292" y="79"/>
                  </a:lnTo>
                  <a:lnTo>
                    <a:pt x="298" y="79"/>
                  </a:lnTo>
                  <a:lnTo>
                    <a:pt x="309" y="82"/>
                  </a:lnTo>
                  <a:lnTo>
                    <a:pt x="317" y="84"/>
                  </a:lnTo>
                  <a:lnTo>
                    <a:pt x="328" y="89"/>
                  </a:lnTo>
                  <a:lnTo>
                    <a:pt x="341" y="94"/>
                  </a:lnTo>
                  <a:lnTo>
                    <a:pt x="357" y="98"/>
                  </a:lnTo>
                  <a:lnTo>
                    <a:pt x="369" y="103"/>
                  </a:lnTo>
                  <a:lnTo>
                    <a:pt x="382" y="110"/>
                  </a:lnTo>
                  <a:lnTo>
                    <a:pt x="393" y="111"/>
                  </a:lnTo>
                  <a:lnTo>
                    <a:pt x="405" y="116"/>
                  </a:lnTo>
                  <a:lnTo>
                    <a:pt x="415" y="120"/>
                  </a:lnTo>
                  <a:lnTo>
                    <a:pt x="425" y="125"/>
                  </a:lnTo>
                  <a:lnTo>
                    <a:pt x="437" y="125"/>
                  </a:lnTo>
                  <a:lnTo>
                    <a:pt x="448" y="128"/>
                  </a:lnTo>
                  <a:lnTo>
                    <a:pt x="456" y="130"/>
                  </a:lnTo>
                  <a:lnTo>
                    <a:pt x="468" y="134"/>
                  </a:lnTo>
                  <a:lnTo>
                    <a:pt x="475" y="135"/>
                  </a:lnTo>
                  <a:lnTo>
                    <a:pt x="482" y="137"/>
                  </a:lnTo>
                  <a:lnTo>
                    <a:pt x="485" y="139"/>
                  </a:lnTo>
                  <a:lnTo>
                    <a:pt x="487" y="142"/>
                  </a:lnTo>
                  <a:lnTo>
                    <a:pt x="484" y="142"/>
                  </a:lnTo>
                  <a:lnTo>
                    <a:pt x="480" y="145"/>
                  </a:lnTo>
                  <a:lnTo>
                    <a:pt x="472" y="147"/>
                  </a:lnTo>
                  <a:lnTo>
                    <a:pt x="465" y="151"/>
                  </a:lnTo>
                  <a:lnTo>
                    <a:pt x="454" y="151"/>
                  </a:lnTo>
                  <a:lnTo>
                    <a:pt x="442" y="152"/>
                  </a:lnTo>
                  <a:lnTo>
                    <a:pt x="432" y="154"/>
                  </a:lnTo>
                  <a:lnTo>
                    <a:pt x="422" y="156"/>
                  </a:lnTo>
                  <a:lnTo>
                    <a:pt x="413" y="154"/>
                  </a:lnTo>
                  <a:lnTo>
                    <a:pt x="405" y="152"/>
                  </a:lnTo>
                  <a:lnTo>
                    <a:pt x="394" y="151"/>
                  </a:lnTo>
                  <a:lnTo>
                    <a:pt x="388" y="149"/>
                  </a:lnTo>
                  <a:lnTo>
                    <a:pt x="377" y="145"/>
                  </a:lnTo>
                  <a:lnTo>
                    <a:pt x="369" y="142"/>
                  </a:lnTo>
                  <a:lnTo>
                    <a:pt x="360" y="140"/>
                  </a:lnTo>
                  <a:lnTo>
                    <a:pt x="350" y="139"/>
                  </a:lnTo>
                  <a:lnTo>
                    <a:pt x="338" y="135"/>
                  </a:lnTo>
                  <a:lnTo>
                    <a:pt x="326" y="132"/>
                  </a:lnTo>
                  <a:lnTo>
                    <a:pt x="312" y="128"/>
                  </a:lnTo>
                  <a:lnTo>
                    <a:pt x="297" y="127"/>
                  </a:lnTo>
                  <a:lnTo>
                    <a:pt x="281" y="125"/>
                  </a:lnTo>
                  <a:lnTo>
                    <a:pt x="266" y="122"/>
                  </a:lnTo>
                  <a:lnTo>
                    <a:pt x="256" y="120"/>
                  </a:lnTo>
                  <a:lnTo>
                    <a:pt x="247" y="118"/>
                  </a:lnTo>
                  <a:lnTo>
                    <a:pt x="237" y="116"/>
                  </a:lnTo>
                  <a:lnTo>
                    <a:pt x="228" y="116"/>
                  </a:lnTo>
                  <a:lnTo>
                    <a:pt x="216" y="113"/>
                  </a:lnTo>
                  <a:lnTo>
                    <a:pt x="206" y="111"/>
                  </a:lnTo>
                  <a:lnTo>
                    <a:pt x="194" y="110"/>
                  </a:lnTo>
                  <a:lnTo>
                    <a:pt x="185" y="110"/>
                  </a:lnTo>
                  <a:lnTo>
                    <a:pt x="173" y="106"/>
                  </a:lnTo>
                  <a:lnTo>
                    <a:pt x="161" y="106"/>
                  </a:lnTo>
                  <a:lnTo>
                    <a:pt x="151" y="103"/>
                  </a:lnTo>
                  <a:lnTo>
                    <a:pt x="142" y="103"/>
                  </a:lnTo>
                  <a:lnTo>
                    <a:pt x="130" y="99"/>
                  </a:lnTo>
                  <a:lnTo>
                    <a:pt x="120" y="98"/>
                  </a:lnTo>
                  <a:lnTo>
                    <a:pt x="110" y="96"/>
                  </a:lnTo>
                  <a:lnTo>
                    <a:pt x="103" y="94"/>
                  </a:lnTo>
                  <a:lnTo>
                    <a:pt x="88" y="91"/>
                  </a:lnTo>
                  <a:lnTo>
                    <a:pt x="77" y="87"/>
                  </a:lnTo>
                  <a:lnTo>
                    <a:pt x="69" y="80"/>
                  </a:lnTo>
                  <a:lnTo>
                    <a:pt x="65" y="77"/>
                  </a:lnTo>
                  <a:lnTo>
                    <a:pt x="65" y="70"/>
                  </a:lnTo>
                  <a:lnTo>
                    <a:pt x="67" y="65"/>
                  </a:lnTo>
                  <a:lnTo>
                    <a:pt x="77" y="53"/>
                  </a:lnTo>
                  <a:lnTo>
                    <a:pt x="91" y="44"/>
                  </a:lnTo>
                  <a:lnTo>
                    <a:pt x="98" y="32"/>
                  </a:lnTo>
                  <a:lnTo>
                    <a:pt x="105" y="24"/>
                  </a:lnTo>
                  <a:lnTo>
                    <a:pt x="106" y="15"/>
                  </a:lnTo>
                  <a:lnTo>
                    <a:pt x="103" y="12"/>
                  </a:lnTo>
                  <a:lnTo>
                    <a:pt x="91" y="8"/>
                  </a:lnTo>
                  <a:lnTo>
                    <a:pt x="79" y="7"/>
                  </a:lnTo>
                  <a:lnTo>
                    <a:pt x="65" y="7"/>
                  </a:lnTo>
                  <a:lnTo>
                    <a:pt x="64" y="8"/>
                  </a:lnTo>
                  <a:lnTo>
                    <a:pt x="64" y="8"/>
                  </a:lnTo>
                  <a:close/>
                </a:path>
              </a:pathLst>
            </a:custGeom>
            <a:solidFill>
              <a:srgbClr val="000000"/>
            </a:solidFill>
            <a:ln w="9525">
              <a:noFill/>
              <a:round/>
              <a:headEnd/>
              <a:tailEnd/>
            </a:ln>
          </p:spPr>
          <p:txBody>
            <a:bodyPr/>
            <a:lstStyle/>
            <a:p>
              <a:endParaRPr lang="en-US"/>
            </a:p>
          </p:txBody>
        </p:sp>
        <p:sp>
          <p:nvSpPr>
            <p:cNvPr id="136282" name="Freeform 90"/>
            <p:cNvSpPr>
              <a:spLocks/>
            </p:cNvSpPr>
            <p:nvPr/>
          </p:nvSpPr>
          <p:spPr bwMode="auto">
            <a:xfrm>
              <a:off x="4362" y="1234"/>
              <a:ext cx="100" cy="65"/>
            </a:xfrm>
            <a:custGeom>
              <a:avLst/>
              <a:gdLst/>
              <a:ahLst/>
              <a:cxnLst>
                <a:cxn ang="0">
                  <a:pos x="82" y="17"/>
                </a:cxn>
                <a:cxn ang="0">
                  <a:pos x="58" y="29"/>
                </a:cxn>
                <a:cxn ang="0">
                  <a:pos x="41" y="38"/>
                </a:cxn>
                <a:cxn ang="0">
                  <a:pos x="19" y="47"/>
                </a:cxn>
                <a:cxn ang="0">
                  <a:pos x="2" y="50"/>
                </a:cxn>
                <a:cxn ang="0">
                  <a:pos x="2" y="62"/>
                </a:cxn>
                <a:cxn ang="0">
                  <a:pos x="17" y="79"/>
                </a:cxn>
                <a:cxn ang="0">
                  <a:pos x="38" y="86"/>
                </a:cxn>
                <a:cxn ang="0">
                  <a:pos x="53" y="88"/>
                </a:cxn>
                <a:cxn ang="0">
                  <a:pos x="70" y="89"/>
                </a:cxn>
                <a:cxn ang="0">
                  <a:pos x="86" y="93"/>
                </a:cxn>
                <a:cxn ang="0">
                  <a:pos x="106" y="107"/>
                </a:cxn>
                <a:cxn ang="0">
                  <a:pos x="127" y="127"/>
                </a:cxn>
                <a:cxn ang="0">
                  <a:pos x="149" y="124"/>
                </a:cxn>
                <a:cxn ang="0">
                  <a:pos x="177" y="100"/>
                </a:cxn>
                <a:cxn ang="0">
                  <a:pos x="195" y="72"/>
                </a:cxn>
                <a:cxn ang="0">
                  <a:pos x="201" y="52"/>
                </a:cxn>
                <a:cxn ang="0">
                  <a:pos x="190" y="40"/>
                </a:cxn>
                <a:cxn ang="0">
                  <a:pos x="173" y="31"/>
                </a:cxn>
                <a:cxn ang="0">
                  <a:pos x="171" y="16"/>
                </a:cxn>
                <a:cxn ang="0">
                  <a:pos x="161" y="0"/>
                </a:cxn>
                <a:cxn ang="0">
                  <a:pos x="134" y="0"/>
                </a:cxn>
                <a:cxn ang="0">
                  <a:pos x="122" y="12"/>
                </a:cxn>
                <a:cxn ang="0">
                  <a:pos x="130" y="36"/>
                </a:cxn>
                <a:cxn ang="0">
                  <a:pos x="142" y="59"/>
                </a:cxn>
                <a:cxn ang="0">
                  <a:pos x="146" y="81"/>
                </a:cxn>
                <a:cxn ang="0">
                  <a:pos x="130" y="84"/>
                </a:cxn>
                <a:cxn ang="0">
                  <a:pos x="113" y="84"/>
                </a:cxn>
                <a:cxn ang="0">
                  <a:pos x="94" y="79"/>
                </a:cxn>
                <a:cxn ang="0">
                  <a:pos x="79" y="72"/>
                </a:cxn>
                <a:cxn ang="0">
                  <a:pos x="74" y="64"/>
                </a:cxn>
                <a:cxn ang="0">
                  <a:pos x="86" y="52"/>
                </a:cxn>
                <a:cxn ang="0">
                  <a:pos x="96" y="35"/>
                </a:cxn>
                <a:cxn ang="0">
                  <a:pos x="89" y="17"/>
                </a:cxn>
                <a:cxn ang="0">
                  <a:pos x="87" y="16"/>
                </a:cxn>
              </a:cxnLst>
              <a:rect l="0" t="0" r="r" b="b"/>
              <a:pathLst>
                <a:path w="201" h="131">
                  <a:moveTo>
                    <a:pt x="87" y="16"/>
                  </a:moveTo>
                  <a:lnTo>
                    <a:pt x="82" y="17"/>
                  </a:lnTo>
                  <a:lnTo>
                    <a:pt x="69" y="24"/>
                  </a:lnTo>
                  <a:lnTo>
                    <a:pt x="58" y="29"/>
                  </a:lnTo>
                  <a:lnTo>
                    <a:pt x="51" y="35"/>
                  </a:lnTo>
                  <a:lnTo>
                    <a:pt x="41" y="38"/>
                  </a:lnTo>
                  <a:lnTo>
                    <a:pt x="34" y="43"/>
                  </a:lnTo>
                  <a:lnTo>
                    <a:pt x="19" y="47"/>
                  </a:lnTo>
                  <a:lnTo>
                    <a:pt x="7" y="50"/>
                  </a:lnTo>
                  <a:lnTo>
                    <a:pt x="2" y="50"/>
                  </a:lnTo>
                  <a:lnTo>
                    <a:pt x="0" y="55"/>
                  </a:lnTo>
                  <a:lnTo>
                    <a:pt x="2" y="62"/>
                  </a:lnTo>
                  <a:lnTo>
                    <a:pt x="7" y="71"/>
                  </a:lnTo>
                  <a:lnTo>
                    <a:pt x="17" y="79"/>
                  </a:lnTo>
                  <a:lnTo>
                    <a:pt x="31" y="86"/>
                  </a:lnTo>
                  <a:lnTo>
                    <a:pt x="38" y="86"/>
                  </a:lnTo>
                  <a:lnTo>
                    <a:pt x="45" y="88"/>
                  </a:lnTo>
                  <a:lnTo>
                    <a:pt x="53" y="88"/>
                  </a:lnTo>
                  <a:lnTo>
                    <a:pt x="63" y="89"/>
                  </a:lnTo>
                  <a:lnTo>
                    <a:pt x="70" y="89"/>
                  </a:lnTo>
                  <a:lnTo>
                    <a:pt x="79" y="91"/>
                  </a:lnTo>
                  <a:lnTo>
                    <a:pt x="86" y="93"/>
                  </a:lnTo>
                  <a:lnTo>
                    <a:pt x="94" y="98"/>
                  </a:lnTo>
                  <a:lnTo>
                    <a:pt x="106" y="107"/>
                  </a:lnTo>
                  <a:lnTo>
                    <a:pt x="117" y="117"/>
                  </a:lnTo>
                  <a:lnTo>
                    <a:pt x="127" y="127"/>
                  </a:lnTo>
                  <a:lnTo>
                    <a:pt x="137" y="131"/>
                  </a:lnTo>
                  <a:lnTo>
                    <a:pt x="149" y="124"/>
                  </a:lnTo>
                  <a:lnTo>
                    <a:pt x="163" y="113"/>
                  </a:lnTo>
                  <a:lnTo>
                    <a:pt x="177" y="100"/>
                  </a:lnTo>
                  <a:lnTo>
                    <a:pt x="190" y="86"/>
                  </a:lnTo>
                  <a:lnTo>
                    <a:pt x="195" y="72"/>
                  </a:lnTo>
                  <a:lnTo>
                    <a:pt x="201" y="62"/>
                  </a:lnTo>
                  <a:lnTo>
                    <a:pt x="201" y="52"/>
                  </a:lnTo>
                  <a:lnTo>
                    <a:pt x="199" y="48"/>
                  </a:lnTo>
                  <a:lnTo>
                    <a:pt x="190" y="40"/>
                  </a:lnTo>
                  <a:lnTo>
                    <a:pt x="182" y="36"/>
                  </a:lnTo>
                  <a:lnTo>
                    <a:pt x="173" y="31"/>
                  </a:lnTo>
                  <a:lnTo>
                    <a:pt x="170" y="28"/>
                  </a:lnTo>
                  <a:lnTo>
                    <a:pt x="171" y="16"/>
                  </a:lnTo>
                  <a:lnTo>
                    <a:pt x="170" y="5"/>
                  </a:lnTo>
                  <a:lnTo>
                    <a:pt x="161" y="0"/>
                  </a:lnTo>
                  <a:lnTo>
                    <a:pt x="147" y="0"/>
                  </a:lnTo>
                  <a:lnTo>
                    <a:pt x="134" y="0"/>
                  </a:lnTo>
                  <a:lnTo>
                    <a:pt x="125" y="5"/>
                  </a:lnTo>
                  <a:lnTo>
                    <a:pt x="122" y="12"/>
                  </a:lnTo>
                  <a:lnTo>
                    <a:pt x="125" y="23"/>
                  </a:lnTo>
                  <a:lnTo>
                    <a:pt x="130" y="36"/>
                  </a:lnTo>
                  <a:lnTo>
                    <a:pt x="137" y="48"/>
                  </a:lnTo>
                  <a:lnTo>
                    <a:pt x="142" y="59"/>
                  </a:lnTo>
                  <a:lnTo>
                    <a:pt x="147" y="71"/>
                  </a:lnTo>
                  <a:lnTo>
                    <a:pt x="146" y="81"/>
                  </a:lnTo>
                  <a:lnTo>
                    <a:pt x="137" y="86"/>
                  </a:lnTo>
                  <a:lnTo>
                    <a:pt x="130" y="84"/>
                  </a:lnTo>
                  <a:lnTo>
                    <a:pt x="122" y="84"/>
                  </a:lnTo>
                  <a:lnTo>
                    <a:pt x="113" y="84"/>
                  </a:lnTo>
                  <a:lnTo>
                    <a:pt x="103" y="83"/>
                  </a:lnTo>
                  <a:lnTo>
                    <a:pt x="94" y="79"/>
                  </a:lnTo>
                  <a:lnTo>
                    <a:pt x="84" y="76"/>
                  </a:lnTo>
                  <a:lnTo>
                    <a:pt x="79" y="72"/>
                  </a:lnTo>
                  <a:lnTo>
                    <a:pt x="75" y="69"/>
                  </a:lnTo>
                  <a:lnTo>
                    <a:pt x="74" y="64"/>
                  </a:lnTo>
                  <a:lnTo>
                    <a:pt x="81" y="59"/>
                  </a:lnTo>
                  <a:lnTo>
                    <a:pt x="86" y="52"/>
                  </a:lnTo>
                  <a:lnTo>
                    <a:pt x="94" y="43"/>
                  </a:lnTo>
                  <a:lnTo>
                    <a:pt x="96" y="35"/>
                  </a:lnTo>
                  <a:lnTo>
                    <a:pt x="93" y="24"/>
                  </a:lnTo>
                  <a:lnTo>
                    <a:pt x="89" y="17"/>
                  </a:lnTo>
                  <a:lnTo>
                    <a:pt x="87" y="16"/>
                  </a:lnTo>
                  <a:lnTo>
                    <a:pt x="87" y="16"/>
                  </a:lnTo>
                  <a:close/>
                </a:path>
              </a:pathLst>
            </a:custGeom>
            <a:solidFill>
              <a:srgbClr val="000000"/>
            </a:solidFill>
            <a:ln w="9525">
              <a:noFill/>
              <a:round/>
              <a:headEnd/>
              <a:tailEnd/>
            </a:ln>
          </p:spPr>
          <p:txBody>
            <a:bodyPr/>
            <a:lstStyle/>
            <a:p>
              <a:endParaRPr lang="en-US"/>
            </a:p>
          </p:txBody>
        </p:sp>
        <p:sp>
          <p:nvSpPr>
            <p:cNvPr id="136283" name="Freeform 91"/>
            <p:cNvSpPr>
              <a:spLocks/>
            </p:cNvSpPr>
            <p:nvPr/>
          </p:nvSpPr>
          <p:spPr bwMode="auto">
            <a:xfrm>
              <a:off x="4288" y="1270"/>
              <a:ext cx="353" cy="111"/>
            </a:xfrm>
            <a:custGeom>
              <a:avLst/>
              <a:gdLst/>
              <a:ahLst/>
              <a:cxnLst>
                <a:cxn ang="0">
                  <a:pos x="84" y="132"/>
                </a:cxn>
                <a:cxn ang="0">
                  <a:pos x="22" y="144"/>
                </a:cxn>
                <a:cxn ang="0">
                  <a:pos x="3" y="158"/>
                </a:cxn>
                <a:cxn ang="0">
                  <a:pos x="0" y="196"/>
                </a:cxn>
                <a:cxn ang="0">
                  <a:pos x="18" y="221"/>
                </a:cxn>
                <a:cxn ang="0">
                  <a:pos x="73" y="216"/>
                </a:cxn>
                <a:cxn ang="0">
                  <a:pos x="121" y="214"/>
                </a:cxn>
                <a:cxn ang="0">
                  <a:pos x="183" y="214"/>
                </a:cxn>
                <a:cxn ang="0">
                  <a:pos x="248" y="214"/>
                </a:cxn>
                <a:cxn ang="0">
                  <a:pos x="308" y="216"/>
                </a:cxn>
                <a:cxn ang="0">
                  <a:pos x="356" y="216"/>
                </a:cxn>
                <a:cxn ang="0">
                  <a:pos x="401" y="216"/>
                </a:cxn>
                <a:cxn ang="0">
                  <a:pos x="445" y="216"/>
                </a:cxn>
                <a:cxn ang="0">
                  <a:pos x="490" y="209"/>
                </a:cxn>
                <a:cxn ang="0">
                  <a:pos x="536" y="197"/>
                </a:cxn>
                <a:cxn ang="0">
                  <a:pos x="586" y="170"/>
                </a:cxn>
                <a:cxn ang="0">
                  <a:pos x="632" y="122"/>
                </a:cxn>
                <a:cxn ang="0">
                  <a:pos x="670" y="67"/>
                </a:cxn>
                <a:cxn ang="0">
                  <a:pos x="706" y="12"/>
                </a:cxn>
                <a:cxn ang="0">
                  <a:pos x="672" y="7"/>
                </a:cxn>
                <a:cxn ang="0">
                  <a:pos x="613" y="2"/>
                </a:cxn>
                <a:cxn ang="0">
                  <a:pos x="552" y="0"/>
                </a:cxn>
                <a:cxn ang="0">
                  <a:pos x="521" y="24"/>
                </a:cxn>
                <a:cxn ang="0">
                  <a:pos x="466" y="59"/>
                </a:cxn>
                <a:cxn ang="0">
                  <a:pos x="418" y="76"/>
                </a:cxn>
                <a:cxn ang="0">
                  <a:pos x="366" y="86"/>
                </a:cxn>
                <a:cxn ang="0">
                  <a:pos x="318" y="93"/>
                </a:cxn>
                <a:cxn ang="0">
                  <a:pos x="276" y="100"/>
                </a:cxn>
                <a:cxn ang="0">
                  <a:pos x="231" y="113"/>
                </a:cxn>
                <a:cxn ang="0">
                  <a:pos x="209" y="118"/>
                </a:cxn>
                <a:cxn ang="0">
                  <a:pos x="176" y="132"/>
                </a:cxn>
                <a:cxn ang="0">
                  <a:pos x="217" y="139"/>
                </a:cxn>
                <a:cxn ang="0">
                  <a:pos x="279" y="137"/>
                </a:cxn>
                <a:cxn ang="0">
                  <a:pos x="324" y="134"/>
                </a:cxn>
                <a:cxn ang="0">
                  <a:pos x="366" y="130"/>
                </a:cxn>
                <a:cxn ang="0">
                  <a:pos x="433" y="106"/>
                </a:cxn>
                <a:cxn ang="0">
                  <a:pos x="495" y="74"/>
                </a:cxn>
                <a:cxn ang="0">
                  <a:pos x="558" y="40"/>
                </a:cxn>
                <a:cxn ang="0">
                  <a:pos x="610" y="33"/>
                </a:cxn>
                <a:cxn ang="0">
                  <a:pos x="615" y="59"/>
                </a:cxn>
                <a:cxn ang="0">
                  <a:pos x="567" y="136"/>
                </a:cxn>
                <a:cxn ang="0">
                  <a:pos x="510" y="161"/>
                </a:cxn>
                <a:cxn ang="0">
                  <a:pos x="466" y="170"/>
                </a:cxn>
                <a:cxn ang="0">
                  <a:pos x="418" y="177"/>
                </a:cxn>
                <a:cxn ang="0">
                  <a:pos x="372" y="178"/>
                </a:cxn>
                <a:cxn ang="0">
                  <a:pos x="325" y="180"/>
                </a:cxn>
                <a:cxn ang="0">
                  <a:pos x="279" y="182"/>
                </a:cxn>
                <a:cxn ang="0">
                  <a:pos x="233" y="184"/>
                </a:cxn>
                <a:cxn ang="0">
                  <a:pos x="174" y="185"/>
                </a:cxn>
                <a:cxn ang="0">
                  <a:pos x="106" y="185"/>
                </a:cxn>
                <a:cxn ang="0">
                  <a:pos x="66" y="185"/>
                </a:cxn>
                <a:cxn ang="0">
                  <a:pos x="78" y="161"/>
                </a:cxn>
                <a:cxn ang="0">
                  <a:pos x="142" y="144"/>
                </a:cxn>
                <a:cxn ang="0">
                  <a:pos x="118" y="122"/>
                </a:cxn>
              </a:cxnLst>
              <a:rect l="0" t="0" r="r" b="b"/>
              <a:pathLst>
                <a:path w="706" h="221">
                  <a:moveTo>
                    <a:pt x="114" y="122"/>
                  </a:moveTo>
                  <a:lnTo>
                    <a:pt x="111" y="122"/>
                  </a:lnTo>
                  <a:lnTo>
                    <a:pt x="106" y="124"/>
                  </a:lnTo>
                  <a:lnTo>
                    <a:pt x="94" y="127"/>
                  </a:lnTo>
                  <a:lnTo>
                    <a:pt x="84" y="132"/>
                  </a:lnTo>
                  <a:lnTo>
                    <a:pt x="70" y="136"/>
                  </a:lnTo>
                  <a:lnTo>
                    <a:pt x="56" y="137"/>
                  </a:lnTo>
                  <a:lnTo>
                    <a:pt x="44" y="141"/>
                  </a:lnTo>
                  <a:lnTo>
                    <a:pt x="32" y="144"/>
                  </a:lnTo>
                  <a:lnTo>
                    <a:pt x="22" y="144"/>
                  </a:lnTo>
                  <a:lnTo>
                    <a:pt x="13" y="144"/>
                  </a:lnTo>
                  <a:lnTo>
                    <a:pt x="8" y="144"/>
                  </a:lnTo>
                  <a:lnTo>
                    <a:pt x="6" y="144"/>
                  </a:lnTo>
                  <a:lnTo>
                    <a:pt x="1" y="148"/>
                  </a:lnTo>
                  <a:lnTo>
                    <a:pt x="3" y="158"/>
                  </a:lnTo>
                  <a:lnTo>
                    <a:pt x="1" y="163"/>
                  </a:lnTo>
                  <a:lnTo>
                    <a:pt x="0" y="170"/>
                  </a:lnTo>
                  <a:lnTo>
                    <a:pt x="0" y="178"/>
                  </a:lnTo>
                  <a:lnTo>
                    <a:pt x="0" y="187"/>
                  </a:lnTo>
                  <a:lnTo>
                    <a:pt x="0" y="196"/>
                  </a:lnTo>
                  <a:lnTo>
                    <a:pt x="1" y="204"/>
                  </a:lnTo>
                  <a:lnTo>
                    <a:pt x="3" y="211"/>
                  </a:lnTo>
                  <a:lnTo>
                    <a:pt x="8" y="216"/>
                  </a:lnTo>
                  <a:lnTo>
                    <a:pt x="13" y="220"/>
                  </a:lnTo>
                  <a:lnTo>
                    <a:pt x="18" y="221"/>
                  </a:lnTo>
                  <a:lnTo>
                    <a:pt x="29" y="221"/>
                  </a:lnTo>
                  <a:lnTo>
                    <a:pt x="39" y="221"/>
                  </a:lnTo>
                  <a:lnTo>
                    <a:pt x="49" y="220"/>
                  </a:lnTo>
                  <a:lnTo>
                    <a:pt x="65" y="218"/>
                  </a:lnTo>
                  <a:lnTo>
                    <a:pt x="73" y="216"/>
                  </a:lnTo>
                  <a:lnTo>
                    <a:pt x="82" y="216"/>
                  </a:lnTo>
                  <a:lnTo>
                    <a:pt x="92" y="216"/>
                  </a:lnTo>
                  <a:lnTo>
                    <a:pt x="102" y="216"/>
                  </a:lnTo>
                  <a:lnTo>
                    <a:pt x="111" y="216"/>
                  </a:lnTo>
                  <a:lnTo>
                    <a:pt x="121" y="214"/>
                  </a:lnTo>
                  <a:lnTo>
                    <a:pt x="133" y="214"/>
                  </a:lnTo>
                  <a:lnTo>
                    <a:pt x="145" y="214"/>
                  </a:lnTo>
                  <a:lnTo>
                    <a:pt x="157" y="214"/>
                  </a:lnTo>
                  <a:lnTo>
                    <a:pt x="169" y="214"/>
                  </a:lnTo>
                  <a:lnTo>
                    <a:pt x="183" y="214"/>
                  </a:lnTo>
                  <a:lnTo>
                    <a:pt x="197" y="214"/>
                  </a:lnTo>
                  <a:lnTo>
                    <a:pt x="209" y="214"/>
                  </a:lnTo>
                  <a:lnTo>
                    <a:pt x="222" y="214"/>
                  </a:lnTo>
                  <a:lnTo>
                    <a:pt x="234" y="214"/>
                  </a:lnTo>
                  <a:lnTo>
                    <a:pt x="248" y="214"/>
                  </a:lnTo>
                  <a:lnTo>
                    <a:pt x="262" y="214"/>
                  </a:lnTo>
                  <a:lnTo>
                    <a:pt x="274" y="216"/>
                  </a:lnTo>
                  <a:lnTo>
                    <a:pt x="286" y="216"/>
                  </a:lnTo>
                  <a:lnTo>
                    <a:pt x="298" y="216"/>
                  </a:lnTo>
                  <a:lnTo>
                    <a:pt x="308" y="216"/>
                  </a:lnTo>
                  <a:lnTo>
                    <a:pt x="318" y="216"/>
                  </a:lnTo>
                  <a:lnTo>
                    <a:pt x="327" y="216"/>
                  </a:lnTo>
                  <a:lnTo>
                    <a:pt x="339" y="216"/>
                  </a:lnTo>
                  <a:lnTo>
                    <a:pt x="348" y="216"/>
                  </a:lnTo>
                  <a:lnTo>
                    <a:pt x="356" y="216"/>
                  </a:lnTo>
                  <a:lnTo>
                    <a:pt x="366" y="216"/>
                  </a:lnTo>
                  <a:lnTo>
                    <a:pt x="375" y="218"/>
                  </a:lnTo>
                  <a:lnTo>
                    <a:pt x="384" y="216"/>
                  </a:lnTo>
                  <a:lnTo>
                    <a:pt x="390" y="216"/>
                  </a:lnTo>
                  <a:lnTo>
                    <a:pt x="401" y="216"/>
                  </a:lnTo>
                  <a:lnTo>
                    <a:pt x="409" y="216"/>
                  </a:lnTo>
                  <a:lnTo>
                    <a:pt x="418" y="216"/>
                  </a:lnTo>
                  <a:lnTo>
                    <a:pt x="426" y="216"/>
                  </a:lnTo>
                  <a:lnTo>
                    <a:pt x="435" y="216"/>
                  </a:lnTo>
                  <a:lnTo>
                    <a:pt x="445" y="216"/>
                  </a:lnTo>
                  <a:lnTo>
                    <a:pt x="452" y="216"/>
                  </a:lnTo>
                  <a:lnTo>
                    <a:pt x="462" y="214"/>
                  </a:lnTo>
                  <a:lnTo>
                    <a:pt x="471" y="213"/>
                  </a:lnTo>
                  <a:lnTo>
                    <a:pt x="481" y="213"/>
                  </a:lnTo>
                  <a:lnTo>
                    <a:pt x="490" y="209"/>
                  </a:lnTo>
                  <a:lnTo>
                    <a:pt x="498" y="208"/>
                  </a:lnTo>
                  <a:lnTo>
                    <a:pt x="509" y="206"/>
                  </a:lnTo>
                  <a:lnTo>
                    <a:pt x="517" y="204"/>
                  </a:lnTo>
                  <a:lnTo>
                    <a:pt x="528" y="201"/>
                  </a:lnTo>
                  <a:lnTo>
                    <a:pt x="536" y="197"/>
                  </a:lnTo>
                  <a:lnTo>
                    <a:pt x="545" y="192"/>
                  </a:lnTo>
                  <a:lnTo>
                    <a:pt x="557" y="187"/>
                  </a:lnTo>
                  <a:lnTo>
                    <a:pt x="565" y="182"/>
                  </a:lnTo>
                  <a:lnTo>
                    <a:pt x="576" y="177"/>
                  </a:lnTo>
                  <a:lnTo>
                    <a:pt x="586" y="170"/>
                  </a:lnTo>
                  <a:lnTo>
                    <a:pt x="596" y="163"/>
                  </a:lnTo>
                  <a:lnTo>
                    <a:pt x="605" y="153"/>
                  </a:lnTo>
                  <a:lnTo>
                    <a:pt x="613" y="142"/>
                  </a:lnTo>
                  <a:lnTo>
                    <a:pt x="622" y="132"/>
                  </a:lnTo>
                  <a:lnTo>
                    <a:pt x="632" y="122"/>
                  </a:lnTo>
                  <a:lnTo>
                    <a:pt x="639" y="110"/>
                  </a:lnTo>
                  <a:lnTo>
                    <a:pt x="648" y="101"/>
                  </a:lnTo>
                  <a:lnTo>
                    <a:pt x="654" y="89"/>
                  </a:lnTo>
                  <a:lnTo>
                    <a:pt x="665" y="79"/>
                  </a:lnTo>
                  <a:lnTo>
                    <a:pt x="670" y="67"/>
                  </a:lnTo>
                  <a:lnTo>
                    <a:pt x="677" y="57"/>
                  </a:lnTo>
                  <a:lnTo>
                    <a:pt x="684" y="47"/>
                  </a:lnTo>
                  <a:lnTo>
                    <a:pt x="689" y="38"/>
                  </a:lnTo>
                  <a:lnTo>
                    <a:pt x="697" y="23"/>
                  </a:lnTo>
                  <a:lnTo>
                    <a:pt x="706" y="12"/>
                  </a:lnTo>
                  <a:lnTo>
                    <a:pt x="702" y="11"/>
                  </a:lnTo>
                  <a:lnTo>
                    <a:pt x="697" y="11"/>
                  </a:lnTo>
                  <a:lnTo>
                    <a:pt x="689" y="9"/>
                  </a:lnTo>
                  <a:lnTo>
                    <a:pt x="682" y="9"/>
                  </a:lnTo>
                  <a:lnTo>
                    <a:pt x="672" y="7"/>
                  </a:lnTo>
                  <a:lnTo>
                    <a:pt x="661" y="7"/>
                  </a:lnTo>
                  <a:lnTo>
                    <a:pt x="646" y="5"/>
                  </a:lnTo>
                  <a:lnTo>
                    <a:pt x="630" y="4"/>
                  </a:lnTo>
                  <a:lnTo>
                    <a:pt x="620" y="2"/>
                  </a:lnTo>
                  <a:lnTo>
                    <a:pt x="613" y="2"/>
                  </a:lnTo>
                  <a:lnTo>
                    <a:pt x="605" y="2"/>
                  </a:lnTo>
                  <a:lnTo>
                    <a:pt x="596" y="2"/>
                  </a:lnTo>
                  <a:lnTo>
                    <a:pt x="579" y="0"/>
                  </a:lnTo>
                  <a:lnTo>
                    <a:pt x="565" y="0"/>
                  </a:lnTo>
                  <a:lnTo>
                    <a:pt x="552" y="0"/>
                  </a:lnTo>
                  <a:lnTo>
                    <a:pt x="543" y="0"/>
                  </a:lnTo>
                  <a:lnTo>
                    <a:pt x="541" y="0"/>
                  </a:lnTo>
                  <a:lnTo>
                    <a:pt x="536" y="7"/>
                  </a:lnTo>
                  <a:lnTo>
                    <a:pt x="528" y="12"/>
                  </a:lnTo>
                  <a:lnTo>
                    <a:pt x="521" y="24"/>
                  </a:lnTo>
                  <a:lnTo>
                    <a:pt x="507" y="33"/>
                  </a:lnTo>
                  <a:lnTo>
                    <a:pt x="493" y="43"/>
                  </a:lnTo>
                  <a:lnTo>
                    <a:pt x="483" y="48"/>
                  </a:lnTo>
                  <a:lnTo>
                    <a:pt x="476" y="53"/>
                  </a:lnTo>
                  <a:lnTo>
                    <a:pt x="466" y="59"/>
                  </a:lnTo>
                  <a:lnTo>
                    <a:pt x="459" y="64"/>
                  </a:lnTo>
                  <a:lnTo>
                    <a:pt x="449" y="67"/>
                  </a:lnTo>
                  <a:lnTo>
                    <a:pt x="438" y="71"/>
                  </a:lnTo>
                  <a:lnTo>
                    <a:pt x="428" y="74"/>
                  </a:lnTo>
                  <a:lnTo>
                    <a:pt x="418" y="76"/>
                  </a:lnTo>
                  <a:lnTo>
                    <a:pt x="408" y="77"/>
                  </a:lnTo>
                  <a:lnTo>
                    <a:pt x="397" y="81"/>
                  </a:lnTo>
                  <a:lnTo>
                    <a:pt x="387" y="83"/>
                  </a:lnTo>
                  <a:lnTo>
                    <a:pt x="377" y="86"/>
                  </a:lnTo>
                  <a:lnTo>
                    <a:pt x="366" y="86"/>
                  </a:lnTo>
                  <a:lnTo>
                    <a:pt x="356" y="88"/>
                  </a:lnTo>
                  <a:lnTo>
                    <a:pt x="346" y="89"/>
                  </a:lnTo>
                  <a:lnTo>
                    <a:pt x="337" y="91"/>
                  </a:lnTo>
                  <a:lnTo>
                    <a:pt x="327" y="91"/>
                  </a:lnTo>
                  <a:lnTo>
                    <a:pt x="318" y="93"/>
                  </a:lnTo>
                  <a:lnTo>
                    <a:pt x="308" y="94"/>
                  </a:lnTo>
                  <a:lnTo>
                    <a:pt x="301" y="96"/>
                  </a:lnTo>
                  <a:lnTo>
                    <a:pt x="293" y="96"/>
                  </a:lnTo>
                  <a:lnTo>
                    <a:pt x="282" y="98"/>
                  </a:lnTo>
                  <a:lnTo>
                    <a:pt x="276" y="100"/>
                  </a:lnTo>
                  <a:lnTo>
                    <a:pt x="269" y="101"/>
                  </a:lnTo>
                  <a:lnTo>
                    <a:pt x="255" y="105"/>
                  </a:lnTo>
                  <a:lnTo>
                    <a:pt x="246" y="108"/>
                  </a:lnTo>
                  <a:lnTo>
                    <a:pt x="236" y="110"/>
                  </a:lnTo>
                  <a:lnTo>
                    <a:pt x="231" y="113"/>
                  </a:lnTo>
                  <a:lnTo>
                    <a:pt x="228" y="115"/>
                  </a:lnTo>
                  <a:lnTo>
                    <a:pt x="228" y="117"/>
                  </a:lnTo>
                  <a:lnTo>
                    <a:pt x="224" y="117"/>
                  </a:lnTo>
                  <a:lnTo>
                    <a:pt x="217" y="117"/>
                  </a:lnTo>
                  <a:lnTo>
                    <a:pt x="209" y="118"/>
                  </a:lnTo>
                  <a:lnTo>
                    <a:pt x="200" y="122"/>
                  </a:lnTo>
                  <a:lnTo>
                    <a:pt x="192" y="122"/>
                  </a:lnTo>
                  <a:lnTo>
                    <a:pt x="185" y="125"/>
                  </a:lnTo>
                  <a:lnTo>
                    <a:pt x="178" y="129"/>
                  </a:lnTo>
                  <a:lnTo>
                    <a:pt x="176" y="132"/>
                  </a:lnTo>
                  <a:lnTo>
                    <a:pt x="176" y="136"/>
                  </a:lnTo>
                  <a:lnTo>
                    <a:pt x="186" y="137"/>
                  </a:lnTo>
                  <a:lnTo>
                    <a:pt x="195" y="137"/>
                  </a:lnTo>
                  <a:lnTo>
                    <a:pt x="205" y="139"/>
                  </a:lnTo>
                  <a:lnTo>
                    <a:pt x="217" y="139"/>
                  </a:lnTo>
                  <a:lnTo>
                    <a:pt x="231" y="141"/>
                  </a:lnTo>
                  <a:lnTo>
                    <a:pt x="246" y="139"/>
                  </a:lnTo>
                  <a:lnTo>
                    <a:pt x="262" y="139"/>
                  </a:lnTo>
                  <a:lnTo>
                    <a:pt x="270" y="137"/>
                  </a:lnTo>
                  <a:lnTo>
                    <a:pt x="279" y="137"/>
                  </a:lnTo>
                  <a:lnTo>
                    <a:pt x="289" y="137"/>
                  </a:lnTo>
                  <a:lnTo>
                    <a:pt x="298" y="137"/>
                  </a:lnTo>
                  <a:lnTo>
                    <a:pt x="306" y="137"/>
                  </a:lnTo>
                  <a:lnTo>
                    <a:pt x="315" y="136"/>
                  </a:lnTo>
                  <a:lnTo>
                    <a:pt x="324" y="134"/>
                  </a:lnTo>
                  <a:lnTo>
                    <a:pt x="332" y="134"/>
                  </a:lnTo>
                  <a:lnTo>
                    <a:pt x="341" y="132"/>
                  </a:lnTo>
                  <a:lnTo>
                    <a:pt x="349" y="132"/>
                  </a:lnTo>
                  <a:lnTo>
                    <a:pt x="356" y="130"/>
                  </a:lnTo>
                  <a:lnTo>
                    <a:pt x="366" y="130"/>
                  </a:lnTo>
                  <a:lnTo>
                    <a:pt x="380" y="125"/>
                  </a:lnTo>
                  <a:lnTo>
                    <a:pt x="396" y="122"/>
                  </a:lnTo>
                  <a:lnTo>
                    <a:pt x="408" y="117"/>
                  </a:lnTo>
                  <a:lnTo>
                    <a:pt x="421" y="113"/>
                  </a:lnTo>
                  <a:lnTo>
                    <a:pt x="433" y="106"/>
                  </a:lnTo>
                  <a:lnTo>
                    <a:pt x="447" y="103"/>
                  </a:lnTo>
                  <a:lnTo>
                    <a:pt x="457" y="96"/>
                  </a:lnTo>
                  <a:lnTo>
                    <a:pt x="471" y="91"/>
                  </a:lnTo>
                  <a:lnTo>
                    <a:pt x="481" y="81"/>
                  </a:lnTo>
                  <a:lnTo>
                    <a:pt x="495" y="74"/>
                  </a:lnTo>
                  <a:lnTo>
                    <a:pt x="507" y="65"/>
                  </a:lnTo>
                  <a:lnTo>
                    <a:pt x="521" y="59"/>
                  </a:lnTo>
                  <a:lnTo>
                    <a:pt x="533" y="50"/>
                  </a:lnTo>
                  <a:lnTo>
                    <a:pt x="546" y="45"/>
                  </a:lnTo>
                  <a:lnTo>
                    <a:pt x="558" y="40"/>
                  </a:lnTo>
                  <a:lnTo>
                    <a:pt x="572" y="38"/>
                  </a:lnTo>
                  <a:lnTo>
                    <a:pt x="581" y="33"/>
                  </a:lnTo>
                  <a:lnTo>
                    <a:pt x="591" y="33"/>
                  </a:lnTo>
                  <a:lnTo>
                    <a:pt x="601" y="33"/>
                  </a:lnTo>
                  <a:lnTo>
                    <a:pt x="610" y="33"/>
                  </a:lnTo>
                  <a:lnTo>
                    <a:pt x="620" y="35"/>
                  </a:lnTo>
                  <a:lnTo>
                    <a:pt x="625" y="38"/>
                  </a:lnTo>
                  <a:lnTo>
                    <a:pt x="624" y="40"/>
                  </a:lnTo>
                  <a:lnTo>
                    <a:pt x="620" y="48"/>
                  </a:lnTo>
                  <a:lnTo>
                    <a:pt x="615" y="59"/>
                  </a:lnTo>
                  <a:lnTo>
                    <a:pt x="610" y="74"/>
                  </a:lnTo>
                  <a:lnTo>
                    <a:pt x="601" y="89"/>
                  </a:lnTo>
                  <a:lnTo>
                    <a:pt x="591" y="106"/>
                  </a:lnTo>
                  <a:lnTo>
                    <a:pt x="579" y="122"/>
                  </a:lnTo>
                  <a:lnTo>
                    <a:pt x="567" y="136"/>
                  </a:lnTo>
                  <a:lnTo>
                    <a:pt x="552" y="142"/>
                  </a:lnTo>
                  <a:lnTo>
                    <a:pt x="536" y="153"/>
                  </a:lnTo>
                  <a:lnTo>
                    <a:pt x="528" y="154"/>
                  </a:lnTo>
                  <a:lnTo>
                    <a:pt x="519" y="158"/>
                  </a:lnTo>
                  <a:lnTo>
                    <a:pt x="510" y="161"/>
                  </a:lnTo>
                  <a:lnTo>
                    <a:pt x="502" y="165"/>
                  </a:lnTo>
                  <a:lnTo>
                    <a:pt x="493" y="166"/>
                  </a:lnTo>
                  <a:lnTo>
                    <a:pt x="483" y="168"/>
                  </a:lnTo>
                  <a:lnTo>
                    <a:pt x="474" y="170"/>
                  </a:lnTo>
                  <a:lnTo>
                    <a:pt x="466" y="170"/>
                  </a:lnTo>
                  <a:lnTo>
                    <a:pt x="456" y="172"/>
                  </a:lnTo>
                  <a:lnTo>
                    <a:pt x="447" y="173"/>
                  </a:lnTo>
                  <a:lnTo>
                    <a:pt x="437" y="175"/>
                  </a:lnTo>
                  <a:lnTo>
                    <a:pt x="428" y="177"/>
                  </a:lnTo>
                  <a:lnTo>
                    <a:pt x="418" y="177"/>
                  </a:lnTo>
                  <a:lnTo>
                    <a:pt x="408" y="177"/>
                  </a:lnTo>
                  <a:lnTo>
                    <a:pt x="399" y="177"/>
                  </a:lnTo>
                  <a:lnTo>
                    <a:pt x="389" y="178"/>
                  </a:lnTo>
                  <a:lnTo>
                    <a:pt x="380" y="178"/>
                  </a:lnTo>
                  <a:lnTo>
                    <a:pt x="372" y="178"/>
                  </a:lnTo>
                  <a:lnTo>
                    <a:pt x="361" y="178"/>
                  </a:lnTo>
                  <a:lnTo>
                    <a:pt x="353" y="180"/>
                  </a:lnTo>
                  <a:lnTo>
                    <a:pt x="342" y="180"/>
                  </a:lnTo>
                  <a:lnTo>
                    <a:pt x="334" y="180"/>
                  </a:lnTo>
                  <a:lnTo>
                    <a:pt x="325" y="180"/>
                  </a:lnTo>
                  <a:lnTo>
                    <a:pt x="315" y="180"/>
                  </a:lnTo>
                  <a:lnTo>
                    <a:pt x="306" y="180"/>
                  </a:lnTo>
                  <a:lnTo>
                    <a:pt x="296" y="180"/>
                  </a:lnTo>
                  <a:lnTo>
                    <a:pt x="288" y="180"/>
                  </a:lnTo>
                  <a:lnTo>
                    <a:pt x="279" y="182"/>
                  </a:lnTo>
                  <a:lnTo>
                    <a:pt x="270" y="182"/>
                  </a:lnTo>
                  <a:lnTo>
                    <a:pt x="262" y="182"/>
                  </a:lnTo>
                  <a:lnTo>
                    <a:pt x="252" y="182"/>
                  </a:lnTo>
                  <a:lnTo>
                    <a:pt x="243" y="184"/>
                  </a:lnTo>
                  <a:lnTo>
                    <a:pt x="233" y="184"/>
                  </a:lnTo>
                  <a:lnTo>
                    <a:pt x="224" y="184"/>
                  </a:lnTo>
                  <a:lnTo>
                    <a:pt x="216" y="184"/>
                  </a:lnTo>
                  <a:lnTo>
                    <a:pt x="207" y="185"/>
                  </a:lnTo>
                  <a:lnTo>
                    <a:pt x="190" y="185"/>
                  </a:lnTo>
                  <a:lnTo>
                    <a:pt x="174" y="185"/>
                  </a:lnTo>
                  <a:lnTo>
                    <a:pt x="159" y="185"/>
                  </a:lnTo>
                  <a:lnTo>
                    <a:pt x="145" y="185"/>
                  </a:lnTo>
                  <a:lnTo>
                    <a:pt x="130" y="185"/>
                  </a:lnTo>
                  <a:lnTo>
                    <a:pt x="118" y="185"/>
                  </a:lnTo>
                  <a:lnTo>
                    <a:pt x="106" y="185"/>
                  </a:lnTo>
                  <a:lnTo>
                    <a:pt x="96" y="187"/>
                  </a:lnTo>
                  <a:lnTo>
                    <a:pt x="87" y="185"/>
                  </a:lnTo>
                  <a:lnTo>
                    <a:pt x="78" y="185"/>
                  </a:lnTo>
                  <a:lnTo>
                    <a:pt x="72" y="185"/>
                  </a:lnTo>
                  <a:lnTo>
                    <a:pt x="66" y="185"/>
                  </a:lnTo>
                  <a:lnTo>
                    <a:pt x="58" y="178"/>
                  </a:lnTo>
                  <a:lnTo>
                    <a:pt x="54" y="173"/>
                  </a:lnTo>
                  <a:lnTo>
                    <a:pt x="58" y="168"/>
                  </a:lnTo>
                  <a:lnTo>
                    <a:pt x="66" y="166"/>
                  </a:lnTo>
                  <a:lnTo>
                    <a:pt x="78" y="161"/>
                  </a:lnTo>
                  <a:lnTo>
                    <a:pt x="92" y="160"/>
                  </a:lnTo>
                  <a:lnTo>
                    <a:pt x="102" y="156"/>
                  </a:lnTo>
                  <a:lnTo>
                    <a:pt x="118" y="153"/>
                  </a:lnTo>
                  <a:lnTo>
                    <a:pt x="130" y="149"/>
                  </a:lnTo>
                  <a:lnTo>
                    <a:pt x="142" y="144"/>
                  </a:lnTo>
                  <a:lnTo>
                    <a:pt x="149" y="137"/>
                  </a:lnTo>
                  <a:lnTo>
                    <a:pt x="147" y="136"/>
                  </a:lnTo>
                  <a:lnTo>
                    <a:pt x="137" y="130"/>
                  </a:lnTo>
                  <a:lnTo>
                    <a:pt x="126" y="125"/>
                  </a:lnTo>
                  <a:lnTo>
                    <a:pt x="118" y="122"/>
                  </a:lnTo>
                  <a:lnTo>
                    <a:pt x="114" y="122"/>
                  </a:lnTo>
                  <a:lnTo>
                    <a:pt x="114" y="122"/>
                  </a:lnTo>
                  <a:close/>
                </a:path>
              </a:pathLst>
            </a:custGeom>
            <a:solidFill>
              <a:srgbClr val="000000"/>
            </a:solidFill>
            <a:ln w="9525">
              <a:noFill/>
              <a:round/>
              <a:headEnd/>
              <a:tailEnd/>
            </a:ln>
          </p:spPr>
          <p:txBody>
            <a:bodyPr/>
            <a:lstStyle/>
            <a:p>
              <a:endParaRPr lang="en-US"/>
            </a:p>
          </p:txBody>
        </p:sp>
        <p:sp>
          <p:nvSpPr>
            <p:cNvPr id="136284" name="Freeform 92"/>
            <p:cNvSpPr>
              <a:spLocks/>
            </p:cNvSpPr>
            <p:nvPr/>
          </p:nvSpPr>
          <p:spPr bwMode="auto">
            <a:xfrm>
              <a:off x="3909" y="1542"/>
              <a:ext cx="129" cy="129"/>
            </a:xfrm>
            <a:custGeom>
              <a:avLst/>
              <a:gdLst/>
              <a:ahLst/>
              <a:cxnLst>
                <a:cxn ang="0">
                  <a:pos x="12" y="3"/>
                </a:cxn>
                <a:cxn ang="0">
                  <a:pos x="8" y="20"/>
                </a:cxn>
                <a:cxn ang="0">
                  <a:pos x="3" y="41"/>
                </a:cxn>
                <a:cxn ang="0">
                  <a:pos x="0" y="58"/>
                </a:cxn>
                <a:cxn ang="0">
                  <a:pos x="0" y="77"/>
                </a:cxn>
                <a:cxn ang="0">
                  <a:pos x="0" y="95"/>
                </a:cxn>
                <a:cxn ang="0">
                  <a:pos x="3" y="121"/>
                </a:cxn>
                <a:cxn ang="0">
                  <a:pos x="14" y="152"/>
                </a:cxn>
                <a:cxn ang="0">
                  <a:pos x="32" y="179"/>
                </a:cxn>
                <a:cxn ang="0">
                  <a:pos x="55" y="198"/>
                </a:cxn>
                <a:cxn ang="0">
                  <a:pos x="70" y="209"/>
                </a:cxn>
                <a:cxn ang="0">
                  <a:pos x="91" y="219"/>
                </a:cxn>
                <a:cxn ang="0">
                  <a:pos x="111" y="227"/>
                </a:cxn>
                <a:cxn ang="0">
                  <a:pos x="134" y="236"/>
                </a:cxn>
                <a:cxn ang="0">
                  <a:pos x="156" y="241"/>
                </a:cxn>
                <a:cxn ang="0">
                  <a:pos x="176" y="248"/>
                </a:cxn>
                <a:cxn ang="0">
                  <a:pos x="194" y="251"/>
                </a:cxn>
                <a:cxn ang="0">
                  <a:pos x="211" y="257"/>
                </a:cxn>
                <a:cxn ang="0">
                  <a:pos x="257" y="215"/>
                </a:cxn>
                <a:cxn ang="0">
                  <a:pos x="242" y="210"/>
                </a:cxn>
                <a:cxn ang="0">
                  <a:pos x="224" y="207"/>
                </a:cxn>
                <a:cxn ang="0">
                  <a:pos x="207" y="203"/>
                </a:cxn>
                <a:cxn ang="0">
                  <a:pos x="183" y="197"/>
                </a:cxn>
                <a:cxn ang="0">
                  <a:pos x="163" y="193"/>
                </a:cxn>
                <a:cxn ang="0">
                  <a:pos x="139" y="186"/>
                </a:cxn>
                <a:cxn ang="0">
                  <a:pos x="120" y="181"/>
                </a:cxn>
                <a:cxn ang="0">
                  <a:pos x="101" y="176"/>
                </a:cxn>
                <a:cxn ang="0">
                  <a:pos x="86" y="169"/>
                </a:cxn>
                <a:cxn ang="0">
                  <a:pos x="67" y="157"/>
                </a:cxn>
                <a:cxn ang="0">
                  <a:pos x="55" y="140"/>
                </a:cxn>
                <a:cxn ang="0">
                  <a:pos x="51" y="114"/>
                </a:cxn>
                <a:cxn ang="0">
                  <a:pos x="51" y="97"/>
                </a:cxn>
                <a:cxn ang="0">
                  <a:pos x="53" y="78"/>
                </a:cxn>
                <a:cxn ang="0">
                  <a:pos x="55" y="58"/>
                </a:cxn>
                <a:cxn ang="0">
                  <a:pos x="58" y="41"/>
                </a:cxn>
                <a:cxn ang="0">
                  <a:pos x="62" y="22"/>
                </a:cxn>
                <a:cxn ang="0">
                  <a:pos x="65" y="10"/>
                </a:cxn>
                <a:cxn ang="0">
                  <a:pos x="68" y="0"/>
                </a:cxn>
                <a:cxn ang="0">
                  <a:pos x="14" y="1"/>
                </a:cxn>
              </a:cxnLst>
              <a:rect l="0" t="0" r="r" b="b"/>
              <a:pathLst>
                <a:path w="257" h="258">
                  <a:moveTo>
                    <a:pt x="14" y="1"/>
                  </a:moveTo>
                  <a:lnTo>
                    <a:pt x="12" y="3"/>
                  </a:lnTo>
                  <a:lnTo>
                    <a:pt x="10" y="10"/>
                  </a:lnTo>
                  <a:lnTo>
                    <a:pt x="8" y="20"/>
                  </a:lnTo>
                  <a:lnTo>
                    <a:pt x="5" y="36"/>
                  </a:lnTo>
                  <a:lnTo>
                    <a:pt x="3" y="41"/>
                  </a:lnTo>
                  <a:lnTo>
                    <a:pt x="2" y="51"/>
                  </a:lnTo>
                  <a:lnTo>
                    <a:pt x="0" y="58"/>
                  </a:lnTo>
                  <a:lnTo>
                    <a:pt x="0" y="68"/>
                  </a:lnTo>
                  <a:lnTo>
                    <a:pt x="0" y="77"/>
                  </a:lnTo>
                  <a:lnTo>
                    <a:pt x="0" y="85"/>
                  </a:lnTo>
                  <a:lnTo>
                    <a:pt x="0" y="95"/>
                  </a:lnTo>
                  <a:lnTo>
                    <a:pt x="2" y="106"/>
                  </a:lnTo>
                  <a:lnTo>
                    <a:pt x="3" y="121"/>
                  </a:lnTo>
                  <a:lnTo>
                    <a:pt x="8" y="138"/>
                  </a:lnTo>
                  <a:lnTo>
                    <a:pt x="14" y="152"/>
                  </a:lnTo>
                  <a:lnTo>
                    <a:pt x="22" y="167"/>
                  </a:lnTo>
                  <a:lnTo>
                    <a:pt x="32" y="179"/>
                  </a:lnTo>
                  <a:lnTo>
                    <a:pt x="48" y="193"/>
                  </a:lnTo>
                  <a:lnTo>
                    <a:pt x="55" y="198"/>
                  </a:lnTo>
                  <a:lnTo>
                    <a:pt x="62" y="205"/>
                  </a:lnTo>
                  <a:lnTo>
                    <a:pt x="70" y="209"/>
                  </a:lnTo>
                  <a:lnTo>
                    <a:pt x="82" y="215"/>
                  </a:lnTo>
                  <a:lnTo>
                    <a:pt x="91" y="219"/>
                  </a:lnTo>
                  <a:lnTo>
                    <a:pt x="101" y="224"/>
                  </a:lnTo>
                  <a:lnTo>
                    <a:pt x="111" y="227"/>
                  </a:lnTo>
                  <a:lnTo>
                    <a:pt x="123" y="233"/>
                  </a:lnTo>
                  <a:lnTo>
                    <a:pt x="134" y="236"/>
                  </a:lnTo>
                  <a:lnTo>
                    <a:pt x="146" y="239"/>
                  </a:lnTo>
                  <a:lnTo>
                    <a:pt x="156" y="241"/>
                  </a:lnTo>
                  <a:lnTo>
                    <a:pt x="166" y="246"/>
                  </a:lnTo>
                  <a:lnTo>
                    <a:pt x="176" y="248"/>
                  </a:lnTo>
                  <a:lnTo>
                    <a:pt x="185" y="250"/>
                  </a:lnTo>
                  <a:lnTo>
                    <a:pt x="194" y="251"/>
                  </a:lnTo>
                  <a:lnTo>
                    <a:pt x="200" y="255"/>
                  </a:lnTo>
                  <a:lnTo>
                    <a:pt x="211" y="257"/>
                  </a:lnTo>
                  <a:lnTo>
                    <a:pt x="214" y="258"/>
                  </a:lnTo>
                  <a:lnTo>
                    <a:pt x="257" y="215"/>
                  </a:lnTo>
                  <a:lnTo>
                    <a:pt x="252" y="214"/>
                  </a:lnTo>
                  <a:lnTo>
                    <a:pt x="242" y="210"/>
                  </a:lnTo>
                  <a:lnTo>
                    <a:pt x="233" y="209"/>
                  </a:lnTo>
                  <a:lnTo>
                    <a:pt x="224" y="207"/>
                  </a:lnTo>
                  <a:lnTo>
                    <a:pt x="216" y="205"/>
                  </a:lnTo>
                  <a:lnTo>
                    <a:pt x="207" y="203"/>
                  </a:lnTo>
                  <a:lnTo>
                    <a:pt x="195" y="200"/>
                  </a:lnTo>
                  <a:lnTo>
                    <a:pt x="183" y="197"/>
                  </a:lnTo>
                  <a:lnTo>
                    <a:pt x="173" y="193"/>
                  </a:lnTo>
                  <a:lnTo>
                    <a:pt x="163" y="193"/>
                  </a:lnTo>
                  <a:lnTo>
                    <a:pt x="149" y="190"/>
                  </a:lnTo>
                  <a:lnTo>
                    <a:pt x="139" y="186"/>
                  </a:lnTo>
                  <a:lnTo>
                    <a:pt x="130" y="183"/>
                  </a:lnTo>
                  <a:lnTo>
                    <a:pt x="120" y="181"/>
                  </a:lnTo>
                  <a:lnTo>
                    <a:pt x="110" y="178"/>
                  </a:lnTo>
                  <a:lnTo>
                    <a:pt x="101" y="176"/>
                  </a:lnTo>
                  <a:lnTo>
                    <a:pt x="92" y="171"/>
                  </a:lnTo>
                  <a:lnTo>
                    <a:pt x="86" y="169"/>
                  </a:lnTo>
                  <a:lnTo>
                    <a:pt x="74" y="162"/>
                  </a:lnTo>
                  <a:lnTo>
                    <a:pt x="67" y="157"/>
                  </a:lnTo>
                  <a:lnTo>
                    <a:pt x="58" y="147"/>
                  </a:lnTo>
                  <a:lnTo>
                    <a:pt x="55" y="140"/>
                  </a:lnTo>
                  <a:lnTo>
                    <a:pt x="51" y="128"/>
                  </a:lnTo>
                  <a:lnTo>
                    <a:pt x="51" y="114"/>
                  </a:lnTo>
                  <a:lnTo>
                    <a:pt x="51" y="106"/>
                  </a:lnTo>
                  <a:lnTo>
                    <a:pt x="51" y="97"/>
                  </a:lnTo>
                  <a:lnTo>
                    <a:pt x="51" y="87"/>
                  </a:lnTo>
                  <a:lnTo>
                    <a:pt x="53" y="78"/>
                  </a:lnTo>
                  <a:lnTo>
                    <a:pt x="53" y="68"/>
                  </a:lnTo>
                  <a:lnTo>
                    <a:pt x="55" y="58"/>
                  </a:lnTo>
                  <a:lnTo>
                    <a:pt x="55" y="49"/>
                  </a:lnTo>
                  <a:lnTo>
                    <a:pt x="58" y="41"/>
                  </a:lnTo>
                  <a:lnTo>
                    <a:pt x="58" y="32"/>
                  </a:lnTo>
                  <a:lnTo>
                    <a:pt x="62" y="22"/>
                  </a:lnTo>
                  <a:lnTo>
                    <a:pt x="62" y="15"/>
                  </a:lnTo>
                  <a:lnTo>
                    <a:pt x="65" y="10"/>
                  </a:lnTo>
                  <a:lnTo>
                    <a:pt x="67" y="1"/>
                  </a:lnTo>
                  <a:lnTo>
                    <a:pt x="68" y="0"/>
                  </a:lnTo>
                  <a:lnTo>
                    <a:pt x="14" y="1"/>
                  </a:lnTo>
                  <a:lnTo>
                    <a:pt x="14" y="1"/>
                  </a:lnTo>
                  <a:close/>
                </a:path>
              </a:pathLst>
            </a:custGeom>
            <a:solidFill>
              <a:srgbClr val="000000"/>
            </a:solidFill>
            <a:ln w="9525">
              <a:noFill/>
              <a:round/>
              <a:headEnd/>
              <a:tailEnd/>
            </a:ln>
          </p:spPr>
          <p:txBody>
            <a:bodyPr/>
            <a:lstStyle/>
            <a:p>
              <a:endParaRPr lang="en-US"/>
            </a:p>
          </p:txBody>
        </p:sp>
        <p:sp>
          <p:nvSpPr>
            <p:cNvPr id="136285" name="Freeform 93"/>
            <p:cNvSpPr>
              <a:spLocks/>
            </p:cNvSpPr>
            <p:nvPr/>
          </p:nvSpPr>
          <p:spPr bwMode="auto">
            <a:xfrm>
              <a:off x="4041" y="1401"/>
              <a:ext cx="198" cy="99"/>
            </a:xfrm>
            <a:custGeom>
              <a:avLst/>
              <a:gdLst/>
              <a:ahLst/>
              <a:cxnLst>
                <a:cxn ang="0">
                  <a:pos x="163" y="196"/>
                </a:cxn>
                <a:cxn ang="0">
                  <a:pos x="134" y="198"/>
                </a:cxn>
                <a:cxn ang="0">
                  <a:pos x="98" y="196"/>
                </a:cxn>
                <a:cxn ang="0">
                  <a:pos x="58" y="180"/>
                </a:cxn>
                <a:cxn ang="0">
                  <a:pos x="31" y="160"/>
                </a:cxn>
                <a:cxn ang="0">
                  <a:pos x="8" y="138"/>
                </a:cxn>
                <a:cxn ang="0">
                  <a:pos x="2" y="112"/>
                </a:cxn>
                <a:cxn ang="0">
                  <a:pos x="7" y="83"/>
                </a:cxn>
                <a:cxn ang="0">
                  <a:pos x="29" y="57"/>
                </a:cxn>
                <a:cxn ang="0">
                  <a:pos x="63" y="31"/>
                </a:cxn>
                <a:cxn ang="0">
                  <a:pos x="108" y="18"/>
                </a:cxn>
                <a:cxn ang="0">
                  <a:pos x="152" y="7"/>
                </a:cxn>
                <a:cxn ang="0">
                  <a:pos x="200" y="7"/>
                </a:cxn>
                <a:cxn ang="0">
                  <a:pos x="243" y="4"/>
                </a:cxn>
                <a:cxn ang="0">
                  <a:pos x="279" y="2"/>
                </a:cxn>
                <a:cxn ang="0">
                  <a:pos x="312" y="2"/>
                </a:cxn>
                <a:cxn ang="0">
                  <a:pos x="343" y="21"/>
                </a:cxn>
                <a:cxn ang="0">
                  <a:pos x="370" y="48"/>
                </a:cxn>
                <a:cxn ang="0">
                  <a:pos x="391" y="83"/>
                </a:cxn>
                <a:cxn ang="0">
                  <a:pos x="394" y="112"/>
                </a:cxn>
                <a:cxn ang="0">
                  <a:pos x="380" y="136"/>
                </a:cxn>
                <a:cxn ang="0">
                  <a:pos x="346" y="155"/>
                </a:cxn>
                <a:cxn ang="0">
                  <a:pos x="303" y="167"/>
                </a:cxn>
                <a:cxn ang="0">
                  <a:pos x="272" y="172"/>
                </a:cxn>
                <a:cxn ang="0">
                  <a:pos x="269" y="165"/>
                </a:cxn>
                <a:cxn ang="0">
                  <a:pos x="264" y="141"/>
                </a:cxn>
                <a:cxn ang="0">
                  <a:pos x="260" y="119"/>
                </a:cxn>
                <a:cxn ang="0">
                  <a:pos x="276" y="119"/>
                </a:cxn>
                <a:cxn ang="0">
                  <a:pos x="308" y="120"/>
                </a:cxn>
                <a:cxn ang="0">
                  <a:pos x="336" y="117"/>
                </a:cxn>
                <a:cxn ang="0">
                  <a:pos x="336" y="88"/>
                </a:cxn>
                <a:cxn ang="0">
                  <a:pos x="308" y="52"/>
                </a:cxn>
                <a:cxn ang="0">
                  <a:pos x="274" y="42"/>
                </a:cxn>
                <a:cxn ang="0">
                  <a:pos x="238" y="40"/>
                </a:cxn>
                <a:cxn ang="0">
                  <a:pos x="197" y="48"/>
                </a:cxn>
                <a:cxn ang="0">
                  <a:pos x="154" y="52"/>
                </a:cxn>
                <a:cxn ang="0">
                  <a:pos x="115" y="60"/>
                </a:cxn>
                <a:cxn ang="0">
                  <a:pos x="84" y="72"/>
                </a:cxn>
                <a:cxn ang="0">
                  <a:pos x="68" y="88"/>
                </a:cxn>
                <a:cxn ang="0">
                  <a:pos x="50" y="124"/>
                </a:cxn>
                <a:cxn ang="0">
                  <a:pos x="53" y="146"/>
                </a:cxn>
                <a:cxn ang="0">
                  <a:pos x="79" y="158"/>
                </a:cxn>
                <a:cxn ang="0">
                  <a:pos x="113" y="160"/>
                </a:cxn>
                <a:cxn ang="0">
                  <a:pos x="146" y="158"/>
                </a:cxn>
                <a:cxn ang="0">
                  <a:pos x="171" y="156"/>
                </a:cxn>
              </a:cxnLst>
              <a:rect l="0" t="0" r="r" b="b"/>
              <a:pathLst>
                <a:path w="396" h="198">
                  <a:moveTo>
                    <a:pt x="171" y="196"/>
                  </a:moveTo>
                  <a:lnTo>
                    <a:pt x="168" y="196"/>
                  </a:lnTo>
                  <a:lnTo>
                    <a:pt x="163" y="196"/>
                  </a:lnTo>
                  <a:lnTo>
                    <a:pt x="152" y="196"/>
                  </a:lnTo>
                  <a:lnTo>
                    <a:pt x="146" y="198"/>
                  </a:lnTo>
                  <a:lnTo>
                    <a:pt x="134" y="198"/>
                  </a:lnTo>
                  <a:lnTo>
                    <a:pt x="120" y="198"/>
                  </a:lnTo>
                  <a:lnTo>
                    <a:pt x="106" y="196"/>
                  </a:lnTo>
                  <a:lnTo>
                    <a:pt x="98" y="196"/>
                  </a:lnTo>
                  <a:lnTo>
                    <a:pt x="84" y="191"/>
                  </a:lnTo>
                  <a:lnTo>
                    <a:pt x="70" y="187"/>
                  </a:lnTo>
                  <a:lnTo>
                    <a:pt x="58" y="180"/>
                  </a:lnTo>
                  <a:lnTo>
                    <a:pt x="50" y="175"/>
                  </a:lnTo>
                  <a:lnTo>
                    <a:pt x="39" y="168"/>
                  </a:lnTo>
                  <a:lnTo>
                    <a:pt x="31" y="160"/>
                  </a:lnTo>
                  <a:lnTo>
                    <a:pt x="22" y="153"/>
                  </a:lnTo>
                  <a:lnTo>
                    <a:pt x="17" y="146"/>
                  </a:lnTo>
                  <a:lnTo>
                    <a:pt x="8" y="138"/>
                  </a:lnTo>
                  <a:lnTo>
                    <a:pt x="7" y="129"/>
                  </a:lnTo>
                  <a:lnTo>
                    <a:pt x="2" y="119"/>
                  </a:lnTo>
                  <a:lnTo>
                    <a:pt x="2" y="112"/>
                  </a:lnTo>
                  <a:lnTo>
                    <a:pt x="0" y="102"/>
                  </a:lnTo>
                  <a:lnTo>
                    <a:pt x="3" y="93"/>
                  </a:lnTo>
                  <a:lnTo>
                    <a:pt x="7" y="83"/>
                  </a:lnTo>
                  <a:lnTo>
                    <a:pt x="14" y="76"/>
                  </a:lnTo>
                  <a:lnTo>
                    <a:pt x="20" y="66"/>
                  </a:lnTo>
                  <a:lnTo>
                    <a:pt x="29" y="57"/>
                  </a:lnTo>
                  <a:lnTo>
                    <a:pt x="39" y="48"/>
                  </a:lnTo>
                  <a:lnTo>
                    <a:pt x="51" y="40"/>
                  </a:lnTo>
                  <a:lnTo>
                    <a:pt x="63" y="31"/>
                  </a:lnTo>
                  <a:lnTo>
                    <a:pt x="77" y="26"/>
                  </a:lnTo>
                  <a:lnTo>
                    <a:pt x="91" y="19"/>
                  </a:lnTo>
                  <a:lnTo>
                    <a:pt x="108" y="18"/>
                  </a:lnTo>
                  <a:lnTo>
                    <a:pt x="122" y="12"/>
                  </a:lnTo>
                  <a:lnTo>
                    <a:pt x="137" y="9"/>
                  </a:lnTo>
                  <a:lnTo>
                    <a:pt x="152" y="7"/>
                  </a:lnTo>
                  <a:lnTo>
                    <a:pt x="170" y="7"/>
                  </a:lnTo>
                  <a:lnTo>
                    <a:pt x="185" y="7"/>
                  </a:lnTo>
                  <a:lnTo>
                    <a:pt x="200" y="7"/>
                  </a:lnTo>
                  <a:lnTo>
                    <a:pt x="216" y="7"/>
                  </a:lnTo>
                  <a:lnTo>
                    <a:pt x="231" y="7"/>
                  </a:lnTo>
                  <a:lnTo>
                    <a:pt x="243" y="4"/>
                  </a:lnTo>
                  <a:lnTo>
                    <a:pt x="255" y="4"/>
                  </a:lnTo>
                  <a:lnTo>
                    <a:pt x="267" y="2"/>
                  </a:lnTo>
                  <a:lnTo>
                    <a:pt x="279" y="2"/>
                  </a:lnTo>
                  <a:lnTo>
                    <a:pt x="290" y="0"/>
                  </a:lnTo>
                  <a:lnTo>
                    <a:pt x="302" y="2"/>
                  </a:lnTo>
                  <a:lnTo>
                    <a:pt x="312" y="2"/>
                  </a:lnTo>
                  <a:lnTo>
                    <a:pt x="322" y="9"/>
                  </a:lnTo>
                  <a:lnTo>
                    <a:pt x="332" y="14"/>
                  </a:lnTo>
                  <a:lnTo>
                    <a:pt x="343" y="21"/>
                  </a:lnTo>
                  <a:lnTo>
                    <a:pt x="351" y="30"/>
                  </a:lnTo>
                  <a:lnTo>
                    <a:pt x="363" y="38"/>
                  </a:lnTo>
                  <a:lnTo>
                    <a:pt x="370" y="48"/>
                  </a:lnTo>
                  <a:lnTo>
                    <a:pt x="379" y="60"/>
                  </a:lnTo>
                  <a:lnTo>
                    <a:pt x="384" y="71"/>
                  </a:lnTo>
                  <a:lnTo>
                    <a:pt x="391" y="83"/>
                  </a:lnTo>
                  <a:lnTo>
                    <a:pt x="394" y="93"/>
                  </a:lnTo>
                  <a:lnTo>
                    <a:pt x="396" y="102"/>
                  </a:lnTo>
                  <a:lnTo>
                    <a:pt x="394" y="112"/>
                  </a:lnTo>
                  <a:lnTo>
                    <a:pt x="392" y="120"/>
                  </a:lnTo>
                  <a:lnTo>
                    <a:pt x="386" y="129"/>
                  </a:lnTo>
                  <a:lnTo>
                    <a:pt x="380" y="136"/>
                  </a:lnTo>
                  <a:lnTo>
                    <a:pt x="370" y="144"/>
                  </a:lnTo>
                  <a:lnTo>
                    <a:pt x="362" y="151"/>
                  </a:lnTo>
                  <a:lnTo>
                    <a:pt x="346" y="155"/>
                  </a:lnTo>
                  <a:lnTo>
                    <a:pt x="332" y="160"/>
                  </a:lnTo>
                  <a:lnTo>
                    <a:pt x="317" y="162"/>
                  </a:lnTo>
                  <a:lnTo>
                    <a:pt x="303" y="167"/>
                  </a:lnTo>
                  <a:lnTo>
                    <a:pt x="288" y="168"/>
                  </a:lnTo>
                  <a:lnTo>
                    <a:pt x="279" y="170"/>
                  </a:lnTo>
                  <a:lnTo>
                    <a:pt x="272" y="172"/>
                  </a:lnTo>
                  <a:lnTo>
                    <a:pt x="272" y="174"/>
                  </a:lnTo>
                  <a:lnTo>
                    <a:pt x="271" y="170"/>
                  </a:lnTo>
                  <a:lnTo>
                    <a:pt x="269" y="165"/>
                  </a:lnTo>
                  <a:lnTo>
                    <a:pt x="267" y="158"/>
                  </a:lnTo>
                  <a:lnTo>
                    <a:pt x="267" y="150"/>
                  </a:lnTo>
                  <a:lnTo>
                    <a:pt x="264" y="141"/>
                  </a:lnTo>
                  <a:lnTo>
                    <a:pt x="262" y="131"/>
                  </a:lnTo>
                  <a:lnTo>
                    <a:pt x="260" y="124"/>
                  </a:lnTo>
                  <a:lnTo>
                    <a:pt x="260" y="119"/>
                  </a:lnTo>
                  <a:lnTo>
                    <a:pt x="262" y="119"/>
                  </a:lnTo>
                  <a:lnTo>
                    <a:pt x="269" y="119"/>
                  </a:lnTo>
                  <a:lnTo>
                    <a:pt x="276" y="119"/>
                  </a:lnTo>
                  <a:lnTo>
                    <a:pt x="288" y="120"/>
                  </a:lnTo>
                  <a:lnTo>
                    <a:pt x="298" y="120"/>
                  </a:lnTo>
                  <a:lnTo>
                    <a:pt x="308" y="120"/>
                  </a:lnTo>
                  <a:lnTo>
                    <a:pt x="319" y="120"/>
                  </a:lnTo>
                  <a:lnTo>
                    <a:pt x="327" y="120"/>
                  </a:lnTo>
                  <a:lnTo>
                    <a:pt x="336" y="117"/>
                  </a:lnTo>
                  <a:lnTo>
                    <a:pt x="339" y="112"/>
                  </a:lnTo>
                  <a:lnTo>
                    <a:pt x="338" y="100"/>
                  </a:lnTo>
                  <a:lnTo>
                    <a:pt x="336" y="88"/>
                  </a:lnTo>
                  <a:lnTo>
                    <a:pt x="327" y="74"/>
                  </a:lnTo>
                  <a:lnTo>
                    <a:pt x="320" y="64"/>
                  </a:lnTo>
                  <a:lnTo>
                    <a:pt x="308" y="52"/>
                  </a:lnTo>
                  <a:lnTo>
                    <a:pt x="295" y="48"/>
                  </a:lnTo>
                  <a:lnTo>
                    <a:pt x="284" y="43"/>
                  </a:lnTo>
                  <a:lnTo>
                    <a:pt x="274" y="42"/>
                  </a:lnTo>
                  <a:lnTo>
                    <a:pt x="262" y="40"/>
                  </a:lnTo>
                  <a:lnTo>
                    <a:pt x="252" y="40"/>
                  </a:lnTo>
                  <a:lnTo>
                    <a:pt x="238" y="40"/>
                  </a:lnTo>
                  <a:lnTo>
                    <a:pt x="224" y="42"/>
                  </a:lnTo>
                  <a:lnTo>
                    <a:pt x="211" y="43"/>
                  </a:lnTo>
                  <a:lnTo>
                    <a:pt x="197" y="48"/>
                  </a:lnTo>
                  <a:lnTo>
                    <a:pt x="182" y="48"/>
                  </a:lnTo>
                  <a:lnTo>
                    <a:pt x="168" y="50"/>
                  </a:lnTo>
                  <a:lnTo>
                    <a:pt x="154" y="52"/>
                  </a:lnTo>
                  <a:lnTo>
                    <a:pt x="140" y="55"/>
                  </a:lnTo>
                  <a:lnTo>
                    <a:pt x="127" y="57"/>
                  </a:lnTo>
                  <a:lnTo>
                    <a:pt x="115" y="60"/>
                  </a:lnTo>
                  <a:lnTo>
                    <a:pt x="101" y="66"/>
                  </a:lnTo>
                  <a:lnTo>
                    <a:pt x="94" y="69"/>
                  </a:lnTo>
                  <a:lnTo>
                    <a:pt x="84" y="72"/>
                  </a:lnTo>
                  <a:lnTo>
                    <a:pt x="77" y="78"/>
                  </a:lnTo>
                  <a:lnTo>
                    <a:pt x="70" y="81"/>
                  </a:lnTo>
                  <a:lnTo>
                    <a:pt x="68" y="88"/>
                  </a:lnTo>
                  <a:lnTo>
                    <a:pt x="60" y="96"/>
                  </a:lnTo>
                  <a:lnTo>
                    <a:pt x="56" y="112"/>
                  </a:lnTo>
                  <a:lnTo>
                    <a:pt x="50" y="124"/>
                  </a:lnTo>
                  <a:lnTo>
                    <a:pt x="48" y="136"/>
                  </a:lnTo>
                  <a:lnTo>
                    <a:pt x="48" y="141"/>
                  </a:lnTo>
                  <a:lnTo>
                    <a:pt x="53" y="146"/>
                  </a:lnTo>
                  <a:lnTo>
                    <a:pt x="56" y="151"/>
                  </a:lnTo>
                  <a:lnTo>
                    <a:pt x="68" y="156"/>
                  </a:lnTo>
                  <a:lnTo>
                    <a:pt x="79" y="158"/>
                  </a:lnTo>
                  <a:lnTo>
                    <a:pt x="96" y="160"/>
                  </a:lnTo>
                  <a:lnTo>
                    <a:pt x="103" y="160"/>
                  </a:lnTo>
                  <a:lnTo>
                    <a:pt x="113" y="160"/>
                  </a:lnTo>
                  <a:lnTo>
                    <a:pt x="120" y="160"/>
                  </a:lnTo>
                  <a:lnTo>
                    <a:pt x="130" y="160"/>
                  </a:lnTo>
                  <a:lnTo>
                    <a:pt x="146" y="158"/>
                  </a:lnTo>
                  <a:lnTo>
                    <a:pt x="159" y="156"/>
                  </a:lnTo>
                  <a:lnTo>
                    <a:pt x="166" y="156"/>
                  </a:lnTo>
                  <a:lnTo>
                    <a:pt x="171" y="156"/>
                  </a:lnTo>
                  <a:lnTo>
                    <a:pt x="171" y="196"/>
                  </a:lnTo>
                  <a:lnTo>
                    <a:pt x="171" y="196"/>
                  </a:lnTo>
                  <a:close/>
                </a:path>
              </a:pathLst>
            </a:custGeom>
            <a:solidFill>
              <a:srgbClr val="000000"/>
            </a:solidFill>
            <a:ln w="9525">
              <a:noFill/>
              <a:round/>
              <a:headEnd/>
              <a:tailEnd/>
            </a:ln>
          </p:spPr>
          <p:txBody>
            <a:bodyPr/>
            <a:lstStyle/>
            <a:p>
              <a:endParaRPr lang="en-US"/>
            </a:p>
          </p:txBody>
        </p:sp>
        <p:sp>
          <p:nvSpPr>
            <p:cNvPr id="136286" name="Freeform 94"/>
            <p:cNvSpPr>
              <a:spLocks/>
            </p:cNvSpPr>
            <p:nvPr/>
          </p:nvSpPr>
          <p:spPr bwMode="auto">
            <a:xfrm>
              <a:off x="4070" y="1439"/>
              <a:ext cx="115" cy="116"/>
            </a:xfrm>
            <a:custGeom>
              <a:avLst/>
              <a:gdLst/>
              <a:ahLst/>
              <a:cxnLst>
                <a:cxn ang="0">
                  <a:pos x="2" y="168"/>
                </a:cxn>
                <a:cxn ang="0">
                  <a:pos x="16" y="163"/>
                </a:cxn>
                <a:cxn ang="0">
                  <a:pos x="42" y="156"/>
                </a:cxn>
                <a:cxn ang="0">
                  <a:pos x="64" y="147"/>
                </a:cxn>
                <a:cxn ang="0">
                  <a:pos x="81" y="137"/>
                </a:cxn>
                <a:cxn ang="0">
                  <a:pos x="90" y="128"/>
                </a:cxn>
                <a:cxn ang="0">
                  <a:pos x="90" y="116"/>
                </a:cxn>
                <a:cxn ang="0">
                  <a:pos x="96" y="104"/>
                </a:cxn>
                <a:cxn ang="0">
                  <a:pos x="107" y="92"/>
                </a:cxn>
                <a:cxn ang="0">
                  <a:pos x="96" y="79"/>
                </a:cxn>
                <a:cxn ang="0">
                  <a:pos x="81" y="68"/>
                </a:cxn>
                <a:cxn ang="0">
                  <a:pos x="62" y="58"/>
                </a:cxn>
                <a:cxn ang="0">
                  <a:pos x="48" y="48"/>
                </a:cxn>
                <a:cxn ang="0">
                  <a:pos x="45" y="36"/>
                </a:cxn>
                <a:cxn ang="0">
                  <a:pos x="55" y="22"/>
                </a:cxn>
                <a:cxn ang="0">
                  <a:pos x="72" y="12"/>
                </a:cxn>
                <a:cxn ang="0">
                  <a:pos x="93" y="5"/>
                </a:cxn>
                <a:cxn ang="0">
                  <a:pos x="114" y="0"/>
                </a:cxn>
                <a:cxn ang="0">
                  <a:pos x="131" y="0"/>
                </a:cxn>
                <a:cxn ang="0">
                  <a:pos x="155" y="5"/>
                </a:cxn>
                <a:cxn ang="0">
                  <a:pos x="177" y="15"/>
                </a:cxn>
                <a:cxn ang="0">
                  <a:pos x="196" y="34"/>
                </a:cxn>
                <a:cxn ang="0">
                  <a:pos x="215" y="53"/>
                </a:cxn>
                <a:cxn ang="0">
                  <a:pos x="230" y="68"/>
                </a:cxn>
                <a:cxn ang="0">
                  <a:pos x="227" y="82"/>
                </a:cxn>
                <a:cxn ang="0">
                  <a:pos x="216" y="91"/>
                </a:cxn>
                <a:cxn ang="0">
                  <a:pos x="216" y="106"/>
                </a:cxn>
                <a:cxn ang="0">
                  <a:pos x="218" y="127"/>
                </a:cxn>
                <a:cxn ang="0">
                  <a:pos x="216" y="146"/>
                </a:cxn>
                <a:cxn ang="0">
                  <a:pos x="199" y="168"/>
                </a:cxn>
                <a:cxn ang="0">
                  <a:pos x="172" y="194"/>
                </a:cxn>
                <a:cxn ang="0">
                  <a:pos x="144" y="214"/>
                </a:cxn>
                <a:cxn ang="0">
                  <a:pos x="127" y="228"/>
                </a:cxn>
                <a:cxn ang="0">
                  <a:pos x="83" y="192"/>
                </a:cxn>
                <a:cxn ang="0">
                  <a:pos x="88" y="188"/>
                </a:cxn>
                <a:cxn ang="0">
                  <a:pos x="103" y="187"/>
                </a:cxn>
                <a:cxn ang="0">
                  <a:pos x="122" y="182"/>
                </a:cxn>
                <a:cxn ang="0">
                  <a:pos x="141" y="178"/>
                </a:cxn>
                <a:cxn ang="0">
                  <a:pos x="156" y="170"/>
                </a:cxn>
                <a:cxn ang="0">
                  <a:pos x="170" y="161"/>
                </a:cxn>
                <a:cxn ang="0">
                  <a:pos x="186" y="130"/>
                </a:cxn>
                <a:cxn ang="0">
                  <a:pos x="184" y="111"/>
                </a:cxn>
                <a:cxn ang="0">
                  <a:pos x="182" y="92"/>
                </a:cxn>
                <a:cxn ang="0">
                  <a:pos x="175" y="74"/>
                </a:cxn>
                <a:cxn ang="0">
                  <a:pos x="170" y="62"/>
                </a:cxn>
                <a:cxn ang="0">
                  <a:pos x="151" y="41"/>
                </a:cxn>
                <a:cxn ang="0">
                  <a:pos x="131" y="36"/>
                </a:cxn>
                <a:cxn ang="0">
                  <a:pos x="103" y="38"/>
                </a:cxn>
                <a:cxn ang="0">
                  <a:pos x="93" y="48"/>
                </a:cxn>
                <a:cxn ang="0">
                  <a:pos x="107" y="63"/>
                </a:cxn>
                <a:cxn ang="0">
                  <a:pos x="132" y="87"/>
                </a:cxn>
                <a:cxn ang="0">
                  <a:pos x="138" y="103"/>
                </a:cxn>
                <a:cxn ang="0">
                  <a:pos x="139" y="120"/>
                </a:cxn>
                <a:cxn ang="0">
                  <a:pos x="127" y="147"/>
                </a:cxn>
                <a:cxn ang="0">
                  <a:pos x="103" y="158"/>
                </a:cxn>
                <a:cxn ang="0">
                  <a:pos x="86" y="163"/>
                </a:cxn>
                <a:cxn ang="0">
                  <a:pos x="78" y="175"/>
                </a:cxn>
                <a:cxn ang="0">
                  <a:pos x="64" y="183"/>
                </a:cxn>
                <a:cxn ang="0">
                  <a:pos x="45" y="182"/>
                </a:cxn>
                <a:cxn ang="0">
                  <a:pos x="26" y="178"/>
                </a:cxn>
                <a:cxn ang="0">
                  <a:pos x="7" y="171"/>
                </a:cxn>
                <a:cxn ang="0">
                  <a:pos x="0" y="170"/>
                </a:cxn>
              </a:cxnLst>
              <a:rect l="0" t="0" r="r" b="b"/>
              <a:pathLst>
                <a:path w="232" h="231">
                  <a:moveTo>
                    <a:pt x="0" y="170"/>
                  </a:moveTo>
                  <a:lnTo>
                    <a:pt x="2" y="168"/>
                  </a:lnTo>
                  <a:lnTo>
                    <a:pt x="9" y="166"/>
                  </a:lnTo>
                  <a:lnTo>
                    <a:pt x="16" y="163"/>
                  </a:lnTo>
                  <a:lnTo>
                    <a:pt x="30" y="161"/>
                  </a:lnTo>
                  <a:lnTo>
                    <a:pt x="42" y="156"/>
                  </a:lnTo>
                  <a:lnTo>
                    <a:pt x="54" y="151"/>
                  </a:lnTo>
                  <a:lnTo>
                    <a:pt x="64" y="147"/>
                  </a:lnTo>
                  <a:lnTo>
                    <a:pt x="76" y="144"/>
                  </a:lnTo>
                  <a:lnTo>
                    <a:pt x="81" y="137"/>
                  </a:lnTo>
                  <a:lnTo>
                    <a:pt x="88" y="132"/>
                  </a:lnTo>
                  <a:lnTo>
                    <a:pt x="90" y="128"/>
                  </a:lnTo>
                  <a:lnTo>
                    <a:pt x="91" y="125"/>
                  </a:lnTo>
                  <a:lnTo>
                    <a:pt x="90" y="116"/>
                  </a:lnTo>
                  <a:lnTo>
                    <a:pt x="93" y="113"/>
                  </a:lnTo>
                  <a:lnTo>
                    <a:pt x="96" y="104"/>
                  </a:lnTo>
                  <a:lnTo>
                    <a:pt x="103" y="99"/>
                  </a:lnTo>
                  <a:lnTo>
                    <a:pt x="107" y="92"/>
                  </a:lnTo>
                  <a:lnTo>
                    <a:pt x="105" y="84"/>
                  </a:lnTo>
                  <a:lnTo>
                    <a:pt x="96" y="79"/>
                  </a:lnTo>
                  <a:lnTo>
                    <a:pt x="91" y="74"/>
                  </a:lnTo>
                  <a:lnTo>
                    <a:pt x="81" y="68"/>
                  </a:lnTo>
                  <a:lnTo>
                    <a:pt x="72" y="65"/>
                  </a:lnTo>
                  <a:lnTo>
                    <a:pt x="62" y="58"/>
                  </a:lnTo>
                  <a:lnTo>
                    <a:pt x="55" y="53"/>
                  </a:lnTo>
                  <a:lnTo>
                    <a:pt x="48" y="48"/>
                  </a:lnTo>
                  <a:lnTo>
                    <a:pt x="47" y="43"/>
                  </a:lnTo>
                  <a:lnTo>
                    <a:pt x="45" y="36"/>
                  </a:lnTo>
                  <a:lnTo>
                    <a:pt x="48" y="29"/>
                  </a:lnTo>
                  <a:lnTo>
                    <a:pt x="55" y="22"/>
                  </a:lnTo>
                  <a:lnTo>
                    <a:pt x="64" y="19"/>
                  </a:lnTo>
                  <a:lnTo>
                    <a:pt x="72" y="12"/>
                  </a:lnTo>
                  <a:lnTo>
                    <a:pt x="83" y="7"/>
                  </a:lnTo>
                  <a:lnTo>
                    <a:pt x="93" y="5"/>
                  </a:lnTo>
                  <a:lnTo>
                    <a:pt x="105" y="3"/>
                  </a:lnTo>
                  <a:lnTo>
                    <a:pt x="114" y="0"/>
                  </a:lnTo>
                  <a:lnTo>
                    <a:pt x="124" y="0"/>
                  </a:lnTo>
                  <a:lnTo>
                    <a:pt x="131" y="0"/>
                  </a:lnTo>
                  <a:lnTo>
                    <a:pt x="139" y="2"/>
                  </a:lnTo>
                  <a:lnTo>
                    <a:pt x="155" y="5"/>
                  </a:lnTo>
                  <a:lnTo>
                    <a:pt x="168" y="8"/>
                  </a:lnTo>
                  <a:lnTo>
                    <a:pt x="177" y="15"/>
                  </a:lnTo>
                  <a:lnTo>
                    <a:pt x="187" y="24"/>
                  </a:lnTo>
                  <a:lnTo>
                    <a:pt x="196" y="34"/>
                  </a:lnTo>
                  <a:lnTo>
                    <a:pt x="204" y="43"/>
                  </a:lnTo>
                  <a:lnTo>
                    <a:pt x="215" y="53"/>
                  </a:lnTo>
                  <a:lnTo>
                    <a:pt x="225" y="62"/>
                  </a:lnTo>
                  <a:lnTo>
                    <a:pt x="230" y="68"/>
                  </a:lnTo>
                  <a:lnTo>
                    <a:pt x="232" y="77"/>
                  </a:lnTo>
                  <a:lnTo>
                    <a:pt x="227" y="82"/>
                  </a:lnTo>
                  <a:lnTo>
                    <a:pt x="220" y="86"/>
                  </a:lnTo>
                  <a:lnTo>
                    <a:pt x="216" y="91"/>
                  </a:lnTo>
                  <a:lnTo>
                    <a:pt x="216" y="98"/>
                  </a:lnTo>
                  <a:lnTo>
                    <a:pt x="216" y="106"/>
                  </a:lnTo>
                  <a:lnTo>
                    <a:pt x="220" y="120"/>
                  </a:lnTo>
                  <a:lnTo>
                    <a:pt x="218" y="127"/>
                  </a:lnTo>
                  <a:lnTo>
                    <a:pt x="218" y="135"/>
                  </a:lnTo>
                  <a:lnTo>
                    <a:pt x="216" y="146"/>
                  </a:lnTo>
                  <a:lnTo>
                    <a:pt x="211" y="158"/>
                  </a:lnTo>
                  <a:lnTo>
                    <a:pt x="199" y="168"/>
                  </a:lnTo>
                  <a:lnTo>
                    <a:pt x="187" y="180"/>
                  </a:lnTo>
                  <a:lnTo>
                    <a:pt x="172" y="194"/>
                  </a:lnTo>
                  <a:lnTo>
                    <a:pt x="158" y="206"/>
                  </a:lnTo>
                  <a:lnTo>
                    <a:pt x="144" y="214"/>
                  </a:lnTo>
                  <a:lnTo>
                    <a:pt x="136" y="224"/>
                  </a:lnTo>
                  <a:lnTo>
                    <a:pt x="127" y="228"/>
                  </a:lnTo>
                  <a:lnTo>
                    <a:pt x="126" y="231"/>
                  </a:lnTo>
                  <a:lnTo>
                    <a:pt x="83" y="192"/>
                  </a:lnTo>
                  <a:lnTo>
                    <a:pt x="83" y="190"/>
                  </a:lnTo>
                  <a:lnTo>
                    <a:pt x="88" y="188"/>
                  </a:lnTo>
                  <a:lnTo>
                    <a:pt x="93" y="187"/>
                  </a:lnTo>
                  <a:lnTo>
                    <a:pt x="103" y="187"/>
                  </a:lnTo>
                  <a:lnTo>
                    <a:pt x="112" y="183"/>
                  </a:lnTo>
                  <a:lnTo>
                    <a:pt x="122" y="182"/>
                  </a:lnTo>
                  <a:lnTo>
                    <a:pt x="131" y="178"/>
                  </a:lnTo>
                  <a:lnTo>
                    <a:pt x="141" y="178"/>
                  </a:lnTo>
                  <a:lnTo>
                    <a:pt x="150" y="173"/>
                  </a:lnTo>
                  <a:lnTo>
                    <a:pt x="156" y="170"/>
                  </a:lnTo>
                  <a:lnTo>
                    <a:pt x="163" y="164"/>
                  </a:lnTo>
                  <a:lnTo>
                    <a:pt x="170" y="161"/>
                  </a:lnTo>
                  <a:lnTo>
                    <a:pt x="179" y="146"/>
                  </a:lnTo>
                  <a:lnTo>
                    <a:pt x="186" y="130"/>
                  </a:lnTo>
                  <a:lnTo>
                    <a:pt x="184" y="120"/>
                  </a:lnTo>
                  <a:lnTo>
                    <a:pt x="184" y="111"/>
                  </a:lnTo>
                  <a:lnTo>
                    <a:pt x="182" y="101"/>
                  </a:lnTo>
                  <a:lnTo>
                    <a:pt x="182" y="92"/>
                  </a:lnTo>
                  <a:lnTo>
                    <a:pt x="179" y="84"/>
                  </a:lnTo>
                  <a:lnTo>
                    <a:pt x="175" y="74"/>
                  </a:lnTo>
                  <a:lnTo>
                    <a:pt x="172" y="67"/>
                  </a:lnTo>
                  <a:lnTo>
                    <a:pt x="170" y="62"/>
                  </a:lnTo>
                  <a:lnTo>
                    <a:pt x="160" y="50"/>
                  </a:lnTo>
                  <a:lnTo>
                    <a:pt x="151" y="41"/>
                  </a:lnTo>
                  <a:lnTo>
                    <a:pt x="139" y="36"/>
                  </a:lnTo>
                  <a:lnTo>
                    <a:pt x="131" y="36"/>
                  </a:lnTo>
                  <a:lnTo>
                    <a:pt x="115" y="36"/>
                  </a:lnTo>
                  <a:lnTo>
                    <a:pt x="103" y="38"/>
                  </a:lnTo>
                  <a:lnTo>
                    <a:pt x="93" y="41"/>
                  </a:lnTo>
                  <a:lnTo>
                    <a:pt x="93" y="48"/>
                  </a:lnTo>
                  <a:lnTo>
                    <a:pt x="96" y="53"/>
                  </a:lnTo>
                  <a:lnTo>
                    <a:pt x="107" y="63"/>
                  </a:lnTo>
                  <a:lnTo>
                    <a:pt x="120" y="72"/>
                  </a:lnTo>
                  <a:lnTo>
                    <a:pt x="132" y="87"/>
                  </a:lnTo>
                  <a:lnTo>
                    <a:pt x="136" y="94"/>
                  </a:lnTo>
                  <a:lnTo>
                    <a:pt x="138" y="103"/>
                  </a:lnTo>
                  <a:lnTo>
                    <a:pt x="138" y="111"/>
                  </a:lnTo>
                  <a:lnTo>
                    <a:pt x="139" y="120"/>
                  </a:lnTo>
                  <a:lnTo>
                    <a:pt x="134" y="134"/>
                  </a:lnTo>
                  <a:lnTo>
                    <a:pt x="127" y="147"/>
                  </a:lnTo>
                  <a:lnTo>
                    <a:pt x="115" y="154"/>
                  </a:lnTo>
                  <a:lnTo>
                    <a:pt x="103" y="158"/>
                  </a:lnTo>
                  <a:lnTo>
                    <a:pt x="93" y="158"/>
                  </a:lnTo>
                  <a:lnTo>
                    <a:pt x="86" y="163"/>
                  </a:lnTo>
                  <a:lnTo>
                    <a:pt x="79" y="168"/>
                  </a:lnTo>
                  <a:lnTo>
                    <a:pt x="78" y="175"/>
                  </a:lnTo>
                  <a:lnTo>
                    <a:pt x="72" y="180"/>
                  </a:lnTo>
                  <a:lnTo>
                    <a:pt x="64" y="183"/>
                  </a:lnTo>
                  <a:lnTo>
                    <a:pt x="55" y="182"/>
                  </a:lnTo>
                  <a:lnTo>
                    <a:pt x="45" y="182"/>
                  </a:lnTo>
                  <a:lnTo>
                    <a:pt x="35" y="178"/>
                  </a:lnTo>
                  <a:lnTo>
                    <a:pt x="26" y="178"/>
                  </a:lnTo>
                  <a:lnTo>
                    <a:pt x="14" y="173"/>
                  </a:lnTo>
                  <a:lnTo>
                    <a:pt x="7" y="171"/>
                  </a:lnTo>
                  <a:lnTo>
                    <a:pt x="0" y="170"/>
                  </a:lnTo>
                  <a:lnTo>
                    <a:pt x="0" y="170"/>
                  </a:lnTo>
                  <a:close/>
                </a:path>
              </a:pathLst>
            </a:custGeom>
            <a:solidFill>
              <a:srgbClr val="000000"/>
            </a:solidFill>
            <a:ln w="9525">
              <a:noFill/>
              <a:round/>
              <a:headEnd/>
              <a:tailEnd/>
            </a:ln>
          </p:spPr>
          <p:txBody>
            <a:bodyPr/>
            <a:lstStyle/>
            <a:p>
              <a:endParaRPr lang="en-US"/>
            </a:p>
          </p:txBody>
        </p:sp>
        <p:sp>
          <p:nvSpPr>
            <p:cNvPr id="136287" name="Freeform 95"/>
            <p:cNvSpPr>
              <a:spLocks/>
            </p:cNvSpPr>
            <p:nvPr/>
          </p:nvSpPr>
          <p:spPr bwMode="auto">
            <a:xfrm>
              <a:off x="4098" y="1516"/>
              <a:ext cx="43" cy="24"/>
            </a:xfrm>
            <a:custGeom>
              <a:avLst/>
              <a:gdLst/>
              <a:ahLst/>
              <a:cxnLst>
                <a:cxn ang="0">
                  <a:pos x="7" y="29"/>
                </a:cxn>
                <a:cxn ang="0">
                  <a:pos x="10" y="31"/>
                </a:cxn>
                <a:cxn ang="0">
                  <a:pos x="15" y="33"/>
                </a:cxn>
                <a:cxn ang="0">
                  <a:pos x="26" y="38"/>
                </a:cxn>
                <a:cxn ang="0">
                  <a:pos x="36" y="40"/>
                </a:cxn>
                <a:cxn ang="0">
                  <a:pos x="48" y="45"/>
                </a:cxn>
                <a:cxn ang="0">
                  <a:pos x="58" y="48"/>
                </a:cxn>
                <a:cxn ang="0">
                  <a:pos x="70" y="48"/>
                </a:cxn>
                <a:cxn ang="0">
                  <a:pos x="79" y="43"/>
                </a:cxn>
                <a:cxn ang="0">
                  <a:pos x="84" y="40"/>
                </a:cxn>
                <a:cxn ang="0">
                  <a:pos x="86" y="31"/>
                </a:cxn>
                <a:cxn ang="0">
                  <a:pos x="84" y="24"/>
                </a:cxn>
                <a:cxn ang="0">
                  <a:pos x="77" y="16"/>
                </a:cxn>
                <a:cxn ang="0">
                  <a:pos x="65" y="9"/>
                </a:cxn>
                <a:cxn ang="0">
                  <a:pos x="50" y="4"/>
                </a:cxn>
                <a:cxn ang="0">
                  <a:pos x="36" y="2"/>
                </a:cxn>
                <a:cxn ang="0">
                  <a:pos x="21" y="0"/>
                </a:cxn>
                <a:cxn ang="0">
                  <a:pos x="10" y="2"/>
                </a:cxn>
                <a:cxn ang="0">
                  <a:pos x="3" y="5"/>
                </a:cxn>
                <a:cxn ang="0">
                  <a:pos x="0" y="10"/>
                </a:cxn>
                <a:cxn ang="0">
                  <a:pos x="3" y="22"/>
                </a:cxn>
                <a:cxn ang="0">
                  <a:pos x="7" y="29"/>
                </a:cxn>
                <a:cxn ang="0">
                  <a:pos x="7" y="29"/>
                </a:cxn>
              </a:cxnLst>
              <a:rect l="0" t="0" r="r" b="b"/>
              <a:pathLst>
                <a:path w="86" h="48">
                  <a:moveTo>
                    <a:pt x="7" y="29"/>
                  </a:moveTo>
                  <a:lnTo>
                    <a:pt x="10" y="31"/>
                  </a:lnTo>
                  <a:lnTo>
                    <a:pt x="15" y="33"/>
                  </a:lnTo>
                  <a:lnTo>
                    <a:pt x="26" y="38"/>
                  </a:lnTo>
                  <a:lnTo>
                    <a:pt x="36" y="40"/>
                  </a:lnTo>
                  <a:lnTo>
                    <a:pt x="48" y="45"/>
                  </a:lnTo>
                  <a:lnTo>
                    <a:pt x="58" y="48"/>
                  </a:lnTo>
                  <a:lnTo>
                    <a:pt x="70" y="48"/>
                  </a:lnTo>
                  <a:lnTo>
                    <a:pt x="79" y="43"/>
                  </a:lnTo>
                  <a:lnTo>
                    <a:pt x="84" y="40"/>
                  </a:lnTo>
                  <a:lnTo>
                    <a:pt x="86" y="31"/>
                  </a:lnTo>
                  <a:lnTo>
                    <a:pt x="84" y="24"/>
                  </a:lnTo>
                  <a:lnTo>
                    <a:pt x="77" y="16"/>
                  </a:lnTo>
                  <a:lnTo>
                    <a:pt x="65" y="9"/>
                  </a:lnTo>
                  <a:lnTo>
                    <a:pt x="50" y="4"/>
                  </a:lnTo>
                  <a:lnTo>
                    <a:pt x="36" y="2"/>
                  </a:lnTo>
                  <a:lnTo>
                    <a:pt x="21" y="0"/>
                  </a:lnTo>
                  <a:lnTo>
                    <a:pt x="10" y="2"/>
                  </a:lnTo>
                  <a:lnTo>
                    <a:pt x="3" y="5"/>
                  </a:lnTo>
                  <a:lnTo>
                    <a:pt x="0" y="10"/>
                  </a:lnTo>
                  <a:lnTo>
                    <a:pt x="3" y="22"/>
                  </a:lnTo>
                  <a:lnTo>
                    <a:pt x="7" y="29"/>
                  </a:lnTo>
                  <a:lnTo>
                    <a:pt x="7" y="29"/>
                  </a:lnTo>
                  <a:close/>
                </a:path>
              </a:pathLst>
            </a:custGeom>
            <a:solidFill>
              <a:srgbClr val="000000"/>
            </a:solidFill>
            <a:ln w="9525">
              <a:noFill/>
              <a:round/>
              <a:headEnd/>
              <a:tailEnd/>
            </a:ln>
          </p:spPr>
          <p:txBody>
            <a:bodyPr/>
            <a:lstStyle/>
            <a:p>
              <a:endParaRPr lang="en-US"/>
            </a:p>
          </p:txBody>
        </p:sp>
        <p:sp>
          <p:nvSpPr>
            <p:cNvPr id="136288" name="Freeform 96"/>
            <p:cNvSpPr>
              <a:spLocks/>
            </p:cNvSpPr>
            <p:nvPr/>
          </p:nvSpPr>
          <p:spPr bwMode="auto">
            <a:xfrm>
              <a:off x="3998" y="1474"/>
              <a:ext cx="78" cy="31"/>
            </a:xfrm>
            <a:custGeom>
              <a:avLst/>
              <a:gdLst/>
              <a:ahLst/>
              <a:cxnLst>
                <a:cxn ang="0">
                  <a:pos x="0" y="17"/>
                </a:cxn>
                <a:cxn ang="0">
                  <a:pos x="6" y="17"/>
                </a:cxn>
                <a:cxn ang="0">
                  <a:pos x="14" y="17"/>
                </a:cxn>
                <a:cxn ang="0">
                  <a:pos x="26" y="17"/>
                </a:cxn>
                <a:cxn ang="0">
                  <a:pos x="36" y="16"/>
                </a:cxn>
                <a:cxn ang="0">
                  <a:pos x="50" y="16"/>
                </a:cxn>
                <a:cxn ang="0">
                  <a:pos x="64" y="14"/>
                </a:cxn>
                <a:cxn ang="0">
                  <a:pos x="76" y="14"/>
                </a:cxn>
                <a:cxn ang="0">
                  <a:pos x="83" y="12"/>
                </a:cxn>
                <a:cxn ang="0">
                  <a:pos x="93" y="9"/>
                </a:cxn>
                <a:cxn ang="0">
                  <a:pos x="98" y="5"/>
                </a:cxn>
                <a:cxn ang="0">
                  <a:pos x="107" y="4"/>
                </a:cxn>
                <a:cxn ang="0">
                  <a:pos x="117" y="0"/>
                </a:cxn>
                <a:cxn ang="0">
                  <a:pos x="127" y="2"/>
                </a:cxn>
                <a:cxn ang="0">
                  <a:pos x="138" y="5"/>
                </a:cxn>
                <a:cxn ang="0">
                  <a:pos x="146" y="14"/>
                </a:cxn>
                <a:cxn ang="0">
                  <a:pos x="153" y="22"/>
                </a:cxn>
                <a:cxn ang="0">
                  <a:pos x="156" y="31"/>
                </a:cxn>
                <a:cxn ang="0">
                  <a:pos x="150" y="31"/>
                </a:cxn>
                <a:cxn ang="0">
                  <a:pos x="141" y="31"/>
                </a:cxn>
                <a:cxn ang="0">
                  <a:pos x="132" y="29"/>
                </a:cxn>
                <a:cxn ang="0">
                  <a:pos x="124" y="29"/>
                </a:cxn>
                <a:cxn ang="0">
                  <a:pos x="112" y="29"/>
                </a:cxn>
                <a:cxn ang="0">
                  <a:pos x="102" y="33"/>
                </a:cxn>
                <a:cxn ang="0">
                  <a:pos x="86" y="34"/>
                </a:cxn>
                <a:cxn ang="0">
                  <a:pos x="72" y="38"/>
                </a:cxn>
                <a:cxn ang="0">
                  <a:pos x="57" y="43"/>
                </a:cxn>
                <a:cxn ang="0">
                  <a:pos x="45" y="48"/>
                </a:cxn>
                <a:cxn ang="0">
                  <a:pos x="31" y="53"/>
                </a:cxn>
                <a:cxn ang="0">
                  <a:pos x="23" y="58"/>
                </a:cxn>
                <a:cxn ang="0">
                  <a:pos x="18" y="62"/>
                </a:cxn>
                <a:cxn ang="0">
                  <a:pos x="16" y="62"/>
                </a:cxn>
                <a:cxn ang="0">
                  <a:pos x="0" y="17"/>
                </a:cxn>
                <a:cxn ang="0">
                  <a:pos x="0" y="17"/>
                </a:cxn>
              </a:cxnLst>
              <a:rect l="0" t="0" r="r" b="b"/>
              <a:pathLst>
                <a:path w="156" h="62">
                  <a:moveTo>
                    <a:pt x="0" y="17"/>
                  </a:moveTo>
                  <a:lnTo>
                    <a:pt x="6" y="17"/>
                  </a:lnTo>
                  <a:lnTo>
                    <a:pt x="14" y="17"/>
                  </a:lnTo>
                  <a:lnTo>
                    <a:pt x="26" y="17"/>
                  </a:lnTo>
                  <a:lnTo>
                    <a:pt x="36" y="16"/>
                  </a:lnTo>
                  <a:lnTo>
                    <a:pt x="50" y="16"/>
                  </a:lnTo>
                  <a:lnTo>
                    <a:pt x="64" y="14"/>
                  </a:lnTo>
                  <a:lnTo>
                    <a:pt x="76" y="14"/>
                  </a:lnTo>
                  <a:lnTo>
                    <a:pt x="83" y="12"/>
                  </a:lnTo>
                  <a:lnTo>
                    <a:pt x="93" y="9"/>
                  </a:lnTo>
                  <a:lnTo>
                    <a:pt x="98" y="5"/>
                  </a:lnTo>
                  <a:lnTo>
                    <a:pt x="107" y="4"/>
                  </a:lnTo>
                  <a:lnTo>
                    <a:pt x="117" y="0"/>
                  </a:lnTo>
                  <a:lnTo>
                    <a:pt x="127" y="2"/>
                  </a:lnTo>
                  <a:lnTo>
                    <a:pt x="138" y="5"/>
                  </a:lnTo>
                  <a:lnTo>
                    <a:pt x="146" y="14"/>
                  </a:lnTo>
                  <a:lnTo>
                    <a:pt x="153" y="22"/>
                  </a:lnTo>
                  <a:lnTo>
                    <a:pt x="156" y="31"/>
                  </a:lnTo>
                  <a:lnTo>
                    <a:pt x="150" y="31"/>
                  </a:lnTo>
                  <a:lnTo>
                    <a:pt x="141" y="31"/>
                  </a:lnTo>
                  <a:lnTo>
                    <a:pt x="132" y="29"/>
                  </a:lnTo>
                  <a:lnTo>
                    <a:pt x="124" y="29"/>
                  </a:lnTo>
                  <a:lnTo>
                    <a:pt x="112" y="29"/>
                  </a:lnTo>
                  <a:lnTo>
                    <a:pt x="102" y="33"/>
                  </a:lnTo>
                  <a:lnTo>
                    <a:pt x="86" y="34"/>
                  </a:lnTo>
                  <a:lnTo>
                    <a:pt x="72" y="38"/>
                  </a:lnTo>
                  <a:lnTo>
                    <a:pt x="57" y="43"/>
                  </a:lnTo>
                  <a:lnTo>
                    <a:pt x="45" y="48"/>
                  </a:lnTo>
                  <a:lnTo>
                    <a:pt x="31" y="53"/>
                  </a:lnTo>
                  <a:lnTo>
                    <a:pt x="23" y="58"/>
                  </a:lnTo>
                  <a:lnTo>
                    <a:pt x="18" y="62"/>
                  </a:lnTo>
                  <a:lnTo>
                    <a:pt x="16" y="62"/>
                  </a:lnTo>
                  <a:lnTo>
                    <a:pt x="0" y="17"/>
                  </a:lnTo>
                  <a:lnTo>
                    <a:pt x="0" y="17"/>
                  </a:lnTo>
                  <a:close/>
                </a:path>
              </a:pathLst>
            </a:custGeom>
            <a:solidFill>
              <a:srgbClr val="000000"/>
            </a:solidFill>
            <a:ln w="9525">
              <a:noFill/>
              <a:round/>
              <a:headEnd/>
              <a:tailEnd/>
            </a:ln>
          </p:spPr>
          <p:txBody>
            <a:bodyPr/>
            <a:lstStyle/>
            <a:p>
              <a:endParaRPr lang="en-US"/>
            </a:p>
          </p:txBody>
        </p:sp>
        <p:sp>
          <p:nvSpPr>
            <p:cNvPr id="136289" name="Freeform 97"/>
            <p:cNvSpPr>
              <a:spLocks/>
            </p:cNvSpPr>
            <p:nvPr/>
          </p:nvSpPr>
          <p:spPr bwMode="auto">
            <a:xfrm>
              <a:off x="4126" y="1496"/>
              <a:ext cx="143" cy="180"/>
            </a:xfrm>
            <a:custGeom>
              <a:avLst/>
              <a:gdLst/>
              <a:ahLst/>
              <a:cxnLst>
                <a:cxn ang="0">
                  <a:pos x="89" y="0"/>
                </a:cxn>
                <a:cxn ang="0">
                  <a:pos x="102" y="1"/>
                </a:cxn>
                <a:cxn ang="0">
                  <a:pos x="118" y="7"/>
                </a:cxn>
                <a:cxn ang="0">
                  <a:pos x="135" y="12"/>
                </a:cxn>
                <a:cxn ang="0">
                  <a:pos x="152" y="19"/>
                </a:cxn>
                <a:cxn ang="0">
                  <a:pos x="173" y="27"/>
                </a:cxn>
                <a:cxn ang="0">
                  <a:pos x="192" y="36"/>
                </a:cxn>
                <a:cxn ang="0">
                  <a:pos x="216" y="51"/>
                </a:cxn>
                <a:cxn ang="0">
                  <a:pos x="243" y="75"/>
                </a:cxn>
                <a:cxn ang="0">
                  <a:pos x="262" y="103"/>
                </a:cxn>
                <a:cxn ang="0">
                  <a:pos x="276" y="130"/>
                </a:cxn>
                <a:cxn ang="0">
                  <a:pos x="282" y="157"/>
                </a:cxn>
                <a:cxn ang="0">
                  <a:pos x="284" y="183"/>
                </a:cxn>
                <a:cxn ang="0">
                  <a:pos x="281" y="209"/>
                </a:cxn>
                <a:cxn ang="0">
                  <a:pos x="276" y="234"/>
                </a:cxn>
                <a:cxn ang="0">
                  <a:pos x="265" y="255"/>
                </a:cxn>
                <a:cxn ang="0">
                  <a:pos x="250" y="274"/>
                </a:cxn>
                <a:cxn ang="0">
                  <a:pos x="233" y="286"/>
                </a:cxn>
                <a:cxn ang="0">
                  <a:pos x="219" y="296"/>
                </a:cxn>
                <a:cxn ang="0">
                  <a:pos x="202" y="303"/>
                </a:cxn>
                <a:cxn ang="0">
                  <a:pos x="181" y="313"/>
                </a:cxn>
                <a:cxn ang="0">
                  <a:pos x="157" y="320"/>
                </a:cxn>
                <a:cxn ang="0">
                  <a:pos x="132" y="327"/>
                </a:cxn>
                <a:cxn ang="0">
                  <a:pos x="104" y="334"/>
                </a:cxn>
                <a:cxn ang="0">
                  <a:pos x="77" y="341"/>
                </a:cxn>
                <a:cxn ang="0">
                  <a:pos x="51" y="348"/>
                </a:cxn>
                <a:cxn ang="0">
                  <a:pos x="30" y="351"/>
                </a:cxn>
                <a:cxn ang="0">
                  <a:pos x="10" y="358"/>
                </a:cxn>
                <a:cxn ang="0">
                  <a:pos x="0" y="322"/>
                </a:cxn>
                <a:cxn ang="0">
                  <a:pos x="17" y="317"/>
                </a:cxn>
                <a:cxn ang="0">
                  <a:pos x="37" y="313"/>
                </a:cxn>
                <a:cxn ang="0">
                  <a:pos x="61" y="310"/>
                </a:cxn>
                <a:cxn ang="0">
                  <a:pos x="87" y="303"/>
                </a:cxn>
                <a:cxn ang="0">
                  <a:pos x="113" y="300"/>
                </a:cxn>
                <a:cxn ang="0">
                  <a:pos x="135" y="293"/>
                </a:cxn>
                <a:cxn ang="0">
                  <a:pos x="157" y="288"/>
                </a:cxn>
                <a:cxn ang="0">
                  <a:pos x="185" y="274"/>
                </a:cxn>
                <a:cxn ang="0">
                  <a:pos x="205" y="260"/>
                </a:cxn>
                <a:cxn ang="0">
                  <a:pos x="219" y="241"/>
                </a:cxn>
                <a:cxn ang="0">
                  <a:pos x="231" y="224"/>
                </a:cxn>
                <a:cxn ang="0">
                  <a:pos x="238" y="205"/>
                </a:cxn>
                <a:cxn ang="0">
                  <a:pos x="245" y="186"/>
                </a:cxn>
                <a:cxn ang="0">
                  <a:pos x="246" y="164"/>
                </a:cxn>
                <a:cxn ang="0">
                  <a:pos x="243" y="142"/>
                </a:cxn>
                <a:cxn ang="0">
                  <a:pos x="226" y="118"/>
                </a:cxn>
                <a:cxn ang="0">
                  <a:pos x="205" y="96"/>
                </a:cxn>
                <a:cxn ang="0">
                  <a:pos x="180" y="73"/>
                </a:cxn>
                <a:cxn ang="0">
                  <a:pos x="152" y="58"/>
                </a:cxn>
                <a:cxn ang="0">
                  <a:pos x="126" y="44"/>
                </a:cxn>
                <a:cxn ang="0">
                  <a:pos x="106" y="37"/>
                </a:cxn>
                <a:cxn ang="0">
                  <a:pos x="89" y="32"/>
                </a:cxn>
                <a:cxn ang="0">
                  <a:pos x="80" y="32"/>
                </a:cxn>
                <a:cxn ang="0">
                  <a:pos x="87" y="0"/>
                </a:cxn>
              </a:cxnLst>
              <a:rect l="0" t="0" r="r" b="b"/>
              <a:pathLst>
                <a:path w="284" h="360">
                  <a:moveTo>
                    <a:pt x="87" y="0"/>
                  </a:moveTo>
                  <a:lnTo>
                    <a:pt x="89" y="0"/>
                  </a:lnTo>
                  <a:lnTo>
                    <a:pt x="97" y="1"/>
                  </a:lnTo>
                  <a:lnTo>
                    <a:pt x="102" y="1"/>
                  </a:lnTo>
                  <a:lnTo>
                    <a:pt x="109" y="5"/>
                  </a:lnTo>
                  <a:lnTo>
                    <a:pt x="118" y="7"/>
                  </a:lnTo>
                  <a:lnTo>
                    <a:pt x="126" y="10"/>
                  </a:lnTo>
                  <a:lnTo>
                    <a:pt x="135" y="12"/>
                  </a:lnTo>
                  <a:lnTo>
                    <a:pt x="144" y="15"/>
                  </a:lnTo>
                  <a:lnTo>
                    <a:pt x="152" y="19"/>
                  </a:lnTo>
                  <a:lnTo>
                    <a:pt x="164" y="24"/>
                  </a:lnTo>
                  <a:lnTo>
                    <a:pt x="173" y="27"/>
                  </a:lnTo>
                  <a:lnTo>
                    <a:pt x="181" y="32"/>
                  </a:lnTo>
                  <a:lnTo>
                    <a:pt x="192" y="36"/>
                  </a:lnTo>
                  <a:lnTo>
                    <a:pt x="202" y="43"/>
                  </a:lnTo>
                  <a:lnTo>
                    <a:pt x="216" y="51"/>
                  </a:lnTo>
                  <a:lnTo>
                    <a:pt x="229" y="63"/>
                  </a:lnTo>
                  <a:lnTo>
                    <a:pt x="243" y="75"/>
                  </a:lnTo>
                  <a:lnTo>
                    <a:pt x="255" y="89"/>
                  </a:lnTo>
                  <a:lnTo>
                    <a:pt x="262" y="103"/>
                  </a:lnTo>
                  <a:lnTo>
                    <a:pt x="270" y="116"/>
                  </a:lnTo>
                  <a:lnTo>
                    <a:pt x="276" y="130"/>
                  </a:lnTo>
                  <a:lnTo>
                    <a:pt x="281" y="144"/>
                  </a:lnTo>
                  <a:lnTo>
                    <a:pt x="282" y="157"/>
                  </a:lnTo>
                  <a:lnTo>
                    <a:pt x="284" y="171"/>
                  </a:lnTo>
                  <a:lnTo>
                    <a:pt x="284" y="183"/>
                  </a:lnTo>
                  <a:lnTo>
                    <a:pt x="284" y="197"/>
                  </a:lnTo>
                  <a:lnTo>
                    <a:pt x="281" y="209"/>
                  </a:lnTo>
                  <a:lnTo>
                    <a:pt x="279" y="221"/>
                  </a:lnTo>
                  <a:lnTo>
                    <a:pt x="276" y="234"/>
                  </a:lnTo>
                  <a:lnTo>
                    <a:pt x="274" y="246"/>
                  </a:lnTo>
                  <a:lnTo>
                    <a:pt x="265" y="255"/>
                  </a:lnTo>
                  <a:lnTo>
                    <a:pt x="258" y="265"/>
                  </a:lnTo>
                  <a:lnTo>
                    <a:pt x="250" y="274"/>
                  </a:lnTo>
                  <a:lnTo>
                    <a:pt x="241" y="284"/>
                  </a:lnTo>
                  <a:lnTo>
                    <a:pt x="233" y="286"/>
                  </a:lnTo>
                  <a:lnTo>
                    <a:pt x="228" y="291"/>
                  </a:lnTo>
                  <a:lnTo>
                    <a:pt x="219" y="296"/>
                  </a:lnTo>
                  <a:lnTo>
                    <a:pt x="212" y="300"/>
                  </a:lnTo>
                  <a:lnTo>
                    <a:pt x="202" y="303"/>
                  </a:lnTo>
                  <a:lnTo>
                    <a:pt x="193" y="308"/>
                  </a:lnTo>
                  <a:lnTo>
                    <a:pt x="181" y="313"/>
                  </a:lnTo>
                  <a:lnTo>
                    <a:pt x="171" y="317"/>
                  </a:lnTo>
                  <a:lnTo>
                    <a:pt x="157" y="320"/>
                  </a:lnTo>
                  <a:lnTo>
                    <a:pt x="145" y="324"/>
                  </a:lnTo>
                  <a:lnTo>
                    <a:pt x="132" y="327"/>
                  </a:lnTo>
                  <a:lnTo>
                    <a:pt x="118" y="332"/>
                  </a:lnTo>
                  <a:lnTo>
                    <a:pt x="104" y="334"/>
                  </a:lnTo>
                  <a:lnTo>
                    <a:pt x="90" y="337"/>
                  </a:lnTo>
                  <a:lnTo>
                    <a:pt x="77" y="341"/>
                  </a:lnTo>
                  <a:lnTo>
                    <a:pt x="65" y="346"/>
                  </a:lnTo>
                  <a:lnTo>
                    <a:pt x="51" y="348"/>
                  </a:lnTo>
                  <a:lnTo>
                    <a:pt x="41" y="349"/>
                  </a:lnTo>
                  <a:lnTo>
                    <a:pt x="30" y="351"/>
                  </a:lnTo>
                  <a:lnTo>
                    <a:pt x="24" y="354"/>
                  </a:lnTo>
                  <a:lnTo>
                    <a:pt x="10" y="358"/>
                  </a:lnTo>
                  <a:lnTo>
                    <a:pt x="6" y="360"/>
                  </a:lnTo>
                  <a:lnTo>
                    <a:pt x="0" y="322"/>
                  </a:lnTo>
                  <a:lnTo>
                    <a:pt x="3" y="320"/>
                  </a:lnTo>
                  <a:lnTo>
                    <a:pt x="17" y="317"/>
                  </a:lnTo>
                  <a:lnTo>
                    <a:pt x="25" y="315"/>
                  </a:lnTo>
                  <a:lnTo>
                    <a:pt x="37" y="313"/>
                  </a:lnTo>
                  <a:lnTo>
                    <a:pt x="48" y="312"/>
                  </a:lnTo>
                  <a:lnTo>
                    <a:pt x="61" y="310"/>
                  </a:lnTo>
                  <a:lnTo>
                    <a:pt x="73" y="306"/>
                  </a:lnTo>
                  <a:lnTo>
                    <a:pt x="87" y="303"/>
                  </a:lnTo>
                  <a:lnTo>
                    <a:pt x="99" y="300"/>
                  </a:lnTo>
                  <a:lnTo>
                    <a:pt x="113" y="300"/>
                  </a:lnTo>
                  <a:lnTo>
                    <a:pt x="123" y="294"/>
                  </a:lnTo>
                  <a:lnTo>
                    <a:pt x="135" y="293"/>
                  </a:lnTo>
                  <a:lnTo>
                    <a:pt x="147" y="289"/>
                  </a:lnTo>
                  <a:lnTo>
                    <a:pt x="157" y="288"/>
                  </a:lnTo>
                  <a:lnTo>
                    <a:pt x="171" y="281"/>
                  </a:lnTo>
                  <a:lnTo>
                    <a:pt x="185" y="274"/>
                  </a:lnTo>
                  <a:lnTo>
                    <a:pt x="195" y="267"/>
                  </a:lnTo>
                  <a:lnTo>
                    <a:pt x="205" y="260"/>
                  </a:lnTo>
                  <a:lnTo>
                    <a:pt x="212" y="252"/>
                  </a:lnTo>
                  <a:lnTo>
                    <a:pt x="219" y="241"/>
                  </a:lnTo>
                  <a:lnTo>
                    <a:pt x="226" y="233"/>
                  </a:lnTo>
                  <a:lnTo>
                    <a:pt x="231" y="224"/>
                  </a:lnTo>
                  <a:lnTo>
                    <a:pt x="234" y="214"/>
                  </a:lnTo>
                  <a:lnTo>
                    <a:pt x="238" y="205"/>
                  </a:lnTo>
                  <a:lnTo>
                    <a:pt x="241" y="195"/>
                  </a:lnTo>
                  <a:lnTo>
                    <a:pt x="245" y="186"/>
                  </a:lnTo>
                  <a:lnTo>
                    <a:pt x="245" y="174"/>
                  </a:lnTo>
                  <a:lnTo>
                    <a:pt x="246" y="164"/>
                  </a:lnTo>
                  <a:lnTo>
                    <a:pt x="245" y="152"/>
                  </a:lnTo>
                  <a:lnTo>
                    <a:pt x="243" y="142"/>
                  </a:lnTo>
                  <a:lnTo>
                    <a:pt x="234" y="130"/>
                  </a:lnTo>
                  <a:lnTo>
                    <a:pt x="226" y="118"/>
                  </a:lnTo>
                  <a:lnTo>
                    <a:pt x="214" y="106"/>
                  </a:lnTo>
                  <a:lnTo>
                    <a:pt x="205" y="96"/>
                  </a:lnTo>
                  <a:lnTo>
                    <a:pt x="192" y="82"/>
                  </a:lnTo>
                  <a:lnTo>
                    <a:pt x="180" y="73"/>
                  </a:lnTo>
                  <a:lnTo>
                    <a:pt x="166" y="63"/>
                  </a:lnTo>
                  <a:lnTo>
                    <a:pt x="152" y="58"/>
                  </a:lnTo>
                  <a:lnTo>
                    <a:pt x="138" y="48"/>
                  </a:lnTo>
                  <a:lnTo>
                    <a:pt x="126" y="44"/>
                  </a:lnTo>
                  <a:lnTo>
                    <a:pt x="116" y="39"/>
                  </a:lnTo>
                  <a:lnTo>
                    <a:pt x="106" y="37"/>
                  </a:lnTo>
                  <a:lnTo>
                    <a:pt x="97" y="32"/>
                  </a:lnTo>
                  <a:lnTo>
                    <a:pt x="89" y="32"/>
                  </a:lnTo>
                  <a:lnTo>
                    <a:pt x="84" y="32"/>
                  </a:lnTo>
                  <a:lnTo>
                    <a:pt x="80" y="32"/>
                  </a:lnTo>
                  <a:lnTo>
                    <a:pt x="87" y="0"/>
                  </a:lnTo>
                  <a:lnTo>
                    <a:pt x="87" y="0"/>
                  </a:lnTo>
                  <a:close/>
                </a:path>
              </a:pathLst>
            </a:custGeom>
            <a:solidFill>
              <a:srgbClr val="000000"/>
            </a:solidFill>
            <a:ln w="9525">
              <a:noFill/>
              <a:round/>
              <a:headEnd/>
              <a:tailEnd/>
            </a:ln>
          </p:spPr>
          <p:txBody>
            <a:bodyPr/>
            <a:lstStyle/>
            <a:p>
              <a:endParaRPr lang="en-US"/>
            </a:p>
          </p:txBody>
        </p:sp>
        <p:sp>
          <p:nvSpPr>
            <p:cNvPr id="136290" name="Freeform 98"/>
            <p:cNvSpPr>
              <a:spLocks/>
            </p:cNvSpPr>
            <p:nvPr/>
          </p:nvSpPr>
          <p:spPr bwMode="auto">
            <a:xfrm>
              <a:off x="3998" y="1571"/>
              <a:ext cx="211" cy="158"/>
            </a:xfrm>
            <a:custGeom>
              <a:avLst/>
              <a:gdLst/>
              <a:ahLst/>
              <a:cxnLst>
                <a:cxn ang="0">
                  <a:pos x="69" y="310"/>
                </a:cxn>
                <a:cxn ang="0">
                  <a:pos x="48" y="284"/>
                </a:cxn>
                <a:cxn ang="0">
                  <a:pos x="24" y="255"/>
                </a:cxn>
                <a:cxn ang="0">
                  <a:pos x="4" y="221"/>
                </a:cxn>
                <a:cxn ang="0">
                  <a:pos x="2" y="193"/>
                </a:cxn>
                <a:cxn ang="0">
                  <a:pos x="12" y="173"/>
                </a:cxn>
                <a:cxn ang="0">
                  <a:pos x="36" y="161"/>
                </a:cxn>
                <a:cxn ang="0">
                  <a:pos x="69" y="147"/>
                </a:cxn>
                <a:cxn ang="0">
                  <a:pos x="110" y="125"/>
                </a:cxn>
                <a:cxn ang="0">
                  <a:pos x="150" y="94"/>
                </a:cxn>
                <a:cxn ang="0">
                  <a:pos x="191" y="68"/>
                </a:cxn>
                <a:cxn ang="0">
                  <a:pos x="228" y="44"/>
                </a:cxn>
                <a:cxn ang="0">
                  <a:pos x="268" y="29"/>
                </a:cxn>
                <a:cxn ang="0">
                  <a:pos x="311" y="17"/>
                </a:cxn>
                <a:cxn ang="0">
                  <a:pos x="347" y="7"/>
                </a:cxn>
                <a:cxn ang="0">
                  <a:pos x="367" y="0"/>
                </a:cxn>
                <a:cxn ang="0">
                  <a:pos x="378" y="10"/>
                </a:cxn>
                <a:cxn ang="0">
                  <a:pos x="405" y="49"/>
                </a:cxn>
                <a:cxn ang="0">
                  <a:pos x="424" y="89"/>
                </a:cxn>
                <a:cxn ang="0">
                  <a:pos x="393" y="96"/>
                </a:cxn>
                <a:cxn ang="0">
                  <a:pos x="364" y="99"/>
                </a:cxn>
                <a:cxn ang="0">
                  <a:pos x="328" y="108"/>
                </a:cxn>
                <a:cxn ang="0">
                  <a:pos x="297" y="128"/>
                </a:cxn>
                <a:cxn ang="0">
                  <a:pos x="276" y="154"/>
                </a:cxn>
                <a:cxn ang="0">
                  <a:pos x="276" y="193"/>
                </a:cxn>
                <a:cxn ang="0">
                  <a:pos x="264" y="231"/>
                </a:cxn>
                <a:cxn ang="0">
                  <a:pos x="264" y="260"/>
                </a:cxn>
                <a:cxn ang="0">
                  <a:pos x="290" y="300"/>
                </a:cxn>
                <a:cxn ang="0">
                  <a:pos x="275" y="307"/>
                </a:cxn>
                <a:cxn ang="0">
                  <a:pos x="251" y="308"/>
                </a:cxn>
                <a:cxn ang="0">
                  <a:pos x="242" y="301"/>
                </a:cxn>
                <a:cxn ang="0">
                  <a:pos x="232" y="276"/>
                </a:cxn>
                <a:cxn ang="0">
                  <a:pos x="225" y="241"/>
                </a:cxn>
                <a:cxn ang="0">
                  <a:pos x="222" y="212"/>
                </a:cxn>
                <a:cxn ang="0">
                  <a:pos x="232" y="173"/>
                </a:cxn>
                <a:cxn ang="0">
                  <a:pos x="242" y="135"/>
                </a:cxn>
                <a:cxn ang="0">
                  <a:pos x="271" y="113"/>
                </a:cxn>
                <a:cxn ang="0">
                  <a:pos x="294" y="99"/>
                </a:cxn>
                <a:cxn ang="0">
                  <a:pos x="319" y="89"/>
                </a:cxn>
                <a:cxn ang="0">
                  <a:pos x="352" y="77"/>
                </a:cxn>
                <a:cxn ang="0">
                  <a:pos x="378" y="72"/>
                </a:cxn>
                <a:cxn ang="0">
                  <a:pos x="376" y="39"/>
                </a:cxn>
                <a:cxn ang="0">
                  <a:pos x="354" y="32"/>
                </a:cxn>
                <a:cxn ang="0">
                  <a:pos x="330" y="39"/>
                </a:cxn>
                <a:cxn ang="0">
                  <a:pos x="299" y="56"/>
                </a:cxn>
                <a:cxn ang="0">
                  <a:pos x="263" y="73"/>
                </a:cxn>
                <a:cxn ang="0">
                  <a:pos x="223" y="94"/>
                </a:cxn>
                <a:cxn ang="0">
                  <a:pos x="180" y="115"/>
                </a:cxn>
                <a:cxn ang="0">
                  <a:pos x="141" y="135"/>
                </a:cxn>
                <a:cxn ang="0">
                  <a:pos x="105" y="156"/>
                </a:cxn>
                <a:cxn ang="0">
                  <a:pos x="81" y="175"/>
                </a:cxn>
                <a:cxn ang="0">
                  <a:pos x="74" y="199"/>
                </a:cxn>
                <a:cxn ang="0">
                  <a:pos x="78" y="238"/>
                </a:cxn>
                <a:cxn ang="0">
                  <a:pos x="103" y="272"/>
                </a:cxn>
                <a:cxn ang="0">
                  <a:pos x="126" y="300"/>
                </a:cxn>
                <a:cxn ang="0">
                  <a:pos x="105" y="308"/>
                </a:cxn>
                <a:cxn ang="0">
                  <a:pos x="76" y="317"/>
                </a:cxn>
              </a:cxnLst>
              <a:rect l="0" t="0" r="r" b="b"/>
              <a:pathLst>
                <a:path w="424" h="317">
                  <a:moveTo>
                    <a:pt x="76" y="317"/>
                  </a:moveTo>
                  <a:lnTo>
                    <a:pt x="72" y="313"/>
                  </a:lnTo>
                  <a:lnTo>
                    <a:pt x="69" y="310"/>
                  </a:lnTo>
                  <a:lnTo>
                    <a:pt x="64" y="303"/>
                  </a:lnTo>
                  <a:lnTo>
                    <a:pt x="57" y="295"/>
                  </a:lnTo>
                  <a:lnTo>
                    <a:pt x="48" y="284"/>
                  </a:lnTo>
                  <a:lnTo>
                    <a:pt x="40" y="276"/>
                  </a:lnTo>
                  <a:lnTo>
                    <a:pt x="31" y="264"/>
                  </a:lnTo>
                  <a:lnTo>
                    <a:pt x="24" y="255"/>
                  </a:lnTo>
                  <a:lnTo>
                    <a:pt x="16" y="243"/>
                  </a:lnTo>
                  <a:lnTo>
                    <a:pt x="11" y="231"/>
                  </a:lnTo>
                  <a:lnTo>
                    <a:pt x="4" y="221"/>
                  </a:lnTo>
                  <a:lnTo>
                    <a:pt x="2" y="212"/>
                  </a:lnTo>
                  <a:lnTo>
                    <a:pt x="0" y="200"/>
                  </a:lnTo>
                  <a:lnTo>
                    <a:pt x="2" y="193"/>
                  </a:lnTo>
                  <a:lnTo>
                    <a:pt x="2" y="183"/>
                  </a:lnTo>
                  <a:lnTo>
                    <a:pt x="7" y="180"/>
                  </a:lnTo>
                  <a:lnTo>
                    <a:pt x="12" y="173"/>
                  </a:lnTo>
                  <a:lnTo>
                    <a:pt x="19" y="168"/>
                  </a:lnTo>
                  <a:lnTo>
                    <a:pt x="26" y="164"/>
                  </a:lnTo>
                  <a:lnTo>
                    <a:pt x="36" y="161"/>
                  </a:lnTo>
                  <a:lnTo>
                    <a:pt x="47" y="156"/>
                  </a:lnTo>
                  <a:lnTo>
                    <a:pt x="57" y="151"/>
                  </a:lnTo>
                  <a:lnTo>
                    <a:pt x="69" y="147"/>
                  </a:lnTo>
                  <a:lnTo>
                    <a:pt x="83" y="142"/>
                  </a:lnTo>
                  <a:lnTo>
                    <a:pt x="96" y="133"/>
                  </a:lnTo>
                  <a:lnTo>
                    <a:pt x="110" y="125"/>
                  </a:lnTo>
                  <a:lnTo>
                    <a:pt x="124" y="115"/>
                  </a:lnTo>
                  <a:lnTo>
                    <a:pt x="138" y="104"/>
                  </a:lnTo>
                  <a:lnTo>
                    <a:pt x="150" y="94"/>
                  </a:lnTo>
                  <a:lnTo>
                    <a:pt x="163" y="85"/>
                  </a:lnTo>
                  <a:lnTo>
                    <a:pt x="177" y="75"/>
                  </a:lnTo>
                  <a:lnTo>
                    <a:pt x="191" y="68"/>
                  </a:lnTo>
                  <a:lnTo>
                    <a:pt x="204" y="58"/>
                  </a:lnTo>
                  <a:lnTo>
                    <a:pt x="216" y="51"/>
                  </a:lnTo>
                  <a:lnTo>
                    <a:pt x="228" y="44"/>
                  </a:lnTo>
                  <a:lnTo>
                    <a:pt x="242" y="41"/>
                  </a:lnTo>
                  <a:lnTo>
                    <a:pt x="254" y="34"/>
                  </a:lnTo>
                  <a:lnTo>
                    <a:pt x="268" y="29"/>
                  </a:lnTo>
                  <a:lnTo>
                    <a:pt x="283" y="25"/>
                  </a:lnTo>
                  <a:lnTo>
                    <a:pt x="299" y="22"/>
                  </a:lnTo>
                  <a:lnTo>
                    <a:pt x="311" y="17"/>
                  </a:lnTo>
                  <a:lnTo>
                    <a:pt x="323" y="12"/>
                  </a:lnTo>
                  <a:lnTo>
                    <a:pt x="335" y="8"/>
                  </a:lnTo>
                  <a:lnTo>
                    <a:pt x="347" y="7"/>
                  </a:lnTo>
                  <a:lnTo>
                    <a:pt x="355" y="2"/>
                  </a:lnTo>
                  <a:lnTo>
                    <a:pt x="362" y="0"/>
                  </a:lnTo>
                  <a:lnTo>
                    <a:pt x="367" y="0"/>
                  </a:lnTo>
                  <a:lnTo>
                    <a:pt x="371" y="0"/>
                  </a:lnTo>
                  <a:lnTo>
                    <a:pt x="372" y="2"/>
                  </a:lnTo>
                  <a:lnTo>
                    <a:pt x="378" y="10"/>
                  </a:lnTo>
                  <a:lnTo>
                    <a:pt x="386" y="20"/>
                  </a:lnTo>
                  <a:lnTo>
                    <a:pt x="396" y="36"/>
                  </a:lnTo>
                  <a:lnTo>
                    <a:pt x="405" y="49"/>
                  </a:lnTo>
                  <a:lnTo>
                    <a:pt x="414" y="63"/>
                  </a:lnTo>
                  <a:lnTo>
                    <a:pt x="420" y="77"/>
                  </a:lnTo>
                  <a:lnTo>
                    <a:pt x="424" y="89"/>
                  </a:lnTo>
                  <a:lnTo>
                    <a:pt x="415" y="96"/>
                  </a:lnTo>
                  <a:lnTo>
                    <a:pt x="403" y="97"/>
                  </a:lnTo>
                  <a:lnTo>
                    <a:pt x="393" y="96"/>
                  </a:lnTo>
                  <a:lnTo>
                    <a:pt x="384" y="96"/>
                  </a:lnTo>
                  <a:lnTo>
                    <a:pt x="374" y="96"/>
                  </a:lnTo>
                  <a:lnTo>
                    <a:pt x="364" y="99"/>
                  </a:lnTo>
                  <a:lnTo>
                    <a:pt x="352" y="99"/>
                  </a:lnTo>
                  <a:lnTo>
                    <a:pt x="340" y="104"/>
                  </a:lnTo>
                  <a:lnTo>
                    <a:pt x="328" y="108"/>
                  </a:lnTo>
                  <a:lnTo>
                    <a:pt x="316" y="116"/>
                  </a:lnTo>
                  <a:lnTo>
                    <a:pt x="306" y="120"/>
                  </a:lnTo>
                  <a:lnTo>
                    <a:pt x="297" y="128"/>
                  </a:lnTo>
                  <a:lnTo>
                    <a:pt x="288" y="135"/>
                  </a:lnTo>
                  <a:lnTo>
                    <a:pt x="283" y="144"/>
                  </a:lnTo>
                  <a:lnTo>
                    <a:pt x="276" y="154"/>
                  </a:lnTo>
                  <a:lnTo>
                    <a:pt x="275" y="168"/>
                  </a:lnTo>
                  <a:lnTo>
                    <a:pt x="276" y="180"/>
                  </a:lnTo>
                  <a:lnTo>
                    <a:pt x="276" y="193"/>
                  </a:lnTo>
                  <a:lnTo>
                    <a:pt x="271" y="207"/>
                  </a:lnTo>
                  <a:lnTo>
                    <a:pt x="268" y="224"/>
                  </a:lnTo>
                  <a:lnTo>
                    <a:pt x="264" y="231"/>
                  </a:lnTo>
                  <a:lnTo>
                    <a:pt x="263" y="241"/>
                  </a:lnTo>
                  <a:lnTo>
                    <a:pt x="263" y="250"/>
                  </a:lnTo>
                  <a:lnTo>
                    <a:pt x="264" y="260"/>
                  </a:lnTo>
                  <a:lnTo>
                    <a:pt x="270" y="276"/>
                  </a:lnTo>
                  <a:lnTo>
                    <a:pt x="282" y="291"/>
                  </a:lnTo>
                  <a:lnTo>
                    <a:pt x="290" y="300"/>
                  </a:lnTo>
                  <a:lnTo>
                    <a:pt x="295" y="305"/>
                  </a:lnTo>
                  <a:lnTo>
                    <a:pt x="288" y="305"/>
                  </a:lnTo>
                  <a:lnTo>
                    <a:pt x="275" y="307"/>
                  </a:lnTo>
                  <a:lnTo>
                    <a:pt x="266" y="307"/>
                  </a:lnTo>
                  <a:lnTo>
                    <a:pt x="258" y="308"/>
                  </a:lnTo>
                  <a:lnTo>
                    <a:pt x="251" y="308"/>
                  </a:lnTo>
                  <a:lnTo>
                    <a:pt x="246" y="308"/>
                  </a:lnTo>
                  <a:lnTo>
                    <a:pt x="244" y="307"/>
                  </a:lnTo>
                  <a:lnTo>
                    <a:pt x="242" y="301"/>
                  </a:lnTo>
                  <a:lnTo>
                    <a:pt x="239" y="293"/>
                  </a:lnTo>
                  <a:lnTo>
                    <a:pt x="237" y="286"/>
                  </a:lnTo>
                  <a:lnTo>
                    <a:pt x="232" y="276"/>
                  </a:lnTo>
                  <a:lnTo>
                    <a:pt x="228" y="264"/>
                  </a:lnTo>
                  <a:lnTo>
                    <a:pt x="225" y="252"/>
                  </a:lnTo>
                  <a:lnTo>
                    <a:pt x="225" y="241"/>
                  </a:lnTo>
                  <a:lnTo>
                    <a:pt x="222" y="229"/>
                  </a:lnTo>
                  <a:lnTo>
                    <a:pt x="222" y="221"/>
                  </a:lnTo>
                  <a:lnTo>
                    <a:pt x="222" y="212"/>
                  </a:lnTo>
                  <a:lnTo>
                    <a:pt x="223" y="202"/>
                  </a:lnTo>
                  <a:lnTo>
                    <a:pt x="227" y="187"/>
                  </a:lnTo>
                  <a:lnTo>
                    <a:pt x="232" y="173"/>
                  </a:lnTo>
                  <a:lnTo>
                    <a:pt x="234" y="156"/>
                  </a:lnTo>
                  <a:lnTo>
                    <a:pt x="239" y="142"/>
                  </a:lnTo>
                  <a:lnTo>
                    <a:pt x="242" y="135"/>
                  </a:lnTo>
                  <a:lnTo>
                    <a:pt x="251" y="127"/>
                  </a:lnTo>
                  <a:lnTo>
                    <a:pt x="258" y="120"/>
                  </a:lnTo>
                  <a:lnTo>
                    <a:pt x="271" y="113"/>
                  </a:lnTo>
                  <a:lnTo>
                    <a:pt x="276" y="108"/>
                  </a:lnTo>
                  <a:lnTo>
                    <a:pt x="283" y="104"/>
                  </a:lnTo>
                  <a:lnTo>
                    <a:pt x="294" y="99"/>
                  </a:lnTo>
                  <a:lnTo>
                    <a:pt x="302" y="96"/>
                  </a:lnTo>
                  <a:lnTo>
                    <a:pt x="311" y="91"/>
                  </a:lnTo>
                  <a:lnTo>
                    <a:pt x="319" y="89"/>
                  </a:lnTo>
                  <a:lnTo>
                    <a:pt x="330" y="85"/>
                  </a:lnTo>
                  <a:lnTo>
                    <a:pt x="338" y="84"/>
                  </a:lnTo>
                  <a:lnTo>
                    <a:pt x="352" y="77"/>
                  </a:lnTo>
                  <a:lnTo>
                    <a:pt x="366" y="73"/>
                  </a:lnTo>
                  <a:lnTo>
                    <a:pt x="374" y="72"/>
                  </a:lnTo>
                  <a:lnTo>
                    <a:pt x="378" y="72"/>
                  </a:lnTo>
                  <a:lnTo>
                    <a:pt x="378" y="65"/>
                  </a:lnTo>
                  <a:lnTo>
                    <a:pt x="379" y="53"/>
                  </a:lnTo>
                  <a:lnTo>
                    <a:pt x="376" y="39"/>
                  </a:lnTo>
                  <a:lnTo>
                    <a:pt x="369" y="34"/>
                  </a:lnTo>
                  <a:lnTo>
                    <a:pt x="360" y="31"/>
                  </a:lnTo>
                  <a:lnTo>
                    <a:pt x="354" y="32"/>
                  </a:lnTo>
                  <a:lnTo>
                    <a:pt x="347" y="32"/>
                  </a:lnTo>
                  <a:lnTo>
                    <a:pt x="338" y="36"/>
                  </a:lnTo>
                  <a:lnTo>
                    <a:pt x="330" y="39"/>
                  </a:lnTo>
                  <a:lnTo>
                    <a:pt x="319" y="43"/>
                  </a:lnTo>
                  <a:lnTo>
                    <a:pt x="309" y="49"/>
                  </a:lnTo>
                  <a:lnTo>
                    <a:pt x="299" y="56"/>
                  </a:lnTo>
                  <a:lnTo>
                    <a:pt x="287" y="61"/>
                  </a:lnTo>
                  <a:lnTo>
                    <a:pt x="275" y="68"/>
                  </a:lnTo>
                  <a:lnTo>
                    <a:pt x="263" y="73"/>
                  </a:lnTo>
                  <a:lnTo>
                    <a:pt x="251" y="82"/>
                  </a:lnTo>
                  <a:lnTo>
                    <a:pt x="237" y="89"/>
                  </a:lnTo>
                  <a:lnTo>
                    <a:pt x="223" y="94"/>
                  </a:lnTo>
                  <a:lnTo>
                    <a:pt x="210" y="101"/>
                  </a:lnTo>
                  <a:lnTo>
                    <a:pt x="196" y="108"/>
                  </a:lnTo>
                  <a:lnTo>
                    <a:pt x="180" y="115"/>
                  </a:lnTo>
                  <a:lnTo>
                    <a:pt x="167" y="121"/>
                  </a:lnTo>
                  <a:lnTo>
                    <a:pt x="153" y="128"/>
                  </a:lnTo>
                  <a:lnTo>
                    <a:pt x="141" y="135"/>
                  </a:lnTo>
                  <a:lnTo>
                    <a:pt x="127" y="142"/>
                  </a:lnTo>
                  <a:lnTo>
                    <a:pt x="115" y="151"/>
                  </a:lnTo>
                  <a:lnTo>
                    <a:pt x="105" y="156"/>
                  </a:lnTo>
                  <a:lnTo>
                    <a:pt x="96" y="164"/>
                  </a:lnTo>
                  <a:lnTo>
                    <a:pt x="88" y="168"/>
                  </a:lnTo>
                  <a:lnTo>
                    <a:pt x="81" y="175"/>
                  </a:lnTo>
                  <a:lnTo>
                    <a:pt x="78" y="180"/>
                  </a:lnTo>
                  <a:lnTo>
                    <a:pt x="76" y="185"/>
                  </a:lnTo>
                  <a:lnTo>
                    <a:pt x="74" y="199"/>
                  </a:lnTo>
                  <a:lnTo>
                    <a:pt x="74" y="214"/>
                  </a:lnTo>
                  <a:lnTo>
                    <a:pt x="74" y="224"/>
                  </a:lnTo>
                  <a:lnTo>
                    <a:pt x="78" y="238"/>
                  </a:lnTo>
                  <a:lnTo>
                    <a:pt x="81" y="250"/>
                  </a:lnTo>
                  <a:lnTo>
                    <a:pt x="93" y="262"/>
                  </a:lnTo>
                  <a:lnTo>
                    <a:pt x="103" y="272"/>
                  </a:lnTo>
                  <a:lnTo>
                    <a:pt x="117" y="283"/>
                  </a:lnTo>
                  <a:lnTo>
                    <a:pt x="126" y="291"/>
                  </a:lnTo>
                  <a:lnTo>
                    <a:pt x="126" y="300"/>
                  </a:lnTo>
                  <a:lnTo>
                    <a:pt x="120" y="301"/>
                  </a:lnTo>
                  <a:lnTo>
                    <a:pt x="114" y="305"/>
                  </a:lnTo>
                  <a:lnTo>
                    <a:pt x="105" y="308"/>
                  </a:lnTo>
                  <a:lnTo>
                    <a:pt x="96" y="310"/>
                  </a:lnTo>
                  <a:lnTo>
                    <a:pt x="81" y="313"/>
                  </a:lnTo>
                  <a:lnTo>
                    <a:pt x="76" y="317"/>
                  </a:lnTo>
                  <a:lnTo>
                    <a:pt x="76" y="317"/>
                  </a:lnTo>
                  <a:close/>
                </a:path>
              </a:pathLst>
            </a:custGeom>
            <a:solidFill>
              <a:srgbClr val="000000"/>
            </a:solidFill>
            <a:ln w="9525">
              <a:noFill/>
              <a:round/>
              <a:headEnd/>
              <a:tailEnd/>
            </a:ln>
          </p:spPr>
          <p:txBody>
            <a:bodyPr/>
            <a:lstStyle/>
            <a:p>
              <a:endParaRPr lang="en-US"/>
            </a:p>
          </p:txBody>
        </p:sp>
        <p:sp>
          <p:nvSpPr>
            <p:cNvPr id="136291" name="Freeform 99"/>
            <p:cNvSpPr>
              <a:spLocks/>
            </p:cNvSpPr>
            <p:nvPr/>
          </p:nvSpPr>
          <p:spPr bwMode="auto">
            <a:xfrm>
              <a:off x="4035" y="1708"/>
              <a:ext cx="90" cy="21"/>
            </a:xfrm>
            <a:custGeom>
              <a:avLst/>
              <a:gdLst/>
              <a:ahLst/>
              <a:cxnLst>
                <a:cxn ang="0">
                  <a:pos x="0" y="43"/>
                </a:cxn>
                <a:cxn ang="0">
                  <a:pos x="3" y="41"/>
                </a:cxn>
                <a:cxn ang="0">
                  <a:pos x="12" y="41"/>
                </a:cxn>
                <a:cxn ang="0">
                  <a:pos x="19" y="41"/>
                </a:cxn>
                <a:cxn ang="0">
                  <a:pos x="26" y="41"/>
                </a:cxn>
                <a:cxn ang="0">
                  <a:pos x="36" y="41"/>
                </a:cxn>
                <a:cxn ang="0">
                  <a:pos x="46" y="41"/>
                </a:cxn>
                <a:cxn ang="0">
                  <a:pos x="55" y="39"/>
                </a:cxn>
                <a:cxn ang="0">
                  <a:pos x="65" y="39"/>
                </a:cxn>
                <a:cxn ang="0">
                  <a:pos x="75" y="39"/>
                </a:cxn>
                <a:cxn ang="0">
                  <a:pos x="86" y="39"/>
                </a:cxn>
                <a:cxn ang="0">
                  <a:pos x="96" y="39"/>
                </a:cxn>
                <a:cxn ang="0">
                  <a:pos x="104" y="39"/>
                </a:cxn>
                <a:cxn ang="0">
                  <a:pos x="113" y="39"/>
                </a:cxn>
                <a:cxn ang="0">
                  <a:pos x="123" y="39"/>
                </a:cxn>
                <a:cxn ang="0">
                  <a:pos x="135" y="39"/>
                </a:cxn>
                <a:cxn ang="0">
                  <a:pos x="146" y="39"/>
                </a:cxn>
                <a:cxn ang="0">
                  <a:pos x="154" y="39"/>
                </a:cxn>
                <a:cxn ang="0">
                  <a:pos x="161" y="39"/>
                </a:cxn>
                <a:cxn ang="0">
                  <a:pos x="164" y="38"/>
                </a:cxn>
                <a:cxn ang="0">
                  <a:pos x="170" y="34"/>
                </a:cxn>
                <a:cxn ang="0">
                  <a:pos x="173" y="27"/>
                </a:cxn>
                <a:cxn ang="0">
                  <a:pos x="175" y="17"/>
                </a:cxn>
                <a:cxn ang="0">
                  <a:pos x="176" y="7"/>
                </a:cxn>
                <a:cxn ang="0">
                  <a:pos x="178" y="3"/>
                </a:cxn>
                <a:cxn ang="0">
                  <a:pos x="111" y="0"/>
                </a:cxn>
                <a:cxn ang="0">
                  <a:pos x="24" y="3"/>
                </a:cxn>
                <a:cxn ang="0">
                  <a:pos x="0" y="43"/>
                </a:cxn>
                <a:cxn ang="0">
                  <a:pos x="0" y="43"/>
                </a:cxn>
              </a:cxnLst>
              <a:rect l="0" t="0" r="r" b="b"/>
              <a:pathLst>
                <a:path w="178" h="43">
                  <a:moveTo>
                    <a:pt x="0" y="43"/>
                  </a:moveTo>
                  <a:lnTo>
                    <a:pt x="3" y="41"/>
                  </a:lnTo>
                  <a:lnTo>
                    <a:pt x="12" y="41"/>
                  </a:lnTo>
                  <a:lnTo>
                    <a:pt x="19" y="41"/>
                  </a:lnTo>
                  <a:lnTo>
                    <a:pt x="26" y="41"/>
                  </a:lnTo>
                  <a:lnTo>
                    <a:pt x="36" y="41"/>
                  </a:lnTo>
                  <a:lnTo>
                    <a:pt x="46" y="41"/>
                  </a:lnTo>
                  <a:lnTo>
                    <a:pt x="55" y="39"/>
                  </a:lnTo>
                  <a:lnTo>
                    <a:pt x="65" y="39"/>
                  </a:lnTo>
                  <a:lnTo>
                    <a:pt x="75" y="39"/>
                  </a:lnTo>
                  <a:lnTo>
                    <a:pt x="86" y="39"/>
                  </a:lnTo>
                  <a:lnTo>
                    <a:pt x="96" y="39"/>
                  </a:lnTo>
                  <a:lnTo>
                    <a:pt x="104" y="39"/>
                  </a:lnTo>
                  <a:lnTo>
                    <a:pt x="113" y="39"/>
                  </a:lnTo>
                  <a:lnTo>
                    <a:pt x="123" y="39"/>
                  </a:lnTo>
                  <a:lnTo>
                    <a:pt x="135" y="39"/>
                  </a:lnTo>
                  <a:lnTo>
                    <a:pt x="146" y="39"/>
                  </a:lnTo>
                  <a:lnTo>
                    <a:pt x="154" y="39"/>
                  </a:lnTo>
                  <a:lnTo>
                    <a:pt x="161" y="39"/>
                  </a:lnTo>
                  <a:lnTo>
                    <a:pt x="164" y="38"/>
                  </a:lnTo>
                  <a:lnTo>
                    <a:pt x="170" y="34"/>
                  </a:lnTo>
                  <a:lnTo>
                    <a:pt x="173" y="27"/>
                  </a:lnTo>
                  <a:lnTo>
                    <a:pt x="175" y="17"/>
                  </a:lnTo>
                  <a:lnTo>
                    <a:pt x="176" y="7"/>
                  </a:lnTo>
                  <a:lnTo>
                    <a:pt x="178" y="3"/>
                  </a:lnTo>
                  <a:lnTo>
                    <a:pt x="111" y="0"/>
                  </a:lnTo>
                  <a:lnTo>
                    <a:pt x="24" y="3"/>
                  </a:lnTo>
                  <a:lnTo>
                    <a:pt x="0" y="43"/>
                  </a:lnTo>
                  <a:lnTo>
                    <a:pt x="0" y="43"/>
                  </a:lnTo>
                  <a:close/>
                </a:path>
              </a:pathLst>
            </a:custGeom>
            <a:solidFill>
              <a:srgbClr val="000000"/>
            </a:solidFill>
            <a:ln w="9525">
              <a:noFill/>
              <a:round/>
              <a:headEnd/>
              <a:tailEnd/>
            </a:ln>
          </p:spPr>
          <p:txBody>
            <a:bodyPr/>
            <a:lstStyle/>
            <a:p>
              <a:endParaRPr lang="en-US"/>
            </a:p>
          </p:txBody>
        </p:sp>
        <p:sp>
          <p:nvSpPr>
            <p:cNvPr id="136292" name="Freeform 100"/>
            <p:cNvSpPr>
              <a:spLocks/>
            </p:cNvSpPr>
            <p:nvPr/>
          </p:nvSpPr>
          <p:spPr bwMode="auto">
            <a:xfrm>
              <a:off x="3813" y="1570"/>
              <a:ext cx="115" cy="87"/>
            </a:xfrm>
            <a:custGeom>
              <a:avLst/>
              <a:gdLst/>
              <a:ahLst/>
              <a:cxnLst>
                <a:cxn ang="0">
                  <a:pos x="204" y="12"/>
                </a:cxn>
                <a:cxn ang="0">
                  <a:pos x="185" y="9"/>
                </a:cxn>
                <a:cxn ang="0">
                  <a:pos x="165" y="5"/>
                </a:cxn>
                <a:cxn ang="0">
                  <a:pos x="141" y="4"/>
                </a:cxn>
                <a:cxn ang="0">
                  <a:pos x="117" y="0"/>
                </a:cxn>
                <a:cxn ang="0">
                  <a:pos x="93" y="0"/>
                </a:cxn>
                <a:cxn ang="0">
                  <a:pos x="74" y="0"/>
                </a:cxn>
                <a:cxn ang="0">
                  <a:pos x="52" y="4"/>
                </a:cxn>
                <a:cxn ang="0">
                  <a:pos x="40" y="14"/>
                </a:cxn>
                <a:cxn ang="0">
                  <a:pos x="40" y="29"/>
                </a:cxn>
                <a:cxn ang="0">
                  <a:pos x="41" y="46"/>
                </a:cxn>
                <a:cxn ang="0">
                  <a:pos x="29" y="70"/>
                </a:cxn>
                <a:cxn ang="0">
                  <a:pos x="2" y="93"/>
                </a:cxn>
                <a:cxn ang="0">
                  <a:pos x="2" y="106"/>
                </a:cxn>
                <a:cxn ang="0">
                  <a:pos x="17" y="115"/>
                </a:cxn>
                <a:cxn ang="0">
                  <a:pos x="45" y="123"/>
                </a:cxn>
                <a:cxn ang="0">
                  <a:pos x="74" y="134"/>
                </a:cxn>
                <a:cxn ang="0">
                  <a:pos x="105" y="144"/>
                </a:cxn>
                <a:cxn ang="0">
                  <a:pos x="132" y="154"/>
                </a:cxn>
                <a:cxn ang="0">
                  <a:pos x="156" y="166"/>
                </a:cxn>
                <a:cxn ang="0">
                  <a:pos x="180" y="173"/>
                </a:cxn>
                <a:cxn ang="0">
                  <a:pos x="199" y="171"/>
                </a:cxn>
                <a:cxn ang="0">
                  <a:pos x="213" y="161"/>
                </a:cxn>
                <a:cxn ang="0">
                  <a:pos x="223" y="146"/>
                </a:cxn>
                <a:cxn ang="0">
                  <a:pos x="228" y="125"/>
                </a:cxn>
                <a:cxn ang="0">
                  <a:pos x="232" y="103"/>
                </a:cxn>
                <a:cxn ang="0">
                  <a:pos x="230" y="81"/>
                </a:cxn>
                <a:cxn ang="0">
                  <a:pos x="221" y="60"/>
                </a:cxn>
                <a:cxn ang="0">
                  <a:pos x="211" y="65"/>
                </a:cxn>
                <a:cxn ang="0">
                  <a:pos x="202" y="84"/>
                </a:cxn>
                <a:cxn ang="0">
                  <a:pos x="196" y="108"/>
                </a:cxn>
                <a:cxn ang="0">
                  <a:pos x="185" y="130"/>
                </a:cxn>
                <a:cxn ang="0">
                  <a:pos x="170" y="141"/>
                </a:cxn>
                <a:cxn ang="0">
                  <a:pos x="153" y="139"/>
                </a:cxn>
                <a:cxn ang="0">
                  <a:pos x="136" y="130"/>
                </a:cxn>
                <a:cxn ang="0">
                  <a:pos x="117" y="118"/>
                </a:cxn>
                <a:cxn ang="0">
                  <a:pos x="94" y="105"/>
                </a:cxn>
                <a:cxn ang="0">
                  <a:pos x="76" y="93"/>
                </a:cxn>
                <a:cxn ang="0">
                  <a:pos x="67" y="74"/>
                </a:cxn>
                <a:cxn ang="0">
                  <a:pos x="70" y="57"/>
                </a:cxn>
                <a:cxn ang="0">
                  <a:pos x="81" y="46"/>
                </a:cxn>
                <a:cxn ang="0">
                  <a:pos x="101" y="43"/>
                </a:cxn>
                <a:cxn ang="0">
                  <a:pos x="129" y="43"/>
                </a:cxn>
                <a:cxn ang="0">
                  <a:pos x="160" y="48"/>
                </a:cxn>
                <a:cxn ang="0">
                  <a:pos x="185" y="50"/>
                </a:cxn>
                <a:cxn ang="0">
                  <a:pos x="202" y="45"/>
                </a:cxn>
                <a:cxn ang="0">
                  <a:pos x="209" y="34"/>
                </a:cxn>
                <a:cxn ang="0">
                  <a:pos x="211" y="19"/>
                </a:cxn>
                <a:cxn ang="0">
                  <a:pos x="211" y="14"/>
                </a:cxn>
              </a:cxnLst>
              <a:rect l="0" t="0" r="r" b="b"/>
              <a:pathLst>
                <a:path w="232" h="175">
                  <a:moveTo>
                    <a:pt x="211" y="14"/>
                  </a:moveTo>
                  <a:lnTo>
                    <a:pt x="204" y="12"/>
                  </a:lnTo>
                  <a:lnTo>
                    <a:pt x="194" y="12"/>
                  </a:lnTo>
                  <a:lnTo>
                    <a:pt x="185" y="9"/>
                  </a:lnTo>
                  <a:lnTo>
                    <a:pt x="175" y="9"/>
                  </a:lnTo>
                  <a:lnTo>
                    <a:pt x="165" y="5"/>
                  </a:lnTo>
                  <a:lnTo>
                    <a:pt x="154" y="5"/>
                  </a:lnTo>
                  <a:lnTo>
                    <a:pt x="141" y="4"/>
                  </a:lnTo>
                  <a:lnTo>
                    <a:pt x="129" y="2"/>
                  </a:lnTo>
                  <a:lnTo>
                    <a:pt x="117" y="0"/>
                  </a:lnTo>
                  <a:lnTo>
                    <a:pt x="106" y="0"/>
                  </a:lnTo>
                  <a:lnTo>
                    <a:pt x="93" y="0"/>
                  </a:lnTo>
                  <a:lnTo>
                    <a:pt x="82" y="0"/>
                  </a:lnTo>
                  <a:lnTo>
                    <a:pt x="74" y="0"/>
                  </a:lnTo>
                  <a:lnTo>
                    <a:pt x="65" y="2"/>
                  </a:lnTo>
                  <a:lnTo>
                    <a:pt x="52" y="4"/>
                  </a:lnTo>
                  <a:lnTo>
                    <a:pt x="45" y="9"/>
                  </a:lnTo>
                  <a:lnTo>
                    <a:pt x="40" y="14"/>
                  </a:lnTo>
                  <a:lnTo>
                    <a:pt x="40" y="22"/>
                  </a:lnTo>
                  <a:lnTo>
                    <a:pt x="40" y="29"/>
                  </a:lnTo>
                  <a:lnTo>
                    <a:pt x="41" y="39"/>
                  </a:lnTo>
                  <a:lnTo>
                    <a:pt x="41" y="46"/>
                  </a:lnTo>
                  <a:lnTo>
                    <a:pt x="41" y="57"/>
                  </a:lnTo>
                  <a:lnTo>
                    <a:pt x="29" y="70"/>
                  </a:lnTo>
                  <a:lnTo>
                    <a:pt x="14" y="82"/>
                  </a:lnTo>
                  <a:lnTo>
                    <a:pt x="2" y="93"/>
                  </a:lnTo>
                  <a:lnTo>
                    <a:pt x="0" y="105"/>
                  </a:lnTo>
                  <a:lnTo>
                    <a:pt x="2" y="106"/>
                  </a:lnTo>
                  <a:lnTo>
                    <a:pt x="10" y="111"/>
                  </a:lnTo>
                  <a:lnTo>
                    <a:pt x="17" y="115"/>
                  </a:lnTo>
                  <a:lnTo>
                    <a:pt x="31" y="120"/>
                  </a:lnTo>
                  <a:lnTo>
                    <a:pt x="45" y="123"/>
                  </a:lnTo>
                  <a:lnTo>
                    <a:pt x="60" y="129"/>
                  </a:lnTo>
                  <a:lnTo>
                    <a:pt x="74" y="134"/>
                  </a:lnTo>
                  <a:lnTo>
                    <a:pt x="91" y="139"/>
                  </a:lnTo>
                  <a:lnTo>
                    <a:pt x="105" y="144"/>
                  </a:lnTo>
                  <a:lnTo>
                    <a:pt x="118" y="151"/>
                  </a:lnTo>
                  <a:lnTo>
                    <a:pt x="132" y="154"/>
                  </a:lnTo>
                  <a:lnTo>
                    <a:pt x="146" y="163"/>
                  </a:lnTo>
                  <a:lnTo>
                    <a:pt x="156" y="166"/>
                  </a:lnTo>
                  <a:lnTo>
                    <a:pt x="170" y="170"/>
                  </a:lnTo>
                  <a:lnTo>
                    <a:pt x="180" y="173"/>
                  </a:lnTo>
                  <a:lnTo>
                    <a:pt x="190" y="175"/>
                  </a:lnTo>
                  <a:lnTo>
                    <a:pt x="199" y="171"/>
                  </a:lnTo>
                  <a:lnTo>
                    <a:pt x="206" y="168"/>
                  </a:lnTo>
                  <a:lnTo>
                    <a:pt x="213" y="161"/>
                  </a:lnTo>
                  <a:lnTo>
                    <a:pt x="220" y="154"/>
                  </a:lnTo>
                  <a:lnTo>
                    <a:pt x="223" y="146"/>
                  </a:lnTo>
                  <a:lnTo>
                    <a:pt x="226" y="137"/>
                  </a:lnTo>
                  <a:lnTo>
                    <a:pt x="228" y="125"/>
                  </a:lnTo>
                  <a:lnTo>
                    <a:pt x="232" y="115"/>
                  </a:lnTo>
                  <a:lnTo>
                    <a:pt x="232" y="103"/>
                  </a:lnTo>
                  <a:lnTo>
                    <a:pt x="232" y="91"/>
                  </a:lnTo>
                  <a:lnTo>
                    <a:pt x="230" y="81"/>
                  </a:lnTo>
                  <a:lnTo>
                    <a:pt x="228" y="74"/>
                  </a:lnTo>
                  <a:lnTo>
                    <a:pt x="221" y="60"/>
                  </a:lnTo>
                  <a:lnTo>
                    <a:pt x="216" y="60"/>
                  </a:lnTo>
                  <a:lnTo>
                    <a:pt x="211" y="65"/>
                  </a:lnTo>
                  <a:lnTo>
                    <a:pt x="208" y="74"/>
                  </a:lnTo>
                  <a:lnTo>
                    <a:pt x="202" y="84"/>
                  </a:lnTo>
                  <a:lnTo>
                    <a:pt x="201" y="98"/>
                  </a:lnTo>
                  <a:lnTo>
                    <a:pt x="196" y="108"/>
                  </a:lnTo>
                  <a:lnTo>
                    <a:pt x="190" y="122"/>
                  </a:lnTo>
                  <a:lnTo>
                    <a:pt x="185" y="130"/>
                  </a:lnTo>
                  <a:lnTo>
                    <a:pt x="180" y="139"/>
                  </a:lnTo>
                  <a:lnTo>
                    <a:pt x="170" y="141"/>
                  </a:lnTo>
                  <a:lnTo>
                    <a:pt x="161" y="142"/>
                  </a:lnTo>
                  <a:lnTo>
                    <a:pt x="153" y="139"/>
                  </a:lnTo>
                  <a:lnTo>
                    <a:pt x="144" y="137"/>
                  </a:lnTo>
                  <a:lnTo>
                    <a:pt x="136" y="130"/>
                  </a:lnTo>
                  <a:lnTo>
                    <a:pt x="125" y="123"/>
                  </a:lnTo>
                  <a:lnTo>
                    <a:pt x="117" y="118"/>
                  </a:lnTo>
                  <a:lnTo>
                    <a:pt x="108" y="113"/>
                  </a:lnTo>
                  <a:lnTo>
                    <a:pt x="94" y="105"/>
                  </a:lnTo>
                  <a:lnTo>
                    <a:pt x="84" y="99"/>
                  </a:lnTo>
                  <a:lnTo>
                    <a:pt x="76" y="93"/>
                  </a:lnTo>
                  <a:lnTo>
                    <a:pt x="70" y="87"/>
                  </a:lnTo>
                  <a:lnTo>
                    <a:pt x="67" y="74"/>
                  </a:lnTo>
                  <a:lnTo>
                    <a:pt x="69" y="62"/>
                  </a:lnTo>
                  <a:lnTo>
                    <a:pt x="70" y="57"/>
                  </a:lnTo>
                  <a:lnTo>
                    <a:pt x="76" y="51"/>
                  </a:lnTo>
                  <a:lnTo>
                    <a:pt x="81" y="46"/>
                  </a:lnTo>
                  <a:lnTo>
                    <a:pt x="93" y="45"/>
                  </a:lnTo>
                  <a:lnTo>
                    <a:pt x="101" y="43"/>
                  </a:lnTo>
                  <a:lnTo>
                    <a:pt x="115" y="43"/>
                  </a:lnTo>
                  <a:lnTo>
                    <a:pt x="129" y="43"/>
                  </a:lnTo>
                  <a:lnTo>
                    <a:pt x="146" y="46"/>
                  </a:lnTo>
                  <a:lnTo>
                    <a:pt x="160" y="48"/>
                  </a:lnTo>
                  <a:lnTo>
                    <a:pt x="173" y="50"/>
                  </a:lnTo>
                  <a:lnTo>
                    <a:pt x="185" y="50"/>
                  </a:lnTo>
                  <a:lnTo>
                    <a:pt x="196" y="50"/>
                  </a:lnTo>
                  <a:lnTo>
                    <a:pt x="202" y="45"/>
                  </a:lnTo>
                  <a:lnTo>
                    <a:pt x="208" y="41"/>
                  </a:lnTo>
                  <a:lnTo>
                    <a:pt x="209" y="34"/>
                  </a:lnTo>
                  <a:lnTo>
                    <a:pt x="213" y="29"/>
                  </a:lnTo>
                  <a:lnTo>
                    <a:pt x="211" y="19"/>
                  </a:lnTo>
                  <a:lnTo>
                    <a:pt x="211" y="14"/>
                  </a:lnTo>
                  <a:lnTo>
                    <a:pt x="211" y="14"/>
                  </a:lnTo>
                  <a:close/>
                </a:path>
              </a:pathLst>
            </a:custGeom>
            <a:solidFill>
              <a:srgbClr val="000000"/>
            </a:solidFill>
            <a:ln w="9525">
              <a:noFill/>
              <a:round/>
              <a:headEnd/>
              <a:tailEnd/>
            </a:ln>
          </p:spPr>
          <p:txBody>
            <a:bodyPr/>
            <a:lstStyle/>
            <a:p>
              <a:endParaRPr lang="en-US"/>
            </a:p>
          </p:txBody>
        </p:sp>
        <p:sp>
          <p:nvSpPr>
            <p:cNvPr id="136293" name="Freeform 101"/>
            <p:cNvSpPr>
              <a:spLocks/>
            </p:cNvSpPr>
            <p:nvPr/>
          </p:nvSpPr>
          <p:spPr bwMode="auto">
            <a:xfrm>
              <a:off x="4155" y="1659"/>
              <a:ext cx="350" cy="130"/>
            </a:xfrm>
            <a:custGeom>
              <a:avLst/>
              <a:gdLst/>
              <a:ahLst/>
              <a:cxnLst>
                <a:cxn ang="0">
                  <a:pos x="60" y="24"/>
                </a:cxn>
                <a:cxn ang="0">
                  <a:pos x="10" y="53"/>
                </a:cxn>
                <a:cxn ang="0">
                  <a:pos x="2" y="103"/>
                </a:cxn>
                <a:cxn ang="0">
                  <a:pos x="45" y="144"/>
                </a:cxn>
                <a:cxn ang="0">
                  <a:pos x="94" y="158"/>
                </a:cxn>
                <a:cxn ang="0">
                  <a:pos x="141" y="163"/>
                </a:cxn>
                <a:cxn ang="0">
                  <a:pos x="184" y="167"/>
                </a:cxn>
                <a:cxn ang="0">
                  <a:pos x="235" y="173"/>
                </a:cxn>
                <a:cxn ang="0">
                  <a:pos x="290" y="187"/>
                </a:cxn>
                <a:cxn ang="0">
                  <a:pos x="345" y="203"/>
                </a:cxn>
                <a:cxn ang="0">
                  <a:pos x="400" y="220"/>
                </a:cxn>
                <a:cxn ang="0">
                  <a:pos x="456" y="237"/>
                </a:cxn>
                <a:cxn ang="0">
                  <a:pos x="516" y="247"/>
                </a:cxn>
                <a:cxn ang="0">
                  <a:pos x="573" y="252"/>
                </a:cxn>
                <a:cxn ang="0">
                  <a:pos x="622" y="256"/>
                </a:cxn>
                <a:cxn ang="0">
                  <a:pos x="670" y="259"/>
                </a:cxn>
                <a:cxn ang="0">
                  <a:pos x="698" y="240"/>
                </a:cxn>
                <a:cxn ang="0">
                  <a:pos x="691" y="194"/>
                </a:cxn>
                <a:cxn ang="0">
                  <a:pos x="638" y="156"/>
                </a:cxn>
                <a:cxn ang="0">
                  <a:pos x="586" y="141"/>
                </a:cxn>
                <a:cxn ang="0">
                  <a:pos x="537" y="136"/>
                </a:cxn>
                <a:cxn ang="0">
                  <a:pos x="478" y="131"/>
                </a:cxn>
                <a:cxn ang="0">
                  <a:pos x="437" y="122"/>
                </a:cxn>
                <a:cxn ang="0">
                  <a:pos x="389" y="100"/>
                </a:cxn>
                <a:cxn ang="0">
                  <a:pos x="343" y="71"/>
                </a:cxn>
                <a:cxn ang="0">
                  <a:pos x="297" y="41"/>
                </a:cxn>
                <a:cxn ang="0">
                  <a:pos x="252" y="19"/>
                </a:cxn>
                <a:cxn ang="0">
                  <a:pos x="185" y="0"/>
                </a:cxn>
                <a:cxn ang="0">
                  <a:pos x="156" y="33"/>
                </a:cxn>
                <a:cxn ang="0">
                  <a:pos x="228" y="52"/>
                </a:cxn>
                <a:cxn ang="0">
                  <a:pos x="302" y="84"/>
                </a:cxn>
                <a:cxn ang="0">
                  <a:pos x="365" y="117"/>
                </a:cxn>
                <a:cxn ang="0">
                  <a:pos x="413" y="137"/>
                </a:cxn>
                <a:cxn ang="0">
                  <a:pos x="466" y="155"/>
                </a:cxn>
                <a:cxn ang="0">
                  <a:pos x="518" y="170"/>
                </a:cxn>
                <a:cxn ang="0">
                  <a:pos x="562" y="185"/>
                </a:cxn>
                <a:cxn ang="0">
                  <a:pos x="609" y="204"/>
                </a:cxn>
                <a:cxn ang="0">
                  <a:pos x="609" y="228"/>
                </a:cxn>
                <a:cxn ang="0">
                  <a:pos x="562" y="228"/>
                </a:cxn>
                <a:cxn ang="0">
                  <a:pos x="516" y="218"/>
                </a:cxn>
                <a:cxn ang="0">
                  <a:pos x="458" y="196"/>
                </a:cxn>
                <a:cxn ang="0">
                  <a:pos x="398" y="175"/>
                </a:cxn>
                <a:cxn ang="0">
                  <a:pos x="340" y="158"/>
                </a:cxn>
                <a:cxn ang="0">
                  <a:pos x="290" y="151"/>
                </a:cxn>
                <a:cxn ang="0">
                  <a:pos x="242" y="149"/>
                </a:cxn>
                <a:cxn ang="0">
                  <a:pos x="196" y="149"/>
                </a:cxn>
                <a:cxn ang="0">
                  <a:pos x="144" y="141"/>
                </a:cxn>
                <a:cxn ang="0">
                  <a:pos x="98" y="129"/>
                </a:cxn>
                <a:cxn ang="0">
                  <a:pos x="53" y="100"/>
                </a:cxn>
                <a:cxn ang="0">
                  <a:pos x="105" y="50"/>
                </a:cxn>
                <a:cxn ang="0">
                  <a:pos x="89" y="17"/>
                </a:cxn>
              </a:cxnLst>
              <a:rect l="0" t="0" r="r" b="b"/>
              <a:pathLst>
                <a:path w="701" h="259">
                  <a:moveTo>
                    <a:pt x="86" y="17"/>
                  </a:moveTo>
                  <a:lnTo>
                    <a:pt x="82" y="17"/>
                  </a:lnTo>
                  <a:lnTo>
                    <a:pt x="77" y="19"/>
                  </a:lnTo>
                  <a:lnTo>
                    <a:pt x="67" y="21"/>
                  </a:lnTo>
                  <a:lnTo>
                    <a:pt x="60" y="24"/>
                  </a:lnTo>
                  <a:lnTo>
                    <a:pt x="46" y="28"/>
                  </a:lnTo>
                  <a:lnTo>
                    <a:pt x="38" y="33"/>
                  </a:lnTo>
                  <a:lnTo>
                    <a:pt x="28" y="38"/>
                  </a:lnTo>
                  <a:lnTo>
                    <a:pt x="19" y="47"/>
                  </a:lnTo>
                  <a:lnTo>
                    <a:pt x="10" y="53"/>
                  </a:lnTo>
                  <a:lnTo>
                    <a:pt x="5" y="62"/>
                  </a:lnTo>
                  <a:lnTo>
                    <a:pt x="0" y="72"/>
                  </a:lnTo>
                  <a:lnTo>
                    <a:pt x="0" y="84"/>
                  </a:lnTo>
                  <a:lnTo>
                    <a:pt x="0" y="93"/>
                  </a:lnTo>
                  <a:lnTo>
                    <a:pt x="2" y="103"/>
                  </a:lnTo>
                  <a:lnTo>
                    <a:pt x="5" y="113"/>
                  </a:lnTo>
                  <a:lnTo>
                    <a:pt x="10" y="122"/>
                  </a:lnTo>
                  <a:lnTo>
                    <a:pt x="21" y="132"/>
                  </a:lnTo>
                  <a:lnTo>
                    <a:pt x="36" y="143"/>
                  </a:lnTo>
                  <a:lnTo>
                    <a:pt x="45" y="144"/>
                  </a:lnTo>
                  <a:lnTo>
                    <a:pt x="52" y="148"/>
                  </a:lnTo>
                  <a:lnTo>
                    <a:pt x="60" y="149"/>
                  </a:lnTo>
                  <a:lnTo>
                    <a:pt x="69" y="151"/>
                  </a:lnTo>
                  <a:lnTo>
                    <a:pt x="81" y="155"/>
                  </a:lnTo>
                  <a:lnTo>
                    <a:pt x="94" y="158"/>
                  </a:lnTo>
                  <a:lnTo>
                    <a:pt x="101" y="158"/>
                  </a:lnTo>
                  <a:lnTo>
                    <a:pt x="110" y="160"/>
                  </a:lnTo>
                  <a:lnTo>
                    <a:pt x="122" y="161"/>
                  </a:lnTo>
                  <a:lnTo>
                    <a:pt x="136" y="163"/>
                  </a:lnTo>
                  <a:lnTo>
                    <a:pt x="141" y="163"/>
                  </a:lnTo>
                  <a:lnTo>
                    <a:pt x="149" y="163"/>
                  </a:lnTo>
                  <a:lnTo>
                    <a:pt x="156" y="165"/>
                  </a:lnTo>
                  <a:lnTo>
                    <a:pt x="166" y="165"/>
                  </a:lnTo>
                  <a:lnTo>
                    <a:pt x="173" y="165"/>
                  </a:lnTo>
                  <a:lnTo>
                    <a:pt x="184" y="167"/>
                  </a:lnTo>
                  <a:lnTo>
                    <a:pt x="192" y="168"/>
                  </a:lnTo>
                  <a:lnTo>
                    <a:pt x="202" y="170"/>
                  </a:lnTo>
                  <a:lnTo>
                    <a:pt x="213" y="170"/>
                  </a:lnTo>
                  <a:lnTo>
                    <a:pt x="223" y="172"/>
                  </a:lnTo>
                  <a:lnTo>
                    <a:pt x="235" y="173"/>
                  </a:lnTo>
                  <a:lnTo>
                    <a:pt x="245" y="177"/>
                  </a:lnTo>
                  <a:lnTo>
                    <a:pt x="256" y="179"/>
                  </a:lnTo>
                  <a:lnTo>
                    <a:pt x="266" y="180"/>
                  </a:lnTo>
                  <a:lnTo>
                    <a:pt x="278" y="182"/>
                  </a:lnTo>
                  <a:lnTo>
                    <a:pt x="290" y="187"/>
                  </a:lnTo>
                  <a:lnTo>
                    <a:pt x="298" y="189"/>
                  </a:lnTo>
                  <a:lnTo>
                    <a:pt x="312" y="192"/>
                  </a:lnTo>
                  <a:lnTo>
                    <a:pt x="321" y="196"/>
                  </a:lnTo>
                  <a:lnTo>
                    <a:pt x="333" y="199"/>
                  </a:lnTo>
                  <a:lnTo>
                    <a:pt x="345" y="203"/>
                  </a:lnTo>
                  <a:lnTo>
                    <a:pt x="355" y="206"/>
                  </a:lnTo>
                  <a:lnTo>
                    <a:pt x="365" y="209"/>
                  </a:lnTo>
                  <a:lnTo>
                    <a:pt x="377" y="213"/>
                  </a:lnTo>
                  <a:lnTo>
                    <a:pt x="388" y="216"/>
                  </a:lnTo>
                  <a:lnTo>
                    <a:pt x="400" y="220"/>
                  </a:lnTo>
                  <a:lnTo>
                    <a:pt x="410" y="223"/>
                  </a:lnTo>
                  <a:lnTo>
                    <a:pt x="422" y="228"/>
                  </a:lnTo>
                  <a:lnTo>
                    <a:pt x="434" y="230"/>
                  </a:lnTo>
                  <a:lnTo>
                    <a:pt x="446" y="233"/>
                  </a:lnTo>
                  <a:lnTo>
                    <a:pt x="456" y="237"/>
                  </a:lnTo>
                  <a:lnTo>
                    <a:pt x="470" y="242"/>
                  </a:lnTo>
                  <a:lnTo>
                    <a:pt x="482" y="244"/>
                  </a:lnTo>
                  <a:lnTo>
                    <a:pt x="494" y="244"/>
                  </a:lnTo>
                  <a:lnTo>
                    <a:pt x="504" y="245"/>
                  </a:lnTo>
                  <a:lnTo>
                    <a:pt x="516" y="247"/>
                  </a:lnTo>
                  <a:lnTo>
                    <a:pt x="528" y="247"/>
                  </a:lnTo>
                  <a:lnTo>
                    <a:pt x="540" y="249"/>
                  </a:lnTo>
                  <a:lnTo>
                    <a:pt x="550" y="251"/>
                  </a:lnTo>
                  <a:lnTo>
                    <a:pt x="562" y="252"/>
                  </a:lnTo>
                  <a:lnTo>
                    <a:pt x="573" y="252"/>
                  </a:lnTo>
                  <a:lnTo>
                    <a:pt x="583" y="252"/>
                  </a:lnTo>
                  <a:lnTo>
                    <a:pt x="593" y="252"/>
                  </a:lnTo>
                  <a:lnTo>
                    <a:pt x="604" y="254"/>
                  </a:lnTo>
                  <a:lnTo>
                    <a:pt x="612" y="254"/>
                  </a:lnTo>
                  <a:lnTo>
                    <a:pt x="622" y="256"/>
                  </a:lnTo>
                  <a:lnTo>
                    <a:pt x="629" y="256"/>
                  </a:lnTo>
                  <a:lnTo>
                    <a:pt x="640" y="257"/>
                  </a:lnTo>
                  <a:lnTo>
                    <a:pt x="652" y="257"/>
                  </a:lnTo>
                  <a:lnTo>
                    <a:pt x="662" y="259"/>
                  </a:lnTo>
                  <a:lnTo>
                    <a:pt x="670" y="259"/>
                  </a:lnTo>
                  <a:lnTo>
                    <a:pt x="677" y="259"/>
                  </a:lnTo>
                  <a:lnTo>
                    <a:pt x="686" y="259"/>
                  </a:lnTo>
                  <a:lnTo>
                    <a:pt x="694" y="252"/>
                  </a:lnTo>
                  <a:lnTo>
                    <a:pt x="696" y="245"/>
                  </a:lnTo>
                  <a:lnTo>
                    <a:pt x="698" y="240"/>
                  </a:lnTo>
                  <a:lnTo>
                    <a:pt x="700" y="230"/>
                  </a:lnTo>
                  <a:lnTo>
                    <a:pt x="701" y="223"/>
                  </a:lnTo>
                  <a:lnTo>
                    <a:pt x="700" y="213"/>
                  </a:lnTo>
                  <a:lnTo>
                    <a:pt x="698" y="203"/>
                  </a:lnTo>
                  <a:lnTo>
                    <a:pt x="691" y="194"/>
                  </a:lnTo>
                  <a:lnTo>
                    <a:pt x="686" y="185"/>
                  </a:lnTo>
                  <a:lnTo>
                    <a:pt x="676" y="177"/>
                  </a:lnTo>
                  <a:lnTo>
                    <a:pt x="665" y="168"/>
                  </a:lnTo>
                  <a:lnTo>
                    <a:pt x="652" y="161"/>
                  </a:lnTo>
                  <a:lnTo>
                    <a:pt x="638" y="156"/>
                  </a:lnTo>
                  <a:lnTo>
                    <a:pt x="628" y="151"/>
                  </a:lnTo>
                  <a:lnTo>
                    <a:pt x="621" y="149"/>
                  </a:lnTo>
                  <a:lnTo>
                    <a:pt x="610" y="148"/>
                  </a:lnTo>
                  <a:lnTo>
                    <a:pt x="604" y="146"/>
                  </a:lnTo>
                  <a:lnTo>
                    <a:pt x="586" y="141"/>
                  </a:lnTo>
                  <a:lnTo>
                    <a:pt x="571" y="141"/>
                  </a:lnTo>
                  <a:lnTo>
                    <a:pt x="562" y="137"/>
                  </a:lnTo>
                  <a:lnTo>
                    <a:pt x="552" y="136"/>
                  </a:lnTo>
                  <a:lnTo>
                    <a:pt x="545" y="136"/>
                  </a:lnTo>
                  <a:lnTo>
                    <a:pt x="537" y="136"/>
                  </a:lnTo>
                  <a:lnTo>
                    <a:pt x="520" y="134"/>
                  </a:lnTo>
                  <a:lnTo>
                    <a:pt x="504" y="134"/>
                  </a:lnTo>
                  <a:lnTo>
                    <a:pt x="496" y="132"/>
                  </a:lnTo>
                  <a:lnTo>
                    <a:pt x="487" y="132"/>
                  </a:lnTo>
                  <a:lnTo>
                    <a:pt x="478" y="131"/>
                  </a:lnTo>
                  <a:lnTo>
                    <a:pt x="470" y="131"/>
                  </a:lnTo>
                  <a:lnTo>
                    <a:pt x="461" y="129"/>
                  </a:lnTo>
                  <a:lnTo>
                    <a:pt x="453" y="127"/>
                  </a:lnTo>
                  <a:lnTo>
                    <a:pt x="444" y="124"/>
                  </a:lnTo>
                  <a:lnTo>
                    <a:pt x="437" y="122"/>
                  </a:lnTo>
                  <a:lnTo>
                    <a:pt x="427" y="117"/>
                  </a:lnTo>
                  <a:lnTo>
                    <a:pt x="418" y="113"/>
                  </a:lnTo>
                  <a:lnTo>
                    <a:pt x="408" y="108"/>
                  </a:lnTo>
                  <a:lnTo>
                    <a:pt x="400" y="105"/>
                  </a:lnTo>
                  <a:lnTo>
                    <a:pt x="389" y="100"/>
                  </a:lnTo>
                  <a:lnTo>
                    <a:pt x="381" y="95"/>
                  </a:lnTo>
                  <a:lnTo>
                    <a:pt x="372" y="88"/>
                  </a:lnTo>
                  <a:lnTo>
                    <a:pt x="362" y="84"/>
                  </a:lnTo>
                  <a:lnTo>
                    <a:pt x="352" y="76"/>
                  </a:lnTo>
                  <a:lnTo>
                    <a:pt x="343" y="71"/>
                  </a:lnTo>
                  <a:lnTo>
                    <a:pt x="333" y="64"/>
                  </a:lnTo>
                  <a:lnTo>
                    <a:pt x="324" y="59"/>
                  </a:lnTo>
                  <a:lnTo>
                    <a:pt x="314" y="53"/>
                  </a:lnTo>
                  <a:lnTo>
                    <a:pt x="305" y="47"/>
                  </a:lnTo>
                  <a:lnTo>
                    <a:pt x="297" y="41"/>
                  </a:lnTo>
                  <a:lnTo>
                    <a:pt x="288" y="38"/>
                  </a:lnTo>
                  <a:lnTo>
                    <a:pt x="280" y="31"/>
                  </a:lnTo>
                  <a:lnTo>
                    <a:pt x="269" y="26"/>
                  </a:lnTo>
                  <a:lnTo>
                    <a:pt x="261" y="23"/>
                  </a:lnTo>
                  <a:lnTo>
                    <a:pt x="252" y="19"/>
                  </a:lnTo>
                  <a:lnTo>
                    <a:pt x="235" y="12"/>
                  </a:lnTo>
                  <a:lnTo>
                    <a:pt x="221" y="7"/>
                  </a:lnTo>
                  <a:lnTo>
                    <a:pt x="208" y="4"/>
                  </a:lnTo>
                  <a:lnTo>
                    <a:pt x="196" y="0"/>
                  </a:lnTo>
                  <a:lnTo>
                    <a:pt x="185" y="0"/>
                  </a:lnTo>
                  <a:lnTo>
                    <a:pt x="177" y="2"/>
                  </a:lnTo>
                  <a:lnTo>
                    <a:pt x="163" y="7"/>
                  </a:lnTo>
                  <a:lnTo>
                    <a:pt x="156" y="19"/>
                  </a:lnTo>
                  <a:lnTo>
                    <a:pt x="156" y="28"/>
                  </a:lnTo>
                  <a:lnTo>
                    <a:pt x="156" y="33"/>
                  </a:lnTo>
                  <a:lnTo>
                    <a:pt x="199" y="41"/>
                  </a:lnTo>
                  <a:lnTo>
                    <a:pt x="201" y="41"/>
                  </a:lnTo>
                  <a:lnTo>
                    <a:pt x="206" y="43"/>
                  </a:lnTo>
                  <a:lnTo>
                    <a:pt x="214" y="47"/>
                  </a:lnTo>
                  <a:lnTo>
                    <a:pt x="228" y="52"/>
                  </a:lnTo>
                  <a:lnTo>
                    <a:pt x="242" y="55"/>
                  </a:lnTo>
                  <a:lnTo>
                    <a:pt x="257" y="62"/>
                  </a:lnTo>
                  <a:lnTo>
                    <a:pt x="271" y="69"/>
                  </a:lnTo>
                  <a:lnTo>
                    <a:pt x="288" y="77"/>
                  </a:lnTo>
                  <a:lnTo>
                    <a:pt x="302" y="84"/>
                  </a:lnTo>
                  <a:lnTo>
                    <a:pt x="316" y="91"/>
                  </a:lnTo>
                  <a:lnTo>
                    <a:pt x="331" y="100"/>
                  </a:lnTo>
                  <a:lnTo>
                    <a:pt x="348" y="108"/>
                  </a:lnTo>
                  <a:lnTo>
                    <a:pt x="357" y="112"/>
                  </a:lnTo>
                  <a:lnTo>
                    <a:pt x="365" y="117"/>
                  </a:lnTo>
                  <a:lnTo>
                    <a:pt x="374" y="120"/>
                  </a:lnTo>
                  <a:lnTo>
                    <a:pt x="384" y="125"/>
                  </a:lnTo>
                  <a:lnTo>
                    <a:pt x="393" y="129"/>
                  </a:lnTo>
                  <a:lnTo>
                    <a:pt x="403" y="132"/>
                  </a:lnTo>
                  <a:lnTo>
                    <a:pt x="413" y="137"/>
                  </a:lnTo>
                  <a:lnTo>
                    <a:pt x="424" y="143"/>
                  </a:lnTo>
                  <a:lnTo>
                    <a:pt x="434" y="146"/>
                  </a:lnTo>
                  <a:lnTo>
                    <a:pt x="444" y="149"/>
                  </a:lnTo>
                  <a:lnTo>
                    <a:pt x="454" y="151"/>
                  </a:lnTo>
                  <a:lnTo>
                    <a:pt x="466" y="155"/>
                  </a:lnTo>
                  <a:lnTo>
                    <a:pt x="475" y="158"/>
                  </a:lnTo>
                  <a:lnTo>
                    <a:pt x="487" y="161"/>
                  </a:lnTo>
                  <a:lnTo>
                    <a:pt x="497" y="165"/>
                  </a:lnTo>
                  <a:lnTo>
                    <a:pt x="509" y="168"/>
                  </a:lnTo>
                  <a:lnTo>
                    <a:pt x="518" y="170"/>
                  </a:lnTo>
                  <a:lnTo>
                    <a:pt x="528" y="173"/>
                  </a:lnTo>
                  <a:lnTo>
                    <a:pt x="537" y="177"/>
                  </a:lnTo>
                  <a:lnTo>
                    <a:pt x="547" y="180"/>
                  </a:lnTo>
                  <a:lnTo>
                    <a:pt x="554" y="180"/>
                  </a:lnTo>
                  <a:lnTo>
                    <a:pt x="562" y="185"/>
                  </a:lnTo>
                  <a:lnTo>
                    <a:pt x="571" y="187"/>
                  </a:lnTo>
                  <a:lnTo>
                    <a:pt x="580" y="192"/>
                  </a:lnTo>
                  <a:lnTo>
                    <a:pt x="592" y="196"/>
                  </a:lnTo>
                  <a:lnTo>
                    <a:pt x="602" y="199"/>
                  </a:lnTo>
                  <a:lnTo>
                    <a:pt x="609" y="204"/>
                  </a:lnTo>
                  <a:lnTo>
                    <a:pt x="616" y="209"/>
                  </a:lnTo>
                  <a:lnTo>
                    <a:pt x="621" y="216"/>
                  </a:lnTo>
                  <a:lnTo>
                    <a:pt x="619" y="227"/>
                  </a:lnTo>
                  <a:lnTo>
                    <a:pt x="612" y="228"/>
                  </a:lnTo>
                  <a:lnTo>
                    <a:pt x="609" y="228"/>
                  </a:lnTo>
                  <a:lnTo>
                    <a:pt x="602" y="230"/>
                  </a:lnTo>
                  <a:lnTo>
                    <a:pt x="593" y="232"/>
                  </a:lnTo>
                  <a:lnTo>
                    <a:pt x="581" y="230"/>
                  </a:lnTo>
                  <a:lnTo>
                    <a:pt x="569" y="230"/>
                  </a:lnTo>
                  <a:lnTo>
                    <a:pt x="562" y="228"/>
                  </a:lnTo>
                  <a:lnTo>
                    <a:pt x="554" y="228"/>
                  </a:lnTo>
                  <a:lnTo>
                    <a:pt x="547" y="228"/>
                  </a:lnTo>
                  <a:lnTo>
                    <a:pt x="538" y="227"/>
                  </a:lnTo>
                  <a:lnTo>
                    <a:pt x="528" y="221"/>
                  </a:lnTo>
                  <a:lnTo>
                    <a:pt x="516" y="218"/>
                  </a:lnTo>
                  <a:lnTo>
                    <a:pt x="506" y="213"/>
                  </a:lnTo>
                  <a:lnTo>
                    <a:pt x="496" y="211"/>
                  </a:lnTo>
                  <a:lnTo>
                    <a:pt x="484" y="206"/>
                  </a:lnTo>
                  <a:lnTo>
                    <a:pt x="470" y="201"/>
                  </a:lnTo>
                  <a:lnTo>
                    <a:pt x="458" y="196"/>
                  </a:lnTo>
                  <a:lnTo>
                    <a:pt x="448" y="194"/>
                  </a:lnTo>
                  <a:lnTo>
                    <a:pt x="434" y="189"/>
                  </a:lnTo>
                  <a:lnTo>
                    <a:pt x="422" y="184"/>
                  </a:lnTo>
                  <a:lnTo>
                    <a:pt x="408" y="180"/>
                  </a:lnTo>
                  <a:lnTo>
                    <a:pt x="398" y="175"/>
                  </a:lnTo>
                  <a:lnTo>
                    <a:pt x="386" y="170"/>
                  </a:lnTo>
                  <a:lnTo>
                    <a:pt x="374" y="167"/>
                  </a:lnTo>
                  <a:lnTo>
                    <a:pt x="362" y="165"/>
                  </a:lnTo>
                  <a:lnTo>
                    <a:pt x="352" y="163"/>
                  </a:lnTo>
                  <a:lnTo>
                    <a:pt x="340" y="158"/>
                  </a:lnTo>
                  <a:lnTo>
                    <a:pt x="328" y="156"/>
                  </a:lnTo>
                  <a:lnTo>
                    <a:pt x="317" y="153"/>
                  </a:lnTo>
                  <a:lnTo>
                    <a:pt x="309" y="153"/>
                  </a:lnTo>
                  <a:lnTo>
                    <a:pt x="298" y="151"/>
                  </a:lnTo>
                  <a:lnTo>
                    <a:pt x="290" y="151"/>
                  </a:lnTo>
                  <a:lnTo>
                    <a:pt x="281" y="151"/>
                  </a:lnTo>
                  <a:lnTo>
                    <a:pt x="271" y="151"/>
                  </a:lnTo>
                  <a:lnTo>
                    <a:pt x="261" y="149"/>
                  </a:lnTo>
                  <a:lnTo>
                    <a:pt x="250" y="149"/>
                  </a:lnTo>
                  <a:lnTo>
                    <a:pt x="242" y="149"/>
                  </a:lnTo>
                  <a:lnTo>
                    <a:pt x="233" y="149"/>
                  </a:lnTo>
                  <a:lnTo>
                    <a:pt x="223" y="149"/>
                  </a:lnTo>
                  <a:lnTo>
                    <a:pt x="214" y="149"/>
                  </a:lnTo>
                  <a:lnTo>
                    <a:pt x="204" y="149"/>
                  </a:lnTo>
                  <a:lnTo>
                    <a:pt x="196" y="149"/>
                  </a:lnTo>
                  <a:lnTo>
                    <a:pt x="185" y="148"/>
                  </a:lnTo>
                  <a:lnTo>
                    <a:pt x="173" y="148"/>
                  </a:lnTo>
                  <a:lnTo>
                    <a:pt x="165" y="144"/>
                  </a:lnTo>
                  <a:lnTo>
                    <a:pt x="156" y="144"/>
                  </a:lnTo>
                  <a:lnTo>
                    <a:pt x="144" y="141"/>
                  </a:lnTo>
                  <a:lnTo>
                    <a:pt x="136" y="139"/>
                  </a:lnTo>
                  <a:lnTo>
                    <a:pt x="125" y="136"/>
                  </a:lnTo>
                  <a:lnTo>
                    <a:pt x="117" y="134"/>
                  </a:lnTo>
                  <a:lnTo>
                    <a:pt x="108" y="132"/>
                  </a:lnTo>
                  <a:lnTo>
                    <a:pt x="98" y="129"/>
                  </a:lnTo>
                  <a:lnTo>
                    <a:pt x="91" y="125"/>
                  </a:lnTo>
                  <a:lnTo>
                    <a:pt x="84" y="122"/>
                  </a:lnTo>
                  <a:lnTo>
                    <a:pt x="72" y="117"/>
                  </a:lnTo>
                  <a:lnTo>
                    <a:pt x="64" y="112"/>
                  </a:lnTo>
                  <a:lnTo>
                    <a:pt x="53" y="100"/>
                  </a:lnTo>
                  <a:lnTo>
                    <a:pt x="55" y="89"/>
                  </a:lnTo>
                  <a:lnTo>
                    <a:pt x="64" y="79"/>
                  </a:lnTo>
                  <a:lnTo>
                    <a:pt x="79" y="71"/>
                  </a:lnTo>
                  <a:lnTo>
                    <a:pt x="91" y="59"/>
                  </a:lnTo>
                  <a:lnTo>
                    <a:pt x="105" y="50"/>
                  </a:lnTo>
                  <a:lnTo>
                    <a:pt x="112" y="40"/>
                  </a:lnTo>
                  <a:lnTo>
                    <a:pt x="115" y="35"/>
                  </a:lnTo>
                  <a:lnTo>
                    <a:pt x="110" y="26"/>
                  </a:lnTo>
                  <a:lnTo>
                    <a:pt x="100" y="23"/>
                  </a:lnTo>
                  <a:lnTo>
                    <a:pt x="89" y="17"/>
                  </a:lnTo>
                  <a:lnTo>
                    <a:pt x="86" y="17"/>
                  </a:lnTo>
                  <a:lnTo>
                    <a:pt x="86" y="17"/>
                  </a:lnTo>
                  <a:close/>
                </a:path>
              </a:pathLst>
            </a:custGeom>
            <a:solidFill>
              <a:srgbClr val="000000"/>
            </a:solidFill>
            <a:ln w="9525">
              <a:noFill/>
              <a:round/>
              <a:headEnd/>
              <a:tailEnd/>
            </a:ln>
          </p:spPr>
          <p:txBody>
            <a:bodyPr/>
            <a:lstStyle/>
            <a:p>
              <a:endParaRPr lang="en-US"/>
            </a:p>
          </p:txBody>
        </p:sp>
        <p:sp>
          <p:nvSpPr>
            <p:cNvPr id="136294" name="Freeform 102"/>
            <p:cNvSpPr>
              <a:spLocks/>
            </p:cNvSpPr>
            <p:nvPr/>
          </p:nvSpPr>
          <p:spPr bwMode="auto">
            <a:xfrm>
              <a:off x="4197" y="1660"/>
              <a:ext cx="46" cy="21"/>
            </a:xfrm>
            <a:custGeom>
              <a:avLst/>
              <a:gdLst/>
              <a:ahLst/>
              <a:cxnLst>
                <a:cxn ang="0">
                  <a:pos x="0" y="15"/>
                </a:cxn>
                <a:cxn ang="0">
                  <a:pos x="91" y="0"/>
                </a:cxn>
                <a:cxn ang="0">
                  <a:pos x="70" y="31"/>
                </a:cxn>
                <a:cxn ang="0">
                  <a:pos x="32" y="41"/>
                </a:cxn>
                <a:cxn ang="0">
                  <a:pos x="7" y="36"/>
                </a:cxn>
                <a:cxn ang="0">
                  <a:pos x="0" y="15"/>
                </a:cxn>
                <a:cxn ang="0">
                  <a:pos x="0" y="15"/>
                </a:cxn>
              </a:cxnLst>
              <a:rect l="0" t="0" r="r" b="b"/>
              <a:pathLst>
                <a:path w="91" h="41">
                  <a:moveTo>
                    <a:pt x="0" y="15"/>
                  </a:moveTo>
                  <a:lnTo>
                    <a:pt x="91" y="0"/>
                  </a:lnTo>
                  <a:lnTo>
                    <a:pt x="70" y="31"/>
                  </a:lnTo>
                  <a:lnTo>
                    <a:pt x="32" y="41"/>
                  </a:lnTo>
                  <a:lnTo>
                    <a:pt x="7" y="36"/>
                  </a:lnTo>
                  <a:lnTo>
                    <a:pt x="0" y="15"/>
                  </a:lnTo>
                  <a:lnTo>
                    <a:pt x="0" y="15"/>
                  </a:lnTo>
                  <a:close/>
                </a:path>
              </a:pathLst>
            </a:custGeom>
            <a:solidFill>
              <a:srgbClr val="000000"/>
            </a:solidFill>
            <a:ln w="9525">
              <a:noFill/>
              <a:round/>
              <a:headEnd/>
              <a:tailEnd/>
            </a:ln>
          </p:spPr>
          <p:txBody>
            <a:bodyPr/>
            <a:lstStyle/>
            <a:p>
              <a:endParaRPr lang="en-US"/>
            </a:p>
          </p:txBody>
        </p:sp>
        <p:sp>
          <p:nvSpPr>
            <p:cNvPr id="136295" name="Freeform 103"/>
            <p:cNvSpPr>
              <a:spLocks/>
            </p:cNvSpPr>
            <p:nvPr/>
          </p:nvSpPr>
          <p:spPr bwMode="auto">
            <a:xfrm>
              <a:off x="4310" y="1663"/>
              <a:ext cx="167" cy="73"/>
            </a:xfrm>
            <a:custGeom>
              <a:avLst/>
              <a:gdLst/>
              <a:ahLst/>
              <a:cxnLst>
                <a:cxn ang="0">
                  <a:pos x="0" y="72"/>
                </a:cxn>
                <a:cxn ang="0">
                  <a:pos x="150" y="0"/>
                </a:cxn>
                <a:cxn ang="0">
                  <a:pos x="230" y="26"/>
                </a:cxn>
                <a:cxn ang="0">
                  <a:pos x="335" y="81"/>
                </a:cxn>
                <a:cxn ang="0">
                  <a:pos x="259" y="91"/>
                </a:cxn>
                <a:cxn ang="0">
                  <a:pos x="204" y="148"/>
                </a:cxn>
                <a:cxn ang="0">
                  <a:pos x="162" y="139"/>
                </a:cxn>
                <a:cxn ang="0">
                  <a:pos x="206" y="98"/>
                </a:cxn>
                <a:cxn ang="0">
                  <a:pos x="230" y="70"/>
                </a:cxn>
                <a:cxn ang="0">
                  <a:pos x="158" y="46"/>
                </a:cxn>
                <a:cxn ang="0">
                  <a:pos x="79" y="98"/>
                </a:cxn>
                <a:cxn ang="0">
                  <a:pos x="0" y="72"/>
                </a:cxn>
                <a:cxn ang="0">
                  <a:pos x="0" y="72"/>
                </a:cxn>
              </a:cxnLst>
              <a:rect l="0" t="0" r="r" b="b"/>
              <a:pathLst>
                <a:path w="335" h="148">
                  <a:moveTo>
                    <a:pt x="0" y="72"/>
                  </a:moveTo>
                  <a:lnTo>
                    <a:pt x="150" y="0"/>
                  </a:lnTo>
                  <a:lnTo>
                    <a:pt x="230" y="26"/>
                  </a:lnTo>
                  <a:lnTo>
                    <a:pt x="335" y="81"/>
                  </a:lnTo>
                  <a:lnTo>
                    <a:pt x="259" y="91"/>
                  </a:lnTo>
                  <a:lnTo>
                    <a:pt x="204" y="148"/>
                  </a:lnTo>
                  <a:lnTo>
                    <a:pt x="162" y="139"/>
                  </a:lnTo>
                  <a:lnTo>
                    <a:pt x="206" y="98"/>
                  </a:lnTo>
                  <a:lnTo>
                    <a:pt x="230" y="70"/>
                  </a:lnTo>
                  <a:lnTo>
                    <a:pt x="158" y="46"/>
                  </a:lnTo>
                  <a:lnTo>
                    <a:pt x="79" y="98"/>
                  </a:lnTo>
                  <a:lnTo>
                    <a:pt x="0" y="72"/>
                  </a:lnTo>
                  <a:lnTo>
                    <a:pt x="0" y="72"/>
                  </a:lnTo>
                  <a:close/>
                </a:path>
              </a:pathLst>
            </a:custGeom>
            <a:solidFill>
              <a:srgbClr val="000000"/>
            </a:solidFill>
            <a:ln w="9525">
              <a:noFill/>
              <a:round/>
              <a:headEnd/>
              <a:tailEnd/>
            </a:ln>
          </p:spPr>
          <p:txBody>
            <a:bodyPr/>
            <a:lstStyle/>
            <a:p>
              <a:endParaRPr lang="en-US"/>
            </a:p>
          </p:txBody>
        </p:sp>
        <p:sp>
          <p:nvSpPr>
            <p:cNvPr id="136296" name="Freeform 104"/>
            <p:cNvSpPr>
              <a:spLocks/>
            </p:cNvSpPr>
            <p:nvPr/>
          </p:nvSpPr>
          <p:spPr bwMode="auto">
            <a:xfrm>
              <a:off x="4278" y="1546"/>
              <a:ext cx="249" cy="129"/>
            </a:xfrm>
            <a:custGeom>
              <a:avLst/>
              <a:gdLst/>
              <a:ahLst/>
              <a:cxnLst>
                <a:cxn ang="0">
                  <a:pos x="2" y="12"/>
                </a:cxn>
                <a:cxn ang="0">
                  <a:pos x="2" y="48"/>
                </a:cxn>
                <a:cxn ang="0">
                  <a:pos x="22" y="94"/>
                </a:cxn>
                <a:cxn ang="0">
                  <a:pos x="45" y="113"/>
                </a:cxn>
                <a:cxn ang="0">
                  <a:pos x="72" y="130"/>
                </a:cxn>
                <a:cxn ang="0">
                  <a:pos x="106" y="146"/>
                </a:cxn>
                <a:cxn ang="0">
                  <a:pos x="142" y="159"/>
                </a:cxn>
                <a:cxn ang="0">
                  <a:pos x="175" y="173"/>
                </a:cxn>
                <a:cxn ang="0">
                  <a:pos x="206" y="185"/>
                </a:cxn>
                <a:cxn ang="0">
                  <a:pos x="231" y="197"/>
                </a:cxn>
                <a:cxn ang="0">
                  <a:pos x="257" y="211"/>
                </a:cxn>
                <a:cxn ang="0">
                  <a:pos x="295" y="226"/>
                </a:cxn>
                <a:cxn ang="0">
                  <a:pos x="322" y="237"/>
                </a:cxn>
                <a:cxn ang="0">
                  <a:pos x="350" y="240"/>
                </a:cxn>
                <a:cxn ang="0">
                  <a:pos x="379" y="247"/>
                </a:cxn>
                <a:cxn ang="0">
                  <a:pos x="408" y="249"/>
                </a:cxn>
                <a:cxn ang="0">
                  <a:pos x="432" y="254"/>
                </a:cxn>
                <a:cxn ang="0">
                  <a:pos x="456" y="252"/>
                </a:cxn>
                <a:cxn ang="0">
                  <a:pos x="471" y="211"/>
                </a:cxn>
                <a:cxn ang="0">
                  <a:pos x="494" y="173"/>
                </a:cxn>
                <a:cxn ang="0">
                  <a:pos x="487" y="168"/>
                </a:cxn>
                <a:cxn ang="0">
                  <a:pos x="454" y="156"/>
                </a:cxn>
                <a:cxn ang="0">
                  <a:pos x="430" y="149"/>
                </a:cxn>
                <a:cxn ang="0">
                  <a:pos x="401" y="141"/>
                </a:cxn>
                <a:cxn ang="0">
                  <a:pos x="370" y="135"/>
                </a:cxn>
                <a:cxn ang="0">
                  <a:pos x="339" y="130"/>
                </a:cxn>
                <a:cxn ang="0">
                  <a:pos x="309" y="125"/>
                </a:cxn>
                <a:cxn ang="0">
                  <a:pos x="276" y="117"/>
                </a:cxn>
                <a:cxn ang="0">
                  <a:pos x="245" y="105"/>
                </a:cxn>
                <a:cxn ang="0">
                  <a:pos x="213" y="87"/>
                </a:cxn>
                <a:cxn ang="0">
                  <a:pos x="182" y="65"/>
                </a:cxn>
                <a:cxn ang="0">
                  <a:pos x="154" y="43"/>
                </a:cxn>
                <a:cxn ang="0">
                  <a:pos x="122" y="10"/>
                </a:cxn>
                <a:cxn ang="0">
                  <a:pos x="60" y="5"/>
                </a:cxn>
                <a:cxn ang="0">
                  <a:pos x="81" y="28"/>
                </a:cxn>
                <a:cxn ang="0">
                  <a:pos x="113" y="58"/>
                </a:cxn>
                <a:cxn ang="0">
                  <a:pos x="142" y="82"/>
                </a:cxn>
                <a:cxn ang="0">
                  <a:pos x="173" y="106"/>
                </a:cxn>
                <a:cxn ang="0">
                  <a:pos x="201" y="122"/>
                </a:cxn>
                <a:cxn ang="0">
                  <a:pos x="226" y="132"/>
                </a:cxn>
                <a:cxn ang="0">
                  <a:pos x="252" y="139"/>
                </a:cxn>
                <a:cxn ang="0">
                  <a:pos x="278" y="147"/>
                </a:cxn>
                <a:cxn ang="0">
                  <a:pos x="303" y="154"/>
                </a:cxn>
                <a:cxn ang="0">
                  <a:pos x="329" y="159"/>
                </a:cxn>
                <a:cxn ang="0">
                  <a:pos x="355" y="165"/>
                </a:cxn>
                <a:cxn ang="0">
                  <a:pos x="379" y="170"/>
                </a:cxn>
                <a:cxn ang="0">
                  <a:pos x="408" y="178"/>
                </a:cxn>
                <a:cxn ang="0">
                  <a:pos x="398" y="204"/>
                </a:cxn>
                <a:cxn ang="0">
                  <a:pos x="374" y="201"/>
                </a:cxn>
                <a:cxn ang="0">
                  <a:pos x="343" y="195"/>
                </a:cxn>
                <a:cxn ang="0">
                  <a:pos x="310" y="189"/>
                </a:cxn>
                <a:cxn ang="0">
                  <a:pos x="274" y="180"/>
                </a:cxn>
                <a:cxn ang="0">
                  <a:pos x="242" y="170"/>
                </a:cxn>
                <a:cxn ang="0">
                  <a:pos x="213" y="158"/>
                </a:cxn>
                <a:cxn ang="0">
                  <a:pos x="187" y="147"/>
                </a:cxn>
                <a:cxn ang="0">
                  <a:pos x="141" y="122"/>
                </a:cxn>
                <a:cxn ang="0">
                  <a:pos x="99" y="105"/>
                </a:cxn>
                <a:cxn ang="0">
                  <a:pos x="65" y="89"/>
                </a:cxn>
                <a:cxn ang="0">
                  <a:pos x="46" y="72"/>
                </a:cxn>
                <a:cxn ang="0">
                  <a:pos x="33" y="40"/>
                </a:cxn>
                <a:cxn ang="0">
                  <a:pos x="31" y="14"/>
                </a:cxn>
                <a:cxn ang="0">
                  <a:pos x="2" y="5"/>
                </a:cxn>
              </a:cxnLst>
              <a:rect l="0" t="0" r="r" b="b"/>
              <a:pathLst>
                <a:path w="497" h="259">
                  <a:moveTo>
                    <a:pt x="2" y="5"/>
                  </a:moveTo>
                  <a:lnTo>
                    <a:pt x="2" y="7"/>
                  </a:lnTo>
                  <a:lnTo>
                    <a:pt x="2" y="12"/>
                  </a:lnTo>
                  <a:lnTo>
                    <a:pt x="0" y="22"/>
                  </a:lnTo>
                  <a:lnTo>
                    <a:pt x="2" y="36"/>
                  </a:lnTo>
                  <a:lnTo>
                    <a:pt x="2" y="48"/>
                  </a:lnTo>
                  <a:lnTo>
                    <a:pt x="5" y="63"/>
                  </a:lnTo>
                  <a:lnTo>
                    <a:pt x="12" y="79"/>
                  </a:lnTo>
                  <a:lnTo>
                    <a:pt x="22" y="94"/>
                  </a:lnTo>
                  <a:lnTo>
                    <a:pt x="27" y="101"/>
                  </a:lnTo>
                  <a:lnTo>
                    <a:pt x="34" y="106"/>
                  </a:lnTo>
                  <a:lnTo>
                    <a:pt x="45" y="113"/>
                  </a:lnTo>
                  <a:lnTo>
                    <a:pt x="53" y="120"/>
                  </a:lnTo>
                  <a:lnTo>
                    <a:pt x="63" y="123"/>
                  </a:lnTo>
                  <a:lnTo>
                    <a:pt x="72" y="130"/>
                  </a:lnTo>
                  <a:lnTo>
                    <a:pt x="82" y="137"/>
                  </a:lnTo>
                  <a:lnTo>
                    <a:pt x="96" y="142"/>
                  </a:lnTo>
                  <a:lnTo>
                    <a:pt x="106" y="146"/>
                  </a:lnTo>
                  <a:lnTo>
                    <a:pt x="118" y="151"/>
                  </a:lnTo>
                  <a:lnTo>
                    <a:pt x="129" y="154"/>
                  </a:lnTo>
                  <a:lnTo>
                    <a:pt x="142" y="159"/>
                  </a:lnTo>
                  <a:lnTo>
                    <a:pt x="153" y="165"/>
                  </a:lnTo>
                  <a:lnTo>
                    <a:pt x="165" y="170"/>
                  </a:lnTo>
                  <a:lnTo>
                    <a:pt x="175" y="173"/>
                  </a:lnTo>
                  <a:lnTo>
                    <a:pt x="189" y="178"/>
                  </a:lnTo>
                  <a:lnTo>
                    <a:pt x="195" y="182"/>
                  </a:lnTo>
                  <a:lnTo>
                    <a:pt x="206" y="185"/>
                  </a:lnTo>
                  <a:lnTo>
                    <a:pt x="214" y="189"/>
                  </a:lnTo>
                  <a:lnTo>
                    <a:pt x="223" y="194"/>
                  </a:lnTo>
                  <a:lnTo>
                    <a:pt x="231" y="197"/>
                  </a:lnTo>
                  <a:lnTo>
                    <a:pt x="240" y="201"/>
                  </a:lnTo>
                  <a:lnTo>
                    <a:pt x="249" y="206"/>
                  </a:lnTo>
                  <a:lnTo>
                    <a:pt x="257" y="211"/>
                  </a:lnTo>
                  <a:lnTo>
                    <a:pt x="271" y="218"/>
                  </a:lnTo>
                  <a:lnTo>
                    <a:pt x="286" y="223"/>
                  </a:lnTo>
                  <a:lnTo>
                    <a:pt x="295" y="226"/>
                  </a:lnTo>
                  <a:lnTo>
                    <a:pt x="303" y="230"/>
                  </a:lnTo>
                  <a:lnTo>
                    <a:pt x="314" y="233"/>
                  </a:lnTo>
                  <a:lnTo>
                    <a:pt x="322" y="237"/>
                  </a:lnTo>
                  <a:lnTo>
                    <a:pt x="331" y="237"/>
                  </a:lnTo>
                  <a:lnTo>
                    <a:pt x="341" y="240"/>
                  </a:lnTo>
                  <a:lnTo>
                    <a:pt x="350" y="240"/>
                  </a:lnTo>
                  <a:lnTo>
                    <a:pt x="362" y="243"/>
                  </a:lnTo>
                  <a:lnTo>
                    <a:pt x="370" y="243"/>
                  </a:lnTo>
                  <a:lnTo>
                    <a:pt x="379" y="247"/>
                  </a:lnTo>
                  <a:lnTo>
                    <a:pt x="389" y="247"/>
                  </a:lnTo>
                  <a:lnTo>
                    <a:pt x="399" y="249"/>
                  </a:lnTo>
                  <a:lnTo>
                    <a:pt x="408" y="249"/>
                  </a:lnTo>
                  <a:lnTo>
                    <a:pt x="417" y="250"/>
                  </a:lnTo>
                  <a:lnTo>
                    <a:pt x="425" y="252"/>
                  </a:lnTo>
                  <a:lnTo>
                    <a:pt x="432" y="254"/>
                  </a:lnTo>
                  <a:lnTo>
                    <a:pt x="446" y="255"/>
                  </a:lnTo>
                  <a:lnTo>
                    <a:pt x="456" y="259"/>
                  </a:lnTo>
                  <a:lnTo>
                    <a:pt x="456" y="252"/>
                  </a:lnTo>
                  <a:lnTo>
                    <a:pt x="459" y="242"/>
                  </a:lnTo>
                  <a:lnTo>
                    <a:pt x="465" y="226"/>
                  </a:lnTo>
                  <a:lnTo>
                    <a:pt x="471" y="211"/>
                  </a:lnTo>
                  <a:lnTo>
                    <a:pt x="480" y="194"/>
                  </a:lnTo>
                  <a:lnTo>
                    <a:pt x="487" y="182"/>
                  </a:lnTo>
                  <a:lnTo>
                    <a:pt x="494" y="173"/>
                  </a:lnTo>
                  <a:lnTo>
                    <a:pt x="497" y="170"/>
                  </a:lnTo>
                  <a:lnTo>
                    <a:pt x="494" y="170"/>
                  </a:lnTo>
                  <a:lnTo>
                    <a:pt x="487" y="168"/>
                  </a:lnTo>
                  <a:lnTo>
                    <a:pt x="477" y="163"/>
                  </a:lnTo>
                  <a:lnTo>
                    <a:pt x="465" y="159"/>
                  </a:lnTo>
                  <a:lnTo>
                    <a:pt x="454" y="156"/>
                  </a:lnTo>
                  <a:lnTo>
                    <a:pt x="447" y="154"/>
                  </a:lnTo>
                  <a:lnTo>
                    <a:pt x="439" y="151"/>
                  </a:lnTo>
                  <a:lnTo>
                    <a:pt x="430" y="149"/>
                  </a:lnTo>
                  <a:lnTo>
                    <a:pt x="420" y="146"/>
                  </a:lnTo>
                  <a:lnTo>
                    <a:pt x="410" y="144"/>
                  </a:lnTo>
                  <a:lnTo>
                    <a:pt x="401" y="141"/>
                  </a:lnTo>
                  <a:lnTo>
                    <a:pt x="393" y="139"/>
                  </a:lnTo>
                  <a:lnTo>
                    <a:pt x="381" y="137"/>
                  </a:lnTo>
                  <a:lnTo>
                    <a:pt x="370" y="135"/>
                  </a:lnTo>
                  <a:lnTo>
                    <a:pt x="360" y="134"/>
                  </a:lnTo>
                  <a:lnTo>
                    <a:pt x="350" y="132"/>
                  </a:lnTo>
                  <a:lnTo>
                    <a:pt x="339" y="130"/>
                  </a:lnTo>
                  <a:lnTo>
                    <a:pt x="329" y="129"/>
                  </a:lnTo>
                  <a:lnTo>
                    <a:pt x="317" y="127"/>
                  </a:lnTo>
                  <a:lnTo>
                    <a:pt x="309" y="125"/>
                  </a:lnTo>
                  <a:lnTo>
                    <a:pt x="298" y="122"/>
                  </a:lnTo>
                  <a:lnTo>
                    <a:pt x="286" y="120"/>
                  </a:lnTo>
                  <a:lnTo>
                    <a:pt x="276" y="117"/>
                  </a:lnTo>
                  <a:lnTo>
                    <a:pt x="267" y="113"/>
                  </a:lnTo>
                  <a:lnTo>
                    <a:pt x="255" y="108"/>
                  </a:lnTo>
                  <a:lnTo>
                    <a:pt x="245" y="105"/>
                  </a:lnTo>
                  <a:lnTo>
                    <a:pt x="235" y="99"/>
                  </a:lnTo>
                  <a:lnTo>
                    <a:pt x="225" y="94"/>
                  </a:lnTo>
                  <a:lnTo>
                    <a:pt x="213" y="87"/>
                  </a:lnTo>
                  <a:lnTo>
                    <a:pt x="202" y="81"/>
                  </a:lnTo>
                  <a:lnTo>
                    <a:pt x="190" y="74"/>
                  </a:lnTo>
                  <a:lnTo>
                    <a:pt x="182" y="65"/>
                  </a:lnTo>
                  <a:lnTo>
                    <a:pt x="173" y="58"/>
                  </a:lnTo>
                  <a:lnTo>
                    <a:pt x="163" y="50"/>
                  </a:lnTo>
                  <a:lnTo>
                    <a:pt x="154" y="43"/>
                  </a:lnTo>
                  <a:lnTo>
                    <a:pt x="147" y="36"/>
                  </a:lnTo>
                  <a:lnTo>
                    <a:pt x="132" y="21"/>
                  </a:lnTo>
                  <a:lnTo>
                    <a:pt x="122" y="10"/>
                  </a:lnTo>
                  <a:lnTo>
                    <a:pt x="115" y="2"/>
                  </a:lnTo>
                  <a:lnTo>
                    <a:pt x="113" y="0"/>
                  </a:lnTo>
                  <a:lnTo>
                    <a:pt x="60" y="5"/>
                  </a:lnTo>
                  <a:lnTo>
                    <a:pt x="62" y="7"/>
                  </a:lnTo>
                  <a:lnTo>
                    <a:pt x="69" y="14"/>
                  </a:lnTo>
                  <a:lnTo>
                    <a:pt x="81" y="28"/>
                  </a:lnTo>
                  <a:lnTo>
                    <a:pt x="98" y="43"/>
                  </a:lnTo>
                  <a:lnTo>
                    <a:pt x="105" y="50"/>
                  </a:lnTo>
                  <a:lnTo>
                    <a:pt x="113" y="58"/>
                  </a:lnTo>
                  <a:lnTo>
                    <a:pt x="123" y="65"/>
                  </a:lnTo>
                  <a:lnTo>
                    <a:pt x="132" y="75"/>
                  </a:lnTo>
                  <a:lnTo>
                    <a:pt x="142" y="82"/>
                  </a:lnTo>
                  <a:lnTo>
                    <a:pt x="151" y="91"/>
                  </a:lnTo>
                  <a:lnTo>
                    <a:pt x="161" y="99"/>
                  </a:lnTo>
                  <a:lnTo>
                    <a:pt x="173" y="106"/>
                  </a:lnTo>
                  <a:lnTo>
                    <a:pt x="182" y="111"/>
                  </a:lnTo>
                  <a:lnTo>
                    <a:pt x="190" y="117"/>
                  </a:lnTo>
                  <a:lnTo>
                    <a:pt x="201" y="122"/>
                  </a:lnTo>
                  <a:lnTo>
                    <a:pt x="209" y="125"/>
                  </a:lnTo>
                  <a:lnTo>
                    <a:pt x="218" y="129"/>
                  </a:lnTo>
                  <a:lnTo>
                    <a:pt x="226" y="132"/>
                  </a:lnTo>
                  <a:lnTo>
                    <a:pt x="235" y="135"/>
                  </a:lnTo>
                  <a:lnTo>
                    <a:pt x="243" y="139"/>
                  </a:lnTo>
                  <a:lnTo>
                    <a:pt x="252" y="139"/>
                  </a:lnTo>
                  <a:lnTo>
                    <a:pt x="259" y="142"/>
                  </a:lnTo>
                  <a:lnTo>
                    <a:pt x="267" y="144"/>
                  </a:lnTo>
                  <a:lnTo>
                    <a:pt x="278" y="147"/>
                  </a:lnTo>
                  <a:lnTo>
                    <a:pt x="285" y="149"/>
                  </a:lnTo>
                  <a:lnTo>
                    <a:pt x="295" y="153"/>
                  </a:lnTo>
                  <a:lnTo>
                    <a:pt x="303" y="154"/>
                  </a:lnTo>
                  <a:lnTo>
                    <a:pt x="314" y="156"/>
                  </a:lnTo>
                  <a:lnTo>
                    <a:pt x="321" y="156"/>
                  </a:lnTo>
                  <a:lnTo>
                    <a:pt x="329" y="159"/>
                  </a:lnTo>
                  <a:lnTo>
                    <a:pt x="338" y="159"/>
                  </a:lnTo>
                  <a:lnTo>
                    <a:pt x="346" y="163"/>
                  </a:lnTo>
                  <a:lnTo>
                    <a:pt x="355" y="165"/>
                  </a:lnTo>
                  <a:lnTo>
                    <a:pt x="363" y="166"/>
                  </a:lnTo>
                  <a:lnTo>
                    <a:pt x="372" y="168"/>
                  </a:lnTo>
                  <a:lnTo>
                    <a:pt x="379" y="170"/>
                  </a:lnTo>
                  <a:lnTo>
                    <a:pt x="393" y="173"/>
                  </a:lnTo>
                  <a:lnTo>
                    <a:pt x="403" y="177"/>
                  </a:lnTo>
                  <a:lnTo>
                    <a:pt x="408" y="178"/>
                  </a:lnTo>
                  <a:lnTo>
                    <a:pt x="411" y="180"/>
                  </a:lnTo>
                  <a:lnTo>
                    <a:pt x="403" y="206"/>
                  </a:lnTo>
                  <a:lnTo>
                    <a:pt x="398" y="204"/>
                  </a:lnTo>
                  <a:lnTo>
                    <a:pt x="389" y="202"/>
                  </a:lnTo>
                  <a:lnTo>
                    <a:pt x="381" y="201"/>
                  </a:lnTo>
                  <a:lnTo>
                    <a:pt x="374" y="201"/>
                  </a:lnTo>
                  <a:lnTo>
                    <a:pt x="363" y="199"/>
                  </a:lnTo>
                  <a:lnTo>
                    <a:pt x="355" y="199"/>
                  </a:lnTo>
                  <a:lnTo>
                    <a:pt x="343" y="195"/>
                  </a:lnTo>
                  <a:lnTo>
                    <a:pt x="331" y="194"/>
                  </a:lnTo>
                  <a:lnTo>
                    <a:pt x="321" y="190"/>
                  </a:lnTo>
                  <a:lnTo>
                    <a:pt x="310" y="189"/>
                  </a:lnTo>
                  <a:lnTo>
                    <a:pt x="298" y="185"/>
                  </a:lnTo>
                  <a:lnTo>
                    <a:pt x="286" y="183"/>
                  </a:lnTo>
                  <a:lnTo>
                    <a:pt x="274" y="180"/>
                  </a:lnTo>
                  <a:lnTo>
                    <a:pt x="266" y="178"/>
                  </a:lnTo>
                  <a:lnTo>
                    <a:pt x="252" y="173"/>
                  </a:lnTo>
                  <a:lnTo>
                    <a:pt x="242" y="170"/>
                  </a:lnTo>
                  <a:lnTo>
                    <a:pt x="233" y="166"/>
                  </a:lnTo>
                  <a:lnTo>
                    <a:pt x="223" y="163"/>
                  </a:lnTo>
                  <a:lnTo>
                    <a:pt x="213" y="158"/>
                  </a:lnTo>
                  <a:lnTo>
                    <a:pt x="204" y="154"/>
                  </a:lnTo>
                  <a:lnTo>
                    <a:pt x="194" y="151"/>
                  </a:lnTo>
                  <a:lnTo>
                    <a:pt x="187" y="147"/>
                  </a:lnTo>
                  <a:lnTo>
                    <a:pt x="170" y="139"/>
                  </a:lnTo>
                  <a:lnTo>
                    <a:pt x="154" y="129"/>
                  </a:lnTo>
                  <a:lnTo>
                    <a:pt x="141" y="122"/>
                  </a:lnTo>
                  <a:lnTo>
                    <a:pt x="127" y="117"/>
                  </a:lnTo>
                  <a:lnTo>
                    <a:pt x="113" y="108"/>
                  </a:lnTo>
                  <a:lnTo>
                    <a:pt x="99" y="105"/>
                  </a:lnTo>
                  <a:lnTo>
                    <a:pt x="87" y="99"/>
                  </a:lnTo>
                  <a:lnTo>
                    <a:pt x="77" y="94"/>
                  </a:lnTo>
                  <a:lnTo>
                    <a:pt x="65" y="89"/>
                  </a:lnTo>
                  <a:lnTo>
                    <a:pt x="58" y="84"/>
                  </a:lnTo>
                  <a:lnTo>
                    <a:pt x="50" y="77"/>
                  </a:lnTo>
                  <a:lnTo>
                    <a:pt x="46" y="72"/>
                  </a:lnTo>
                  <a:lnTo>
                    <a:pt x="39" y="60"/>
                  </a:lnTo>
                  <a:lnTo>
                    <a:pt x="34" y="50"/>
                  </a:lnTo>
                  <a:lnTo>
                    <a:pt x="33" y="40"/>
                  </a:lnTo>
                  <a:lnTo>
                    <a:pt x="33" y="29"/>
                  </a:lnTo>
                  <a:lnTo>
                    <a:pt x="31" y="21"/>
                  </a:lnTo>
                  <a:lnTo>
                    <a:pt x="31" y="14"/>
                  </a:lnTo>
                  <a:lnTo>
                    <a:pt x="31" y="9"/>
                  </a:lnTo>
                  <a:lnTo>
                    <a:pt x="33" y="9"/>
                  </a:lnTo>
                  <a:lnTo>
                    <a:pt x="2" y="5"/>
                  </a:lnTo>
                  <a:lnTo>
                    <a:pt x="2" y="5"/>
                  </a:lnTo>
                  <a:close/>
                </a:path>
              </a:pathLst>
            </a:custGeom>
            <a:solidFill>
              <a:srgbClr val="000000"/>
            </a:solidFill>
            <a:ln w="9525">
              <a:noFill/>
              <a:round/>
              <a:headEnd/>
              <a:tailEnd/>
            </a:ln>
          </p:spPr>
          <p:txBody>
            <a:bodyPr/>
            <a:lstStyle/>
            <a:p>
              <a:endParaRPr lang="en-US"/>
            </a:p>
          </p:txBody>
        </p:sp>
        <p:sp>
          <p:nvSpPr>
            <p:cNvPr id="136297" name="Freeform 105"/>
            <p:cNvSpPr>
              <a:spLocks/>
            </p:cNvSpPr>
            <p:nvPr/>
          </p:nvSpPr>
          <p:spPr bwMode="auto">
            <a:xfrm>
              <a:off x="4288" y="1549"/>
              <a:ext cx="44" cy="21"/>
            </a:xfrm>
            <a:custGeom>
              <a:avLst/>
              <a:gdLst/>
              <a:ahLst/>
              <a:cxnLst>
                <a:cxn ang="0">
                  <a:pos x="12" y="4"/>
                </a:cxn>
                <a:cxn ang="0">
                  <a:pos x="12" y="2"/>
                </a:cxn>
                <a:cxn ang="0">
                  <a:pos x="15" y="2"/>
                </a:cxn>
                <a:cxn ang="0">
                  <a:pos x="25" y="0"/>
                </a:cxn>
                <a:cxn ang="0">
                  <a:pos x="39" y="0"/>
                </a:cxn>
                <a:cxn ang="0">
                  <a:pos x="46" y="0"/>
                </a:cxn>
                <a:cxn ang="0">
                  <a:pos x="56" y="2"/>
                </a:cxn>
                <a:cxn ang="0">
                  <a:pos x="65" y="4"/>
                </a:cxn>
                <a:cxn ang="0">
                  <a:pos x="75" y="7"/>
                </a:cxn>
                <a:cxn ang="0">
                  <a:pos x="85" y="11"/>
                </a:cxn>
                <a:cxn ang="0">
                  <a:pos x="87" y="19"/>
                </a:cxn>
                <a:cxn ang="0">
                  <a:pos x="80" y="23"/>
                </a:cxn>
                <a:cxn ang="0">
                  <a:pos x="73" y="28"/>
                </a:cxn>
                <a:cxn ang="0">
                  <a:pos x="61" y="33"/>
                </a:cxn>
                <a:cxn ang="0">
                  <a:pos x="51" y="38"/>
                </a:cxn>
                <a:cxn ang="0">
                  <a:pos x="37" y="40"/>
                </a:cxn>
                <a:cxn ang="0">
                  <a:pos x="27" y="43"/>
                </a:cxn>
                <a:cxn ang="0">
                  <a:pos x="15" y="43"/>
                </a:cxn>
                <a:cxn ang="0">
                  <a:pos x="8" y="43"/>
                </a:cxn>
                <a:cxn ang="0">
                  <a:pos x="0" y="33"/>
                </a:cxn>
                <a:cxn ang="0">
                  <a:pos x="3" y="21"/>
                </a:cxn>
                <a:cxn ang="0">
                  <a:pos x="8" y="7"/>
                </a:cxn>
                <a:cxn ang="0">
                  <a:pos x="12" y="4"/>
                </a:cxn>
                <a:cxn ang="0">
                  <a:pos x="12" y="4"/>
                </a:cxn>
              </a:cxnLst>
              <a:rect l="0" t="0" r="r" b="b"/>
              <a:pathLst>
                <a:path w="87" h="43">
                  <a:moveTo>
                    <a:pt x="12" y="4"/>
                  </a:moveTo>
                  <a:lnTo>
                    <a:pt x="12" y="2"/>
                  </a:lnTo>
                  <a:lnTo>
                    <a:pt x="15" y="2"/>
                  </a:lnTo>
                  <a:lnTo>
                    <a:pt x="25" y="0"/>
                  </a:lnTo>
                  <a:lnTo>
                    <a:pt x="39" y="0"/>
                  </a:lnTo>
                  <a:lnTo>
                    <a:pt x="46" y="0"/>
                  </a:lnTo>
                  <a:lnTo>
                    <a:pt x="56" y="2"/>
                  </a:lnTo>
                  <a:lnTo>
                    <a:pt x="65" y="4"/>
                  </a:lnTo>
                  <a:lnTo>
                    <a:pt x="75" y="7"/>
                  </a:lnTo>
                  <a:lnTo>
                    <a:pt x="85" y="11"/>
                  </a:lnTo>
                  <a:lnTo>
                    <a:pt x="87" y="19"/>
                  </a:lnTo>
                  <a:lnTo>
                    <a:pt x="80" y="23"/>
                  </a:lnTo>
                  <a:lnTo>
                    <a:pt x="73" y="28"/>
                  </a:lnTo>
                  <a:lnTo>
                    <a:pt x="61" y="33"/>
                  </a:lnTo>
                  <a:lnTo>
                    <a:pt x="51" y="38"/>
                  </a:lnTo>
                  <a:lnTo>
                    <a:pt x="37" y="40"/>
                  </a:lnTo>
                  <a:lnTo>
                    <a:pt x="27" y="43"/>
                  </a:lnTo>
                  <a:lnTo>
                    <a:pt x="15" y="43"/>
                  </a:lnTo>
                  <a:lnTo>
                    <a:pt x="8" y="43"/>
                  </a:lnTo>
                  <a:lnTo>
                    <a:pt x="0" y="33"/>
                  </a:lnTo>
                  <a:lnTo>
                    <a:pt x="3" y="21"/>
                  </a:lnTo>
                  <a:lnTo>
                    <a:pt x="8" y="7"/>
                  </a:lnTo>
                  <a:lnTo>
                    <a:pt x="12" y="4"/>
                  </a:lnTo>
                  <a:lnTo>
                    <a:pt x="12" y="4"/>
                  </a:lnTo>
                  <a:close/>
                </a:path>
              </a:pathLst>
            </a:custGeom>
            <a:solidFill>
              <a:srgbClr val="000000"/>
            </a:solidFill>
            <a:ln w="9525">
              <a:noFill/>
              <a:round/>
              <a:headEnd/>
              <a:tailEnd/>
            </a:ln>
          </p:spPr>
          <p:txBody>
            <a:bodyPr/>
            <a:lstStyle/>
            <a:p>
              <a:endParaRPr lang="en-US"/>
            </a:p>
          </p:txBody>
        </p:sp>
        <p:sp>
          <p:nvSpPr>
            <p:cNvPr id="136298" name="Freeform 106"/>
            <p:cNvSpPr>
              <a:spLocks/>
            </p:cNvSpPr>
            <p:nvPr/>
          </p:nvSpPr>
          <p:spPr bwMode="auto">
            <a:xfrm>
              <a:off x="4255" y="1378"/>
              <a:ext cx="206" cy="130"/>
            </a:xfrm>
            <a:custGeom>
              <a:avLst/>
              <a:gdLst/>
              <a:ahLst/>
              <a:cxnLst>
                <a:cxn ang="0">
                  <a:pos x="0" y="98"/>
                </a:cxn>
                <a:cxn ang="0">
                  <a:pos x="209" y="58"/>
                </a:cxn>
                <a:cxn ang="0">
                  <a:pos x="339" y="0"/>
                </a:cxn>
                <a:cxn ang="0">
                  <a:pos x="353" y="77"/>
                </a:cxn>
                <a:cxn ang="0">
                  <a:pos x="413" y="161"/>
                </a:cxn>
                <a:cxn ang="0">
                  <a:pos x="154" y="237"/>
                </a:cxn>
                <a:cxn ang="0">
                  <a:pos x="1" y="261"/>
                </a:cxn>
                <a:cxn ang="0">
                  <a:pos x="44" y="216"/>
                </a:cxn>
                <a:cxn ang="0">
                  <a:pos x="159" y="202"/>
                </a:cxn>
                <a:cxn ang="0">
                  <a:pos x="353" y="142"/>
                </a:cxn>
                <a:cxn ang="0">
                  <a:pos x="329" y="89"/>
                </a:cxn>
                <a:cxn ang="0">
                  <a:pos x="315" y="34"/>
                </a:cxn>
                <a:cxn ang="0">
                  <a:pos x="173" y="94"/>
                </a:cxn>
                <a:cxn ang="0">
                  <a:pos x="17" y="136"/>
                </a:cxn>
                <a:cxn ang="0">
                  <a:pos x="0" y="98"/>
                </a:cxn>
                <a:cxn ang="0">
                  <a:pos x="0" y="98"/>
                </a:cxn>
              </a:cxnLst>
              <a:rect l="0" t="0" r="r" b="b"/>
              <a:pathLst>
                <a:path w="413" h="261">
                  <a:moveTo>
                    <a:pt x="0" y="98"/>
                  </a:moveTo>
                  <a:lnTo>
                    <a:pt x="209" y="58"/>
                  </a:lnTo>
                  <a:lnTo>
                    <a:pt x="339" y="0"/>
                  </a:lnTo>
                  <a:lnTo>
                    <a:pt x="353" y="77"/>
                  </a:lnTo>
                  <a:lnTo>
                    <a:pt x="413" y="161"/>
                  </a:lnTo>
                  <a:lnTo>
                    <a:pt x="154" y="237"/>
                  </a:lnTo>
                  <a:lnTo>
                    <a:pt x="1" y="261"/>
                  </a:lnTo>
                  <a:lnTo>
                    <a:pt x="44" y="216"/>
                  </a:lnTo>
                  <a:lnTo>
                    <a:pt x="159" y="202"/>
                  </a:lnTo>
                  <a:lnTo>
                    <a:pt x="353" y="142"/>
                  </a:lnTo>
                  <a:lnTo>
                    <a:pt x="329" y="89"/>
                  </a:lnTo>
                  <a:lnTo>
                    <a:pt x="315" y="34"/>
                  </a:lnTo>
                  <a:lnTo>
                    <a:pt x="173" y="94"/>
                  </a:lnTo>
                  <a:lnTo>
                    <a:pt x="17" y="136"/>
                  </a:lnTo>
                  <a:lnTo>
                    <a:pt x="0" y="98"/>
                  </a:lnTo>
                  <a:lnTo>
                    <a:pt x="0" y="98"/>
                  </a:lnTo>
                  <a:close/>
                </a:path>
              </a:pathLst>
            </a:custGeom>
            <a:solidFill>
              <a:srgbClr val="000000"/>
            </a:solidFill>
            <a:ln w="9525">
              <a:noFill/>
              <a:round/>
              <a:headEnd/>
              <a:tailEnd/>
            </a:ln>
          </p:spPr>
          <p:txBody>
            <a:bodyPr/>
            <a:lstStyle/>
            <a:p>
              <a:endParaRPr lang="en-US"/>
            </a:p>
          </p:txBody>
        </p:sp>
        <p:sp>
          <p:nvSpPr>
            <p:cNvPr id="136299" name="Freeform 107"/>
            <p:cNvSpPr>
              <a:spLocks/>
            </p:cNvSpPr>
            <p:nvPr/>
          </p:nvSpPr>
          <p:spPr bwMode="auto">
            <a:xfrm>
              <a:off x="4255" y="1427"/>
              <a:ext cx="22" cy="81"/>
            </a:xfrm>
            <a:custGeom>
              <a:avLst/>
              <a:gdLst/>
              <a:ahLst/>
              <a:cxnLst>
                <a:cxn ang="0">
                  <a:pos x="0" y="0"/>
                </a:cxn>
                <a:cxn ang="0">
                  <a:pos x="1" y="163"/>
                </a:cxn>
                <a:cxn ang="0">
                  <a:pos x="44" y="118"/>
                </a:cxn>
                <a:cxn ang="0">
                  <a:pos x="39" y="17"/>
                </a:cxn>
                <a:cxn ang="0">
                  <a:pos x="0" y="0"/>
                </a:cxn>
                <a:cxn ang="0">
                  <a:pos x="0" y="0"/>
                </a:cxn>
              </a:cxnLst>
              <a:rect l="0" t="0" r="r" b="b"/>
              <a:pathLst>
                <a:path w="44" h="163">
                  <a:moveTo>
                    <a:pt x="0" y="0"/>
                  </a:moveTo>
                  <a:lnTo>
                    <a:pt x="1" y="163"/>
                  </a:lnTo>
                  <a:lnTo>
                    <a:pt x="44" y="118"/>
                  </a:lnTo>
                  <a:lnTo>
                    <a:pt x="39" y="17"/>
                  </a:lnTo>
                  <a:lnTo>
                    <a:pt x="0" y="0"/>
                  </a:lnTo>
                  <a:lnTo>
                    <a:pt x="0" y="0"/>
                  </a:lnTo>
                  <a:close/>
                </a:path>
              </a:pathLst>
            </a:custGeom>
            <a:solidFill>
              <a:srgbClr val="000000"/>
            </a:solidFill>
            <a:ln w="9525">
              <a:noFill/>
              <a:round/>
              <a:headEnd/>
              <a:tailEnd/>
            </a:ln>
          </p:spPr>
          <p:txBody>
            <a:bodyPr/>
            <a:lstStyle/>
            <a:p>
              <a:endParaRPr lang="en-US"/>
            </a:p>
          </p:txBody>
        </p:sp>
        <p:sp>
          <p:nvSpPr>
            <p:cNvPr id="136300" name="Freeform 108"/>
            <p:cNvSpPr>
              <a:spLocks/>
            </p:cNvSpPr>
            <p:nvPr/>
          </p:nvSpPr>
          <p:spPr bwMode="auto">
            <a:xfrm>
              <a:off x="4426" y="1412"/>
              <a:ext cx="95" cy="52"/>
            </a:xfrm>
            <a:custGeom>
              <a:avLst/>
              <a:gdLst/>
              <a:ahLst/>
              <a:cxnLst>
                <a:cxn ang="0">
                  <a:pos x="1" y="34"/>
                </a:cxn>
                <a:cxn ang="0">
                  <a:pos x="10" y="27"/>
                </a:cxn>
                <a:cxn ang="0">
                  <a:pos x="29" y="14"/>
                </a:cxn>
                <a:cxn ang="0">
                  <a:pos x="54" y="3"/>
                </a:cxn>
                <a:cxn ang="0">
                  <a:pos x="87" y="0"/>
                </a:cxn>
                <a:cxn ang="0">
                  <a:pos x="111" y="2"/>
                </a:cxn>
                <a:cxn ang="0">
                  <a:pos x="128" y="7"/>
                </a:cxn>
                <a:cxn ang="0">
                  <a:pos x="152" y="14"/>
                </a:cxn>
                <a:cxn ang="0">
                  <a:pos x="178" y="24"/>
                </a:cxn>
                <a:cxn ang="0">
                  <a:pos x="188" y="29"/>
                </a:cxn>
                <a:cxn ang="0">
                  <a:pos x="188" y="45"/>
                </a:cxn>
                <a:cxn ang="0">
                  <a:pos x="188" y="70"/>
                </a:cxn>
                <a:cxn ang="0">
                  <a:pos x="188" y="94"/>
                </a:cxn>
                <a:cxn ang="0">
                  <a:pos x="183" y="103"/>
                </a:cxn>
                <a:cxn ang="0">
                  <a:pos x="164" y="101"/>
                </a:cxn>
                <a:cxn ang="0">
                  <a:pos x="144" y="99"/>
                </a:cxn>
                <a:cxn ang="0">
                  <a:pos x="116" y="94"/>
                </a:cxn>
                <a:cxn ang="0">
                  <a:pos x="85" y="89"/>
                </a:cxn>
                <a:cxn ang="0">
                  <a:pos x="58" y="84"/>
                </a:cxn>
                <a:cxn ang="0">
                  <a:pos x="42" y="82"/>
                </a:cxn>
                <a:cxn ang="0">
                  <a:pos x="34" y="77"/>
                </a:cxn>
                <a:cxn ang="0">
                  <a:pos x="20" y="60"/>
                </a:cxn>
                <a:cxn ang="0">
                  <a:pos x="34" y="51"/>
                </a:cxn>
                <a:cxn ang="0">
                  <a:pos x="58" y="53"/>
                </a:cxn>
                <a:cxn ang="0">
                  <a:pos x="84" y="55"/>
                </a:cxn>
                <a:cxn ang="0">
                  <a:pos x="111" y="60"/>
                </a:cxn>
                <a:cxn ang="0">
                  <a:pos x="132" y="65"/>
                </a:cxn>
                <a:cxn ang="0">
                  <a:pos x="144" y="72"/>
                </a:cxn>
                <a:cxn ang="0">
                  <a:pos x="156" y="75"/>
                </a:cxn>
                <a:cxn ang="0">
                  <a:pos x="166" y="38"/>
                </a:cxn>
                <a:cxn ang="0">
                  <a:pos x="154" y="33"/>
                </a:cxn>
                <a:cxn ang="0">
                  <a:pos x="137" y="31"/>
                </a:cxn>
                <a:cxn ang="0">
                  <a:pos x="114" y="29"/>
                </a:cxn>
                <a:cxn ang="0">
                  <a:pos x="94" y="31"/>
                </a:cxn>
                <a:cxn ang="0">
                  <a:pos x="70" y="31"/>
                </a:cxn>
                <a:cxn ang="0">
                  <a:pos x="49" y="34"/>
                </a:cxn>
                <a:cxn ang="0">
                  <a:pos x="32" y="38"/>
                </a:cxn>
                <a:cxn ang="0">
                  <a:pos x="20" y="43"/>
                </a:cxn>
                <a:cxn ang="0">
                  <a:pos x="5" y="45"/>
                </a:cxn>
                <a:cxn ang="0">
                  <a:pos x="0" y="39"/>
                </a:cxn>
                <a:cxn ang="0">
                  <a:pos x="1" y="38"/>
                </a:cxn>
              </a:cxnLst>
              <a:rect l="0" t="0" r="r" b="b"/>
              <a:pathLst>
                <a:path w="188" h="105">
                  <a:moveTo>
                    <a:pt x="1" y="38"/>
                  </a:moveTo>
                  <a:lnTo>
                    <a:pt x="1" y="34"/>
                  </a:lnTo>
                  <a:lnTo>
                    <a:pt x="5" y="31"/>
                  </a:lnTo>
                  <a:lnTo>
                    <a:pt x="10" y="27"/>
                  </a:lnTo>
                  <a:lnTo>
                    <a:pt x="18" y="22"/>
                  </a:lnTo>
                  <a:lnTo>
                    <a:pt x="29" y="14"/>
                  </a:lnTo>
                  <a:lnTo>
                    <a:pt x="42" y="10"/>
                  </a:lnTo>
                  <a:lnTo>
                    <a:pt x="54" y="3"/>
                  </a:lnTo>
                  <a:lnTo>
                    <a:pt x="72" y="2"/>
                  </a:lnTo>
                  <a:lnTo>
                    <a:pt x="87" y="0"/>
                  </a:lnTo>
                  <a:lnTo>
                    <a:pt x="104" y="2"/>
                  </a:lnTo>
                  <a:lnTo>
                    <a:pt x="111" y="2"/>
                  </a:lnTo>
                  <a:lnTo>
                    <a:pt x="121" y="5"/>
                  </a:lnTo>
                  <a:lnTo>
                    <a:pt x="128" y="7"/>
                  </a:lnTo>
                  <a:lnTo>
                    <a:pt x="138" y="10"/>
                  </a:lnTo>
                  <a:lnTo>
                    <a:pt x="152" y="14"/>
                  </a:lnTo>
                  <a:lnTo>
                    <a:pt x="168" y="19"/>
                  </a:lnTo>
                  <a:lnTo>
                    <a:pt x="178" y="24"/>
                  </a:lnTo>
                  <a:lnTo>
                    <a:pt x="188" y="29"/>
                  </a:lnTo>
                  <a:lnTo>
                    <a:pt x="188" y="29"/>
                  </a:lnTo>
                  <a:lnTo>
                    <a:pt x="188" y="36"/>
                  </a:lnTo>
                  <a:lnTo>
                    <a:pt x="188" y="45"/>
                  </a:lnTo>
                  <a:lnTo>
                    <a:pt x="188" y="60"/>
                  </a:lnTo>
                  <a:lnTo>
                    <a:pt x="188" y="70"/>
                  </a:lnTo>
                  <a:lnTo>
                    <a:pt x="188" y="84"/>
                  </a:lnTo>
                  <a:lnTo>
                    <a:pt x="188" y="94"/>
                  </a:lnTo>
                  <a:lnTo>
                    <a:pt x="188" y="105"/>
                  </a:lnTo>
                  <a:lnTo>
                    <a:pt x="183" y="103"/>
                  </a:lnTo>
                  <a:lnTo>
                    <a:pt x="173" y="103"/>
                  </a:lnTo>
                  <a:lnTo>
                    <a:pt x="164" y="101"/>
                  </a:lnTo>
                  <a:lnTo>
                    <a:pt x="156" y="101"/>
                  </a:lnTo>
                  <a:lnTo>
                    <a:pt x="144" y="99"/>
                  </a:lnTo>
                  <a:lnTo>
                    <a:pt x="133" y="98"/>
                  </a:lnTo>
                  <a:lnTo>
                    <a:pt x="116" y="94"/>
                  </a:lnTo>
                  <a:lnTo>
                    <a:pt x="101" y="91"/>
                  </a:lnTo>
                  <a:lnTo>
                    <a:pt x="85" y="89"/>
                  </a:lnTo>
                  <a:lnTo>
                    <a:pt x="72" y="87"/>
                  </a:lnTo>
                  <a:lnTo>
                    <a:pt x="58" y="84"/>
                  </a:lnTo>
                  <a:lnTo>
                    <a:pt x="49" y="82"/>
                  </a:lnTo>
                  <a:lnTo>
                    <a:pt x="42" y="82"/>
                  </a:lnTo>
                  <a:lnTo>
                    <a:pt x="41" y="82"/>
                  </a:lnTo>
                  <a:lnTo>
                    <a:pt x="34" y="77"/>
                  </a:lnTo>
                  <a:lnTo>
                    <a:pt x="27" y="70"/>
                  </a:lnTo>
                  <a:lnTo>
                    <a:pt x="20" y="60"/>
                  </a:lnTo>
                  <a:lnTo>
                    <a:pt x="27" y="55"/>
                  </a:lnTo>
                  <a:lnTo>
                    <a:pt x="34" y="51"/>
                  </a:lnTo>
                  <a:lnTo>
                    <a:pt x="46" y="51"/>
                  </a:lnTo>
                  <a:lnTo>
                    <a:pt x="58" y="53"/>
                  </a:lnTo>
                  <a:lnTo>
                    <a:pt x="72" y="55"/>
                  </a:lnTo>
                  <a:lnTo>
                    <a:pt x="84" y="55"/>
                  </a:lnTo>
                  <a:lnTo>
                    <a:pt x="97" y="58"/>
                  </a:lnTo>
                  <a:lnTo>
                    <a:pt x="111" y="60"/>
                  </a:lnTo>
                  <a:lnTo>
                    <a:pt x="125" y="63"/>
                  </a:lnTo>
                  <a:lnTo>
                    <a:pt x="132" y="65"/>
                  </a:lnTo>
                  <a:lnTo>
                    <a:pt x="140" y="69"/>
                  </a:lnTo>
                  <a:lnTo>
                    <a:pt x="144" y="72"/>
                  </a:lnTo>
                  <a:lnTo>
                    <a:pt x="149" y="75"/>
                  </a:lnTo>
                  <a:lnTo>
                    <a:pt x="156" y="75"/>
                  </a:lnTo>
                  <a:lnTo>
                    <a:pt x="161" y="75"/>
                  </a:lnTo>
                  <a:lnTo>
                    <a:pt x="166" y="38"/>
                  </a:lnTo>
                  <a:lnTo>
                    <a:pt x="159" y="34"/>
                  </a:lnTo>
                  <a:lnTo>
                    <a:pt x="154" y="33"/>
                  </a:lnTo>
                  <a:lnTo>
                    <a:pt x="144" y="31"/>
                  </a:lnTo>
                  <a:lnTo>
                    <a:pt x="137" y="31"/>
                  </a:lnTo>
                  <a:lnTo>
                    <a:pt x="126" y="29"/>
                  </a:lnTo>
                  <a:lnTo>
                    <a:pt x="114" y="29"/>
                  </a:lnTo>
                  <a:lnTo>
                    <a:pt x="104" y="29"/>
                  </a:lnTo>
                  <a:lnTo>
                    <a:pt x="94" y="31"/>
                  </a:lnTo>
                  <a:lnTo>
                    <a:pt x="80" y="31"/>
                  </a:lnTo>
                  <a:lnTo>
                    <a:pt x="70" y="31"/>
                  </a:lnTo>
                  <a:lnTo>
                    <a:pt x="58" y="33"/>
                  </a:lnTo>
                  <a:lnTo>
                    <a:pt x="49" y="34"/>
                  </a:lnTo>
                  <a:lnTo>
                    <a:pt x="39" y="36"/>
                  </a:lnTo>
                  <a:lnTo>
                    <a:pt x="32" y="38"/>
                  </a:lnTo>
                  <a:lnTo>
                    <a:pt x="24" y="39"/>
                  </a:lnTo>
                  <a:lnTo>
                    <a:pt x="20" y="43"/>
                  </a:lnTo>
                  <a:lnTo>
                    <a:pt x="12" y="45"/>
                  </a:lnTo>
                  <a:lnTo>
                    <a:pt x="5" y="45"/>
                  </a:lnTo>
                  <a:lnTo>
                    <a:pt x="1" y="45"/>
                  </a:lnTo>
                  <a:lnTo>
                    <a:pt x="0" y="39"/>
                  </a:lnTo>
                  <a:lnTo>
                    <a:pt x="1" y="38"/>
                  </a:lnTo>
                  <a:lnTo>
                    <a:pt x="1" y="38"/>
                  </a:lnTo>
                  <a:close/>
                </a:path>
              </a:pathLst>
            </a:custGeom>
            <a:solidFill>
              <a:srgbClr val="000000"/>
            </a:solidFill>
            <a:ln w="9525">
              <a:noFill/>
              <a:round/>
              <a:headEnd/>
              <a:tailEnd/>
            </a:ln>
          </p:spPr>
          <p:txBody>
            <a:bodyPr/>
            <a:lstStyle/>
            <a:p>
              <a:endParaRPr lang="en-US"/>
            </a:p>
          </p:txBody>
        </p:sp>
        <p:sp>
          <p:nvSpPr>
            <p:cNvPr id="136301" name="Freeform 109"/>
            <p:cNvSpPr>
              <a:spLocks/>
            </p:cNvSpPr>
            <p:nvPr/>
          </p:nvSpPr>
          <p:spPr bwMode="auto">
            <a:xfrm>
              <a:off x="4376" y="1465"/>
              <a:ext cx="135" cy="65"/>
            </a:xfrm>
            <a:custGeom>
              <a:avLst/>
              <a:gdLst/>
              <a:ahLst/>
              <a:cxnLst>
                <a:cxn ang="0">
                  <a:pos x="2" y="22"/>
                </a:cxn>
                <a:cxn ang="0">
                  <a:pos x="0" y="36"/>
                </a:cxn>
                <a:cxn ang="0">
                  <a:pos x="0" y="58"/>
                </a:cxn>
                <a:cxn ang="0">
                  <a:pos x="6" y="81"/>
                </a:cxn>
                <a:cxn ang="0">
                  <a:pos x="18" y="101"/>
                </a:cxn>
                <a:cxn ang="0">
                  <a:pos x="38" y="113"/>
                </a:cxn>
                <a:cxn ang="0">
                  <a:pos x="62" y="122"/>
                </a:cxn>
                <a:cxn ang="0">
                  <a:pos x="88" y="125"/>
                </a:cxn>
                <a:cxn ang="0">
                  <a:pos x="114" y="129"/>
                </a:cxn>
                <a:cxn ang="0">
                  <a:pos x="134" y="129"/>
                </a:cxn>
                <a:cxn ang="0">
                  <a:pos x="155" y="127"/>
                </a:cxn>
                <a:cxn ang="0">
                  <a:pos x="174" y="125"/>
                </a:cxn>
                <a:cxn ang="0">
                  <a:pos x="192" y="122"/>
                </a:cxn>
                <a:cxn ang="0">
                  <a:pos x="211" y="115"/>
                </a:cxn>
                <a:cxn ang="0">
                  <a:pos x="230" y="108"/>
                </a:cxn>
                <a:cxn ang="0">
                  <a:pos x="244" y="98"/>
                </a:cxn>
                <a:cxn ang="0">
                  <a:pos x="261" y="79"/>
                </a:cxn>
                <a:cxn ang="0">
                  <a:pos x="270" y="55"/>
                </a:cxn>
                <a:cxn ang="0">
                  <a:pos x="268" y="48"/>
                </a:cxn>
                <a:cxn ang="0">
                  <a:pos x="259" y="50"/>
                </a:cxn>
                <a:cxn ang="0">
                  <a:pos x="240" y="53"/>
                </a:cxn>
                <a:cxn ang="0">
                  <a:pos x="218" y="57"/>
                </a:cxn>
                <a:cxn ang="0">
                  <a:pos x="194" y="60"/>
                </a:cxn>
                <a:cxn ang="0">
                  <a:pos x="167" y="58"/>
                </a:cxn>
                <a:cxn ang="0">
                  <a:pos x="146" y="51"/>
                </a:cxn>
                <a:cxn ang="0">
                  <a:pos x="127" y="45"/>
                </a:cxn>
                <a:cxn ang="0">
                  <a:pos x="112" y="26"/>
                </a:cxn>
                <a:cxn ang="0">
                  <a:pos x="105" y="3"/>
                </a:cxn>
                <a:cxn ang="0">
                  <a:pos x="71" y="9"/>
                </a:cxn>
                <a:cxn ang="0">
                  <a:pos x="72" y="19"/>
                </a:cxn>
                <a:cxn ang="0">
                  <a:pos x="79" y="36"/>
                </a:cxn>
                <a:cxn ang="0">
                  <a:pos x="93" y="55"/>
                </a:cxn>
                <a:cxn ang="0">
                  <a:pos x="112" y="69"/>
                </a:cxn>
                <a:cxn ang="0">
                  <a:pos x="134" y="79"/>
                </a:cxn>
                <a:cxn ang="0">
                  <a:pos x="160" y="82"/>
                </a:cxn>
                <a:cxn ang="0">
                  <a:pos x="182" y="84"/>
                </a:cxn>
                <a:cxn ang="0">
                  <a:pos x="204" y="81"/>
                </a:cxn>
                <a:cxn ang="0">
                  <a:pos x="222" y="79"/>
                </a:cxn>
                <a:cxn ang="0">
                  <a:pos x="237" y="72"/>
                </a:cxn>
                <a:cxn ang="0">
                  <a:pos x="235" y="75"/>
                </a:cxn>
                <a:cxn ang="0">
                  <a:pos x="216" y="89"/>
                </a:cxn>
                <a:cxn ang="0">
                  <a:pos x="199" y="98"/>
                </a:cxn>
                <a:cxn ang="0">
                  <a:pos x="180" y="105"/>
                </a:cxn>
                <a:cxn ang="0">
                  <a:pos x="158" y="106"/>
                </a:cxn>
                <a:cxn ang="0">
                  <a:pos x="134" y="106"/>
                </a:cxn>
                <a:cxn ang="0">
                  <a:pos x="114" y="103"/>
                </a:cxn>
                <a:cxn ang="0">
                  <a:pos x="91" y="99"/>
                </a:cxn>
                <a:cxn ang="0">
                  <a:pos x="72" y="94"/>
                </a:cxn>
                <a:cxn ang="0">
                  <a:pos x="47" y="82"/>
                </a:cxn>
                <a:cxn ang="0">
                  <a:pos x="33" y="62"/>
                </a:cxn>
                <a:cxn ang="0">
                  <a:pos x="31" y="46"/>
                </a:cxn>
                <a:cxn ang="0">
                  <a:pos x="31" y="29"/>
                </a:cxn>
                <a:cxn ang="0">
                  <a:pos x="31" y="17"/>
                </a:cxn>
                <a:cxn ang="0">
                  <a:pos x="4" y="22"/>
                </a:cxn>
              </a:cxnLst>
              <a:rect l="0" t="0" r="r" b="b"/>
              <a:pathLst>
                <a:path w="271" h="129">
                  <a:moveTo>
                    <a:pt x="4" y="22"/>
                  </a:moveTo>
                  <a:lnTo>
                    <a:pt x="2" y="22"/>
                  </a:lnTo>
                  <a:lnTo>
                    <a:pt x="2" y="29"/>
                  </a:lnTo>
                  <a:lnTo>
                    <a:pt x="0" y="36"/>
                  </a:lnTo>
                  <a:lnTo>
                    <a:pt x="0" y="46"/>
                  </a:lnTo>
                  <a:lnTo>
                    <a:pt x="0" y="58"/>
                  </a:lnTo>
                  <a:lnTo>
                    <a:pt x="2" y="70"/>
                  </a:lnTo>
                  <a:lnTo>
                    <a:pt x="6" y="81"/>
                  </a:lnTo>
                  <a:lnTo>
                    <a:pt x="11" y="94"/>
                  </a:lnTo>
                  <a:lnTo>
                    <a:pt x="18" y="101"/>
                  </a:lnTo>
                  <a:lnTo>
                    <a:pt x="26" y="110"/>
                  </a:lnTo>
                  <a:lnTo>
                    <a:pt x="38" y="113"/>
                  </a:lnTo>
                  <a:lnTo>
                    <a:pt x="50" y="120"/>
                  </a:lnTo>
                  <a:lnTo>
                    <a:pt x="62" y="122"/>
                  </a:lnTo>
                  <a:lnTo>
                    <a:pt x="76" y="125"/>
                  </a:lnTo>
                  <a:lnTo>
                    <a:pt x="88" y="125"/>
                  </a:lnTo>
                  <a:lnTo>
                    <a:pt x="103" y="129"/>
                  </a:lnTo>
                  <a:lnTo>
                    <a:pt x="114" y="129"/>
                  </a:lnTo>
                  <a:lnTo>
                    <a:pt x="126" y="129"/>
                  </a:lnTo>
                  <a:lnTo>
                    <a:pt x="134" y="129"/>
                  </a:lnTo>
                  <a:lnTo>
                    <a:pt x="146" y="129"/>
                  </a:lnTo>
                  <a:lnTo>
                    <a:pt x="155" y="127"/>
                  </a:lnTo>
                  <a:lnTo>
                    <a:pt x="165" y="125"/>
                  </a:lnTo>
                  <a:lnTo>
                    <a:pt x="174" y="125"/>
                  </a:lnTo>
                  <a:lnTo>
                    <a:pt x="182" y="125"/>
                  </a:lnTo>
                  <a:lnTo>
                    <a:pt x="192" y="122"/>
                  </a:lnTo>
                  <a:lnTo>
                    <a:pt x="201" y="118"/>
                  </a:lnTo>
                  <a:lnTo>
                    <a:pt x="211" y="115"/>
                  </a:lnTo>
                  <a:lnTo>
                    <a:pt x="222" y="111"/>
                  </a:lnTo>
                  <a:lnTo>
                    <a:pt x="230" y="108"/>
                  </a:lnTo>
                  <a:lnTo>
                    <a:pt x="239" y="103"/>
                  </a:lnTo>
                  <a:lnTo>
                    <a:pt x="244" y="98"/>
                  </a:lnTo>
                  <a:lnTo>
                    <a:pt x="252" y="94"/>
                  </a:lnTo>
                  <a:lnTo>
                    <a:pt x="261" y="79"/>
                  </a:lnTo>
                  <a:lnTo>
                    <a:pt x="266" y="65"/>
                  </a:lnTo>
                  <a:lnTo>
                    <a:pt x="270" y="55"/>
                  </a:lnTo>
                  <a:lnTo>
                    <a:pt x="271" y="48"/>
                  </a:lnTo>
                  <a:lnTo>
                    <a:pt x="268" y="48"/>
                  </a:lnTo>
                  <a:lnTo>
                    <a:pt x="264" y="48"/>
                  </a:lnTo>
                  <a:lnTo>
                    <a:pt x="259" y="50"/>
                  </a:lnTo>
                  <a:lnTo>
                    <a:pt x="251" y="53"/>
                  </a:lnTo>
                  <a:lnTo>
                    <a:pt x="240" y="53"/>
                  </a:lnTo>
                  <a:lnTo>
                    <a:pt x="230" y="57"/>
                  </a:lnTo>
                  <a:lnTo>
                    <a:pt x="218" y="57"/>
                  </a:lnTo>
                  <a:lnTo>
                    <a:pt x="208" y="60"/>
                  </a:lnTo>
                  <a:lnTo>
                    <a:pt x="194" y="60"/>
                  </a:lnTo>
                  <a:lnTo>
                    <a:pt x="182" y="60"/>
                  </a:lnTo>
                  <a:lnTo>
                    <a:pt x="167" y="58"/>
                  </a:lnTo>
                  <a:lnTo>
                    <a:pt x="158" y="57"/>
                  </a:lnTo>
                  <a:lnTo>
                    <a:pt x="146" y="51"/>
                  </a:lnTo>
                  <a:lnTo>
                    <a:pt x="136" y="48"/>
                  </a:lnTo>
                  <a:lnTo>
                    <a:pt x="127" y="45"/>
                  </a:lnTo>
                  <a:lnTo>
                    <a:pt x="122" y="39"/>
                  </a:lnTo>
                  <a:lnTo>
                    <a:pt x="112" y="26"/>
                  </a:lnTo>
                  <a:lnTo>
                    <a:pt x="107" y="14"/>
                  </a:lnTo>
                  <a:lnTo>
                    <a:pt x="105" y="3"/>
                  </a:lnTo>
                  <a:lnTo>
                    <a:pt x="105" y="0"/>
                  </a:lnTo>
                  <a:lnTo>
                    <a:pt x="71" y="9"/>
                  </a:lnTo>
                  <a:lnTo>
                    <a:pt x="71" y="14"/>
                  </a:lnTo>
                  <a:lnTo>
                    <a:pt x="72" y="19"/>
                  </a:lnTo>
                  <a:lnTo>
                    <a:pt x="76" y="29"/>
                  </a:lnTo>
                  <a:lnTo>
                    <a:pt x="79" y="36"/>
                  </a:lnTo>
                  <a:lnTo>
                    <a:pt x="86" y="46"/>
                  </a:lnTo>
                  <a:lnTo>
                    <a:pt x="93" y="55"/>
                  </a:lnTo>
                  <a:lnTo>
                    <a:pt x="103" y="63"/>
                  </a:lnTo>
                  <a:lnTo>
                    <a:pt x="112" y="69"/>
                  </a:lnTo>
                  <a:lnTo>
                    <a:pt x="122" y="75"/>
                  </a:lnTo>
                  <a:lnTo>
                    <a:pt x="134" y="79"/>
                  </a:lnTo>
                  <a:lnTo>
                    <a:pt x="148" y="82"/>
                  </a:lnTo>
                  <a:lnTo>
                    <a:pt x="160" y="82"/>
                  </a:lnTo>
                  <a:lnTo>
                    <a:pt x="172" y="84"/>
                  </a:lnTo>
                  <a:lnTo>
                    <a:pt x="182" y="84"/>
                  </a:lnTo>
                  <a:lnTo>
                    <a:pt x="196" y="84"/>
                  </a:lnTo>
                  <a:lnTo>
                    <a:pt x="204" y="81"/>
                  </a:lnTo>
                  <a:lnTo>
                    <a:pt x="213" y="79"/>
                  </a:lnTo>
                  <a:lnTo>
                    <a:pt x="222" y="79"/>
                  </a:lnTo>
                  <a:lnTo>
                    <a:pt x="230" y="77"/>
                  </a:lnTo>
                  <a:lnTo>
                    <a:pt x="237" y="72"/>
                  </a:lnTo>
                  <a:lnTo>
                    <a:pt x="240" y="72"/>
                  </a:lnTo>
                  <a:lnTo>
                    <a:pt x="235" y="75"/>
                  </a:lnTo>
                  <a:lnTo>
                    <a:pt x="225" y="84"/>
                  </a:lnTo>
                  <a:lnTo>
                    <a:pt x="216" y="89"/>
                  </a:lnTo>
                  <a:lnTo>
                    <a:pt x="210" y="94"/>
                  </a:lnTo>
                  <a:lnTo>
                    <a:pt x="199" y="98"/>
                  </a:lnTo>
                  <a:lnTo>
                    <a:pt x="191" y="103"/>
                  </a:lnTo>
                  <a:lnTo>
                    <a:pt x="180" y="105"/>
                  </a:lnTo>
                  <a:lnTo>
                    <a:pt x="168" y="106"/>
                  </a:lnTo>
                  <a:lnTo>
                    <a:pt x="158" y="106"/>
                  </a:lnTo>
                  <a:lnTo>
                    <a:pt x="148" y="108"/>
                  </a:lnTo>
                  <a:lnTo>
                    <a:pt x="134" y="106"/>
                  </a:lnTo>
                  <a:lnTo>
                    <a:pt x="124" y="105"/>
                  </a:lnTo>
                  <a:lnTo>
                    <a:pt x="114" y="103"/>
                  </a:lnTo>
                  <a:lnTo>
                    <a:pt x="103" y="103"/>
                  </a:lnTo>
                  <a:lnTo>
                    <a:pt x="91" y="99"/>
                  </a:lnTo>
                  <a:lnTo>
                    <a:pt x="81" y="96"/>
                  </a:lnTo>
                  <a:lnTo>
                    <a:pt x="72" y="94"/>
                  </a:lnTo>
                  <a:lnTo>
                    <a:pt x="62" y="93"/>
                  </a:lnTo>
                  <a:lnTo>
                    <a:pt x="47" y="82"/>
                  </a:lnTo>
                  <a:lnTo>
                    <a:pt x="38" y="72"/>
                  </a:lnTo>
                  <a:lnTo>
                    <a:pt x="33" y="62"/>
                  </a:lnTo>
                  <a:lnTo>
                    <a:pt x="31" y="55"/>
                  </a:lnTo>
                  <a:lnTo>
                    <a:pt x="31" y="46"/>
                  </a:lnTo>
                  <a:lnTo>
                    <a:pt x="31" y="38"/>
                  </a:lnTo>
                  <a:lnTo>
                    <a:pt x="31" y="29"/>
                  </a:lnTo>
                  <a:lnTo>
                    <a:pt x="31" y="22"/>
                  </a:lnTo>
                  <a:lnTo>
                    <a:pt x="31" y="17"/>
                  </a:lnTo>
                  <a:lnTo>
                    <a:pt x="4" y="22"/>
                  </a:lnTo>
                  <a:lnTo>
                    <a:pt x="4" y="22"/>
                  </a:lnTo>
                  <a:close/>
                </a:path>
              </a:pathLst>
            </a:custGeom>
            <a:solidFill>
              <a:srgbClr val="000000"/>
            </a:solidFill>
            <a:ln w="9525">
              <a:noFill/>
              <a:round/>
              <a:headEnd/>
              <a:tailEnd/>
            </a:ln>
          </p:spPr>
          <p:txBody>
            <a:bodyPr/>
            <a:lstStyle/>
            <a:p>
              <a:endParaRPr lang="en-US"/>
            </a:p>
          </p:txBody>
        </p:sp>
        <p:sp>
          <p:nvSpPr>
            <p:cNvPr id="136302" name="Freeform 110"/>
            <p:cNvSpPr>
              <a:spLocks/>
            </p:cNvSpPr>
            <p:nvPr/>
          </p:nvSpPr>
          <p:spPr bwMode="auto">
            <a:xfrm>
              <a:off x="4458" y="1528"/>
              <a:ext cx="105" cy="45"/>
            </a:xfrm>
            <a:custGeom>
              <a:avLst/>
              <a:gdLst/>
              <a:ahLst/>
              <a:cxnLst>
                <a:cxn ang="0">
                  <a:pos x="0" y="89"/>
                </a:cxn>
                <a:cxn ang="0">
                  <a:pos x="0" y="82"/>
                </a:cxn>
                <a:cxn ang="0">
                  <a:pos x="0" y="74"/>
                </a:cxn>
                <a:cxn ang="0">
                  <a:pos x="0" y="58"/>
                </a:cxn>
                <a:cxn ang="0">
                  <a:pos x="2" y="45"/>
                </a:cxn>
                <a:cxn ang="0">
                  <a:pos x="2" y="29"/>
                </a:cxn>
                <a:cxn ang="0">
                  <a:pos x="7" y="19"/>
                </a:cxn>
                <a:cxn ang="0">
                  <a:pos x="15" y="14"/>
                </a:cxn>
                <a:cxn ang="0">
                  <a:pos x="27" y="10"/>
                </a:cxn>
                <a:cxn ang="0">
                  <a:pos x="33" y="7"/>
                </a:cxn>
                <a:cxn ang="0">
                  <a:pos x="43" y="7"/>
                </a:cxn>
                <a:cxn ang="0">
                  <a:pos x="51" y="7"/>
                </a:cxn>
                <a:cxn ang="0">
                  <a:pos x="63" y="7"/>
                </a:cxn>
                <a:cxn ang="0">
                  <a:pos x="72" y="5"/>
                </a:cxn>
                <a:cxn ang="0">
                  <a:pos x="82" y="5"/>
                </a:cxn>
                <a:cxn ang="0">
                  <a:pos x="93" y="5"/>
                </a:cxn>
                <a:cxn ang="0">
                  <a:pos x="101" y="5"/>
                </a:cxn>
                <a:cxn ang="0">
                  <a:pos x="113" y="2"/>
                </a:cxn>
                <a:cxn ang="0">
                  <a:pos x="125" y="0"/>
                </a:cxn>
                <a:cxn ang="0">
                  <a:pos x="134" y="0"/>
                </a:cxn>
                <a:cxn ang="0">
                  <a:pos x="146" y="0"/>
                </a:cxn>
                <a:cxn ang="0">
                  <a:pos x="156" y="5"/>
                </a:cxn>
                <a:cxn ang="0">
                  <a:pos x="170" y="16"/>
                </a:cxn>
                <a:cxn ang="0">
                  <a:pos x="180" y="24"/>
                </a:cxn>
                <a:cxn ang="0">
                  <a:pos x="192" y="36"/>
                </a:cxn>
                <a:cxn ang="0">
                  <a:pos x="199" y="48"/>
                </a:cxn>
                <a:cxn ang="0">
                  <a:pos x="204" y="60"/>
                </a:cxn>
                <a:cxn ang="0">
                  <a:pos x="206" y="67"/>
                </a:cxn>
                <a:cxn ang="0">
                  <a:pos x="209" y="76"/>
                </a:cxn>
                <a:cxn ang="0">
                  <a:pos x="204" y="76"/>
                </a:cxn>
                <a:cxn ang="0">
                  <a:pos x="192" y="76"/>
                </a:cxn>
                <a:cxn ang="0">
                  <a:pos x="178" y="76"/>
                </a:cxn>
                <a:cxn ang="0">
                  <a:pos x="170" y="76"/>
                </a:cxn>
                <a:cxn ang="0">
                  <a:pos x="170" y="70"/>
                </a:cxn>
                <a:cxn ang="0">
                  <a:pos x="170" y="62"/>
                </a:cxn>
                <a:cxn ang="0">
                  <a:pos x="168" y="48"/>
                </a:cxn>
                <a:cxn ang="0">
                  <a:pos x="168" y="41"/>
                </a:cxn>
                <a:cxn ang="0">
                  <a:pos x="159" y="36"/>
                </a:cxn>
                <a:cxn ang="0">
                  <a:pos x="151" y="33"/>
                </a:cxn>
                <a:cxn ang="0">
                  <a:pos x="139" y="33"/>
                </a:cxn>
                <a:cxn ang="0">
                  <a:pos x="125" y="33"/>
                </a:cxn>
                <a:cxn ang="0">
                  <a:pos x="113" y="31"/>
                </a:cxn>
                <a:cxn ang="0">
                  <a:pos x="105" y="29"/>
                </a:cxn>
                <a:cxn ang="0">
                  <a:pos x="94" y="29"/>
                </a:cxn>
                <a:cxn ang="0">
                  <a:pos x="86" y="29"/>
                </a:cxn>
                <a:cxn ang="0">
                  <a:pos x="77" y="29"/>
                </a:cxn>
                <a:cxn ang="0">
                  <a:pos x="67" y="29"/>
                </a:cxn>
                <a:cxn ang="0">
                  <a:pos x="58" y="31"/>
                </a:cxn>
                <a:cxn ang="0">
                  <a:pos x="53" y="33"/>
                </a:cxn>
                <a:cxn ang="0">
                  <a:pos x="45" y="34"/>
                </a:cxn>
                <a:cxn ang="0">
                  <a:pos x="41" y="40"/>
                </a:cxn>
                <a:cxn ang="0">
                  <a:pos x="39" y="46"/>
                </a:cxn>
                <a:cxn ang="0">
                  <a:pos x="43" y="55"/>
                </a:cxn>
                <a:cxn ang="0">
                  <a:pos x="43" y="64"/>
                </a:cxn>
                <a:cxn ang="0">
                  <a:pos x="43" y="74"/>
                </a:cxn>
                <a:cxn ang="0">
                  <a:pos x="43" y="82"/>
                </a:cxn>
                <a:cxn ang="0">
                  <a:pos x="45" y="89"/>
                </a:cxn>
                <a:cxn ang="0">
                  <a:pos x="0" y="89"/>
                </a:cxn>
                <a:cxn ang="0">
                  <a:pos x="0" y="89"/>
                </a:cxn>
              </a:cxnLst>
              <a:rect l="0" t="0" r="r" b="b"/>
              <a:pathLst>
                <a:path w="209" h="89">
                  <a:moveTo>
                    <a:pt x="0" y="89"/>
                  </a:moveTo>
                  <a:lnTo>
                    <a:pt x="0" y="82"/>
                  </a:lnTo>
                  <a:lnTo>
                    <a:pt x="0" y="74"/>
                  </a:lnTo>
                  <a:lnTo>
                    <a:pt x="0" y="58"/>
                  </a:lnTo>
                  <a:lnTo>
                    <a:pt x="2" y="45"/>
                  </a:lnTo>
                  <a:lnTo>
                    <a:pt x="2" y="29"/>
                  </a:lnTo>
                  <a:lnTo>
                    <a:pt x="7" y="19"/>
                  </a:lnTo>
                  <a:lnTo>
                    <a:pt x="15" y="14"/>
                  </a:lnTo>
                  <a:lnTo>
                    <a:pt x="27" y="10"/>
                  </a:lnTo>
                  <a:lnTo>
                    <a:pt x="33" y="7"/>
                  </a:lnTo>
                  <a:lnTo>
                    <a:pt x="43" y="7"/>
                  </a:lnTo>
                  <a:lnTo>
                    <a:pt x="51" y="7"/>
                  </a:lnTo>
                  <a:lnTo>
                    <a:pt x="63" y="7"/>
                  </a:lnTo>
                  <a:lnTo>
                    <a:pt x="72" y="5"/>
                  </a:lnTo>
                  <a:lnTo>
                    <a:pt x="82" y="5"/>
                  </a:lnTo>
                  <a:lnTo>
                    <a:pt x="93" y="5"/>
                  </a:lnTo>
                  <a:lnTo>
                    <a:pt x="101" y="5"/>
                  </a:lnTo>
                  <a:lnTo>
                    <a:pt x="113" y="2"/>
                  </a:lnTo>
                  <a:lnTo>
                    <a:pt x="125" y="0"/>
                  </a:lnTo>
                  <a:lnTo>
                    <a:pt x="134" y="0"/>
                  </a:lnTo>
                  <a:lnTo>
                    <a:pt x="146" y="0"/>
                  </a:lnTo>
                  <a:lnTo>
                    <a:pt x="156" y="5"/>
                  </a:lnTo>
                  <a:lnTo>
                    <a:pt x="170" y="16"/>
                  </a:lnTo>
                  <a:lnTo>
                    <a:pt x="180" y="24"/>
                  </a:lnTo>
                  <a:lnTo>
                    <a:pt x="192" y="36"/>
                  </a:lnTo>
                  <a:lnTo>
                    <a:pt x="199" y="48"/>
                  </a:lnTo>
                  <a:lnTo>
                    <a:pt x="204" y="60"/>
                  </a:lnTo>
                  <a:lnTo>
                    <a:pt x="206" y="67"/>
                  </a:lnTo>
                  <a:lnTo>
                    <a:pt x="209" y="76"/>
                  </a:lnTo>
                  <a:lnTo>
                    <a:pt x="204" y="76"/>
                  </a:lnTo>
                  <a:lnTo>
                    <a:pt x="192" y="76"/>
                  </a:lnTo>
                  <a:lnTo>
                    <a:pt x="178" y="76"/>
                  </a:lnTo>
                  <a:lnTo>
                    <a:pt x="170" y="76"/>
                  </a:lnTo>
                  <a:lnTo>
                    <a:pt x="170" y="70"/>
                  </a:lnTo>
                  <a:lnTo>
                    <a:pt x="170" y="62"/>
                  </a:lnTo>
                  <a:lnTo>
                    <a:pt x="168" y="48"/>
                  </a:lnTo>
                  <a:lnTo>
                    <a:pt x="168" y="41"/>
                  </a:lnTo>
                  <a:lnTo>
                    <a:pt x="159" y="36"/>
                  </a:lnTo>
                  <a:lnTo>
                    <a:pt x="151" y="33"/>
                  </a:lnTo>
                  <a:lnTo>
                    <a:pt x="139" y="33"/>
                  </a:lnTo>
                  <a:lnTo>
                    <a:pt x="125" y="33"/>
                  </a:lnTo>
                  <a:lnTo>
                    <a:pt x="113" y="31"/>
                  </a:lnTo>
                  <a:lnTo>
                    <a:pt x="105" y="29"/>
                  </a:lnTo>
                  <a:lnTo>
                    <a:pt x="94" y="29"/>
                  </a:lnTo>
                  <a:lnTo>
                    <a:pt x="86" y="29"/>
                  </a:lnTo>
                  <a:lnTo>
                    <a:pt x="77" y="29"/>
                  </a:lnTo>
                  <a:lnTo>
                    <a:pt x="67" y="29"/>
                  </a:lnTo>
                  <a:lnTo>
                    <a:pt x="58" y="31"/>
                  </a:lnTo>
                  <a:lnTo>
                    <a:pt x="53" y="33"/>
                  </a:lnTo>
                  <a:lnTo>
                    <a:pt x="45" y="34"/>
                  </a:lnTo>
                  <a:lnTo>
                    <a:pt x="41" y="40"/>
                  </a:lnTo>
                  <a:lnTo>
                    <a:pt x="39" y="46"/>
                  </a:lnTo>
                  <a:lnTo>
                    <a:pt x="43" y="55"/>
                  </a:lnTo>
                  <a:lnTo>
                    <a:pt x="43" y="64"/>
                  </a:lnTo>
                  <a:lnTo>
                    <a:pt x="43" y="74"/>
                  </a:lnTo>
                  <a:lnTo>
                    <a:pt x="43" y="82"/>
                  </a:lnTo>
                  <a:lnTo>
                    <a:pt x="45" y="89"/>
                  </a:lnTo>
                  <a:lnTo>
                    <a:pt x="0" y="89"/>
                  </a:lnTo>
                  <a:lnTo>
                    <a:pt x="0" y="89"/>
                  </a:lnTo>
                  <a:close/>
                </a:path>
              </a:pathLst>
            </a:custGeom>
            <a:solidFill>
              <a:srgbClr val="000000"/>
            </a:solidFill>
            <a:ln w="9525">
              <a:noFill/>
              <a:round/>
              <a:headEnd/>
              <a:tailEnd/>
            </a:ln>
          </p:spPr>
          <p:txBody>
            <a:bodyPr/>
            <a:lstStyle/>
            <a:p>
              <a:endParaRPr lang="en-US"/>
            </a:p>
          </p:txBody>
        </p:sp>
        <p:sp>
          <p:nvSpPr>
            <p:cNvPr id="136303" name="Freeform 111"/>
            <p:cNvSpPr>
              <a:spLocks/>
            </p:cNvSpPr>
            <p:nvPr/>
          </p:nvSpPr>
          <p:spPr bwMode="auto">
            <a:xfrm>
              <a:off x="4469" y="1555"/>
              <a:ext cx="84" cy="18"/>
            </a:xfrm>
            <a:custGeom>
              <a:avLst/>
              <a:gdLst/>
              <a:ahLst/>
              <a:cxnLst>
                <a:cxn ang="0">
                  <a:pos x="23" y="36"/>
                </a:cxn>
                <a:cxn ang="0">
                  <a:pos x="26" y="35"/>
                </a:cxn>
                <a:cxn ang="0">
                  <a:pos x="36" y="33"/>
                </a:cxn>
                <a:cxn ang="0">
                  <a:pos x="41" y="31"/>
                </a:cxn>
                <a:cxn ang="0">
                  <a:pos x="50" y="31"/>
                </a:cxn>
                <a:cxn ang="0">
                  <a:pos x="59" y="31"/>
                </a:cxn>
                <a:cxn ang="0">
                  <a:pos x="71" y="31"/>
                </a:cxn>
                <a:cxn ang="0">
                  <a:pos x="79" y="29"/>
                </a:cxn>
                <a:cxn ang="0">
                  <a:pos x="89" y="28"/>
                </a:cxn>
                <a:cxn ang="0">
                  <a:pos x="101" y="26"/>
                </a:cxn>
                <a:cxn ang="0">
                  <a:pos x="112" y="26"/>
                </a:cxn>
                <a:cxn ang="0">
                  <a:pos x="120" y="26"/>
                </a:cxn>
                <a:cxn ang="0">
                  <a:pos x="131" y="24"/>
                </a:cxn>
                <a:cxn ang="0">
                  <a:pos x="137" y="23"/>
                </a:cxn>
                <a:cxn ang="0">
                  <a:pos x="148" y="23"/>
                </a:cxn>
                <a:cxn ang="0">
                  <a:pos x="156" y="17"/>
                </a:cxn>
                <a:cxn ang="0">
                  <a:pos x="165" y="14"/>
                </a:cxn>
                <a:cxn ang="0">
                  <a:pos x="167" y="11"/>
                </a:cxn>
                <a:cxn ang="0">
                  <a:pos x="168" y="11"/>
                </a:cxn>
                <a:cxn ang="0">
                  <a:pos x="165" y="5"/>
                </a:cxn>
                <a:cxn ang="0">
                  <a:pos x="161" y="2"/>
                </a:cxn>
                <a:cxn ang="0">
                  <a:pos x="156" y="0"/>
                </a:cxn>
                <a:cxn ang="0">
                  <a:pos x="151" y="2"/>
                </a:cxn>
                <a:cxn ang="0">
                  <a:pos x="148" y="2"/>
                </a:cxn>
                <a:cxn ang="0">
                  <a:pos x="141" y="4"/>
                </a:cxn>
                <a:cxn ang="0">
                  <a:pos x="132" y="5"/>
                </a:cxn>
                <a:cxn ang="0">
                  <a:pos x="120" y="7"/>
                </a:cxn>
                <a:cxn ang="0">
                  <a:pos x="112" y="7"/>
                </a:cxn>
                <a:cxn ang="0">
                  <a:pos x="105" y="7"/>
                </a:cxn>
                <a:cxn ang="0">
                  <a:pos x="95" y="7"/>
                </a:cxn>
                <a:cxn ang="0">
                  <a:pos x="86" y="7"/>
                </a:cxn>
                <a:cxn ang="0">
                  <a:pos x="74" y="7"/>
                </a:cxn>
                <a:cxn ang="0">
                  <a:pos x="65" y="7"/>
                </a:cxn>
                <a:cxn ang="0">
                  <a:pos x="57" y="7"/>
                </a:cxn>
                <a:cxn ang="0">
                  <a:pos x="47" y="9"/>
                </a:cxn>
                <a:cxn ang="0">
                  <a:pos x="36" y="9"/>
                </a:cxn>
                <a:cxn ang="0">
                  <a:pos x="26" y="9"/>
                </a:cxn>
                <a:cxn ang="0">
                  <a:pos x="19" y="9"/>
                </a:cxn>
                <a:cxn ang="0">
                  <a:pos x="12" y="9"/>
                </a:cxn>
                <a:cxn ang="0">
                  <a:pos x="4" y="9"/>
                </a:cxn>
                <a:cxn ang="0">
                  <a:pos x="0" y="11"/>
                </a:cxn>
                <a:cxn ang="0">
                  <a:pos x="23" y="36"/>
                </a:cxn>
                <a:cxn ang="0">
                  <a:pos x="23" y="36"/>
                </a:cxn>
              </a:cxnLst>
              <a:rect l="0" t="0" r="r" b="b"/>
              <a:pathLst>
                <a:path w="168" h="36">
                  <a:moveTo>
                    <a:pt x="23" y="36"/>
                  </a:moveTo>
                  <a:lnTo>
                    <a:pt x="26" y="35"/>
                  </a:lnTo>
                  <a:lnTo>
                    <a:pt x="36" y="33"/>
                  </a:lnTo>
                  <a:lnTo>
                    <a:pt x="41" y="31"/>
                  </a:lnTo>
                  <a:lnTo>
                    <a:pt x="50" y="31"/>
                  </a:lnTo>
                  <a:lnTo>
                    <a:pt x="59" y="31"/>
                  </a:lnTo>
                  <a:lnTo>
                    <a:pt x="71" y="31"/>
                  </a:lnTo>
                  <a:lnTo>
                    <a:pt x="79" y="29"/>
                  </a:lnTo>
                  <a:lnTo>
                    <a:pt x="89" y="28"/>
                  </a:lnTo>
                  <a:lnTo>
                    <a:pt x="101" y="26"/>
                  </a:lnTo>
                  <a:lnTo>
                    <a:pt x="112" y="26"/>
                  </a:lnTo>
                  <a:lnTo>
                    <a:pt x="120" y="26"/>
                  </a:lnTo>
                  <a:lnTo>
                    <a:pt x="131" y="24"/>
                  </a:lnTo>
                  <a:lnTo>
                    <a:pt x="137" y="23"/>
                  </a:lnTo>
                  <a:lnTo>
                    <a:pt x="148" y="23"/>
                  </a:lnTo>
                  <a:lnTo>
                    <a:pt x="156" y="17"/>
                  </a:lnTo>
                  <a:lnTo>
                    <a:pt x="165" y="14"/>
                  </a:lnTo>
                  <a:lnTo>
                    <a:pt x="167" y="11"/>
                  </a:lnTo>
                  <a:lnTo>
                    <a:pt x="168" y="11"/>
                  </a:lnTo>
                  <a:lnTo>
                    <a:pt x="165" y="5"/>
                  </a:lnTo>
                  <a:lnTo>
                    <a:pt x="161" y="2"/>
                  </a:lnTo>
                  <a:lnTo>
                    <a:pt x="156" y="0"/>
                  </a:lnTo>
                  <a:lnTo>
                    <a:pt x="151" y="2"/>
                  </a:lnTo>
                  <a:lnTo>
                    <a:pt x="148" y="2"/>
                  </a:lnTo>
                  <a:lnTo>
                    <a:pt x="141" y="4"/>
                  </a:lnTo>
                  <a:lnTo>
                    <a:pt x="132" y="5"/>
                  </a:lnTo>
                  <a:lnTo>
                    <a:pt x="120" y="7"/>
                  </a:lnTo>
                  <a:lnTo>
                    <a:pt x="112" y="7"/>
                  </a:lnTo>
                  <a:lnTo>
                    <a:pt x="105" y="7"/>
                  </a:lnTo>
                  <a:lnTo>
                    <a:pt x="95" y="7"/>
                  </a:lnTo>
                  <a:lnTo>
                    <a:pt x="86" y="7"/>
                  </a:lnTo>
                  <a:lnTo>
                    <a:pt x="74" y="7"/>
                  </a:lnTo>
                  <a:lnTo>
                    <a:pt x="65" y="7"/>
                  </a:lnTo>
                  <a:lnTo>
                    <a:pt x="57" y="7"/>
                  </a:lnTo>
                  <a:lnTo>
                    <a:pt x="47" y="9"/>
                  </a:lnTo>
                  <a:lnTo>
                    <a:pt x="36" y="9"/>
                  </a:lnTo>
                  <a:lnTo>
                    <a:pt x="26" y="9"/>
                  </a:lnTo>
                  <a:lnTo>
                    <a:pt x="19" y="9"/>
                  </a:lnTo>
                  <a:lnTo>
                    <a:pt x="12" y="9"/>
                  </a:lnTo>
                  <a:lnTo>
                    <a:pt x="4" y="9"/>
                  </a:lnTo>
                  <a:lnTo>
                    <a:pt x="0" y="11"/>
                  </a:lnTo>
                  <a:lnTo>
                    <a:pt x="23" y="36"/>
                  </a:lnTo>
                  <a:lnTo>
                    <a:pt x="23" y="36"/>
                  </a:lnTo>
                  <a:close/>
                </a:path>
              </a:pathLst>
            </a:custGeom>
            <a:solidFill>
              <a:srgbClr val="000000"/>
            </a:solidFill>
            <a:ln w="9525">
              <a:noFill/>
              <a:round/>
              <a:headEnd/>
              <a:tailEnd/>
            </a:ln>
          </p:spPr>
          <p:txBody>
            <a:bodyPr/>
            <a:lstStyle/>
            <a:p>
              <a:endParaRPr lang="en-US"/>
            </a:p>
          </p:txBody>
        </p:sp>
        <p:sp>
          <p:nvSpPr>
            <p:cNvPr id="136304" name="Freeform 112"/>
            <p:cNvSpPr>
              <a:spLocks/>
            </p:cNvSpPr>
            <p:nvPr/>
          </p:nvSpPr>
          <p:spPr bwMode="auto">
            <a:xfrm>
              <a:off x="4396" y="1815"/>
              <a:ext cx="187" cy="46"/>
            </a:xfrm>
            <a:custGeom>
              <a:avLst/>
              <a:gdLst/>
              <a:ahLst/>
              <a:cxnLst>
                <a:cxn ang="0">
                  <a:pos x="0" y="77"/>
                </a:cxn>
                <a:cxn ang="0">
                  <a:pos x="1" y="62"/>
                </a:cxn>
                <a:cxn ang="0">
                  <a:pos x="8" y="41"/>
                </a:cxn>
                <a:cxn ang="0">
                  <a:pos x="15" y="21"/>
                </a:cxn>
                <a:cxn ang="0">
                  <a:pos x="32" y="7"/>
                </a:cxn>
                <a:cxn ang="0">
                  <a:pos x="58" y="9"/>
                </a:cxn>
                <a:cxn ang="0">
                  <a:pos x="78" y="11"/>
                </a:cxn>
                <a:cxn ang="0">
                  <a:pos x="104" y="16"/>
                </a:cxn>
                <a:cxn ang="0">
                  <a:pos x="132" y="17"/>
                </a:cxn>
                <a:cxn ang="0">
                  <a:pos x="161" y="16"/>
                </a:cxn>
                <a:cxn ang="0">
                  <a:pos x="186" y="14"/>
                </a:cxn>
                <a:cxn ang="0">
                  <a:pos x="202" y="12"/>
                </a:cxn>
                <a:cxn ang="0">
                  <a:pos x="228" y="9"/>
                </a:cxn>
                <a:cxn ang="0">
                  <a:pos x="260" y="2"/>
                </a:cxn>
                <a:cxn ang="0">
                  <a:pos x="291" y="0"/>
                </a:cxn>
                <a:cxn ang="0">
                  <a:pos x="318" y="2"/>
                </a:cxn>
                <a:cxn ang="0">
                  <a:pos x="337" y="12"/>
                </a:cxn>
                <a:cxn ang="0">
                  <a:pos x="353" y="31"/>
                </a:cxn>
                <a:cxn ang="0">
                  <a:pos x="360" y="53"/>
                </a:cxn>
                <a:cxn ang="0">
                  <a:pos x="366" y="72"/>
                </a:cxn>
                <a:cxn ang="0">
                  <a:pos x="373" y="86"/>
                </a:cxn>
                <a:cxn ang="0">
                  <a:pos x="370" y="84"/>
                </a:cxn>
                <a:cxn ang="0">
                  <a:pos x="353" y="79"/>
                </a:cxn>
                <a:cxn ang="0">
                  <a:pos x="329" y="81"/>
                </a:cxn>
                <a:cxn ang="0">
                  <a:pos x="320" y="70"/>
                </a:cxn>
                <a:cxn ang="0">
                  <a:pos x="320" y="52"/>
                </a:cxn>
                <a:cxn ang="0">
                  <a:pos x="308" y="41"/>
                </a:cxn>
                <a:cxn ang="0">
                  <a:pos x="288" y="41"/>
                </a:cxn>
                <a:cxn ang="0">
                  <a:pos x="262" y="41"/>
                </a:cxn>
                <a:cxn ang="0">
                  <a:pos x="236" y="41"/>
                </a:cxn>
                <a:cxn ang="0">
                  <a:pos x="217" y="41"/>
                </a:cxn>
                <a:cxn ang="0">
                  <a:pos x="198" y="43"/>
                </a:cxn>
                <a:cxn ang="0">
                  <a:pos x="176" y="43"/>
                </a:cxn>
                <a:cxn ang="0">
                  <a:pos x="156" y="43"/>
                </a:cxn>
                <a:cxn ang="0">
                  <a:pos x="135" y="43"/>
                </a:cxn>
                <a:cxn ang="0">
                  <a:pos x="114" y="45"/>
                </a:cxn>
                <a:cxn ang="0">
                  <a:pos x="96" y="46"/>
                </a:cxn>
                <a:cxn ang="0">
                  <a:pos x="75" y="50"/>
                </a:cxn>
                <a:cxn ang="0">
                  <a:pos x="56" y="58"/>
                </a:cxn>
                <a:cxn ang="0">
                  <a:pos x="49" y="70"/>
                </a:cxn>
                <a:cxn ang="0">
                  <a:pos x="51" y="88"/>
                </a:cxn>
                <a:cxn ang="0">
                  <a:pos x="0" y="81"/>
                </a:cxn>
              </a:cxnLst>
              <a:rect l="0" t="0" r="r" b="b"/>
              <a:pathLst>
                <a:path w="373" h="93">
                  <a:moveTo>
                    <a:pt x="0" y="81"/>
                  </a:moveTo>
                  <a:lnTo>
                    <a:pt x="0" y="77"/>
                  </a:lnTo>
                  <a:lnTo>
                    <a:pt x="0" y="72"/>
                  </a:lnTo>
                  <a:lnTo>
                    <a:pt x="1" y="62"/>
                  </a:lnTo>
                  <a:lnTo>
                    <a:pt x="5" y="53"/>
                  </a:lnTo>
                  <a:lnTo>
                    <a:pt x="8" y="41"/>
                  </a:lnTo>
                  <a:lnTo>
                    <a:pt x="12" y="31"/>
                  </a:lnTo>
                  <a:lnTo>
                    <a:pt x="15" y="21"/>
                  </a:lnTo>
                  <a:lnTo>
                    <a:pt x="20" y="14"/>
                  </a:lnTo>
                  <a:lnTo>
                    <a:pt x="32" y="7"/>
                  </a:lnTo>
                  <a:lnTo>
                    <a:pt x="48" y="9"/>
                  </a:lnTo>
                  <a:lnTo>
                    <a:pt x="58" y="9"/>
                  </a:lnTo>
                  <a:lnTo>
                    <a:pt x="66" y="11"/>
                  </a:lnTo>
                  <a:lnTo>
                    <a:pt x="78" y="11"/>
                  </a:lnTo>
                  <a:lnTo>
                    <a:pt x="92" y="14"/>
                  </a:lnTo>
                  <a:lnTo>
                    <a:pt x="104" y="16"/>
                  </a:lnTo>
                  <a:lnTo>
                    <a:pt x="118" y="17"/>
                  </a:lnTo>
                  <a:lnTo>
                    <a:pt x="132" y="17"/>
                  </a:lnTo>
                  <a:lnTo>
                    <a:pt x="147" y="17"/>
                  </a:lnTo>
                  <a:lnTo>
                    <a:pt x="161" y="16"/>
                  </a:lnTo>
                  <a:lnTo>
                    <a:pt x="178" y="16"/>
                  </a:lnTo>
                  <a:lnTo>
                    <a:pt x="186" y="14"/>
                  </a:lnTo>
                  <a:lnTo>
                    <a:pt x="193" y="14"/>
                  </a:lnTo>
                  <a:lnTo>
                    <a:pt x="202" y="12"/>
                  </a:lnTo>
                  <a:lnTo>
                    <a:pt x="212" y="12"/>
                  </a:lnTo>
                  <a:lnTo>
                    <a:pt x="228" y="9"/>
                  </a:lnTo>
                  <a:lnTo>
                    <a:pt x="245" y="5"/>
                  </a:lnTo>
                  <a:lnTo>
                    <a:pt x="260" y="2"/>
                  </a:lnTo>
                  <a:lnTo>
                    <a:pt x="277" y="2"/>
                  </a:lnTo>
                  <a:lnTo>
                    <a:pt x="291" y="0"/>
                  </a:lnTo>
                  <a:lnTo>
                    <a:pt x="306" y="0"/>
                  </a:lnTo>
                  <a:lnTo>
                    <a:pt x="318" y="2"/>
                  </a:lnTo>
                  <a:lnTo>
                    <a:pt x="329" y="9"/>
                  </a:lnTo>
                  <a:lnTo>
                    <a:pt x="337" y="12"/>
                  </a:lnTo>
                  <a:lnTo>
                    <a:pt x="346" y="23"/>
                  </a:lnTo>
                  <a:lnTo>
                    <a:pt x="353" y="31"/>
                  </a:lnTo>
                  <a:lnTo>
                    <a:pt x="358" y="43"/>
                  </a:lnTo>
                  <a:lnTo>
                    <a:pt x="360" y="53"/>
                  </a:lnTo>
                  <a:lnTo>
                    <a:pt x="363" y="64"/>
                  </a:lnTo>
                  <a:lnTo>
                    <a:pt x="366" y="72"/>
                  </a:lnTo>
                  <a:lnTo>
                    <a:pt x="370" y="79"/>
                  </a:lnTo>
                  <a:lnTo>
                    <a:pt x="373" y="86"/>
                  </a:lnTo>
                  <a:lnTo>
                    <a:pt x="373" y="88"/>
                  </a:lnTo>
                  <a:lnTo>
                    <a:pt x="370" y="84"/>
                  </a:lnTo>
                  <a:lnTo>
                    <a:pt x="363" y="81"/>
                  </a:lnTo>
                  <a:lnTo>
                    <a:pt x="353" y="79"/>
                  </a:lnTo>
                  <a:lnTo>
                    <a:pt x="342" y="81"/>
                  </a:lnTo>
                  <a:lnTo>
                    <a:pt x="329" y="81"/>
                  </a:lnTo>
                  <a:lnTo>
                    <a:pt x="324" y="79"/>
                  </a:lnTo>
                  <a:lnTo>
                    <a:pt x="320" y="70"/>
                  </a:lnTo>
                  <a:lnTo>
                    <a:pt x="322" y="62"/>
                  </a:lnTo>
                  <a:lnTo>
                    <a:pt x="320" y="52"/>
                  </a:lnTo>
                  <a:lnTo>
                    <a:pt x="315" y="45"/>
                  </a:lnTo>
                  <a:lnTo>
                    <a:pt x="308" y="41"/>
                  </a:lnTo>
                  <a:lnTo>
                    <a:pt x="298" y="41"/>
                  </a:lnTo>
                  <a:lnTo>
                    <a:pt x="288" y="41"/>
                  </a:lnTo>
                  <a:lnTo>
                    <a:pt x="277" y="41"/>
                  </a:lnTo>
                  <a:lnTo>
                    <a:pt x="262" y="41"/>
                  </a:lnTo>
                  <a:lnTo>
                    <a:pt x="246" y="41"/>
                  </a:lnTo>
                  <a:lnTo>
                    <a:pt x="236" y="41"/>
                  </a:lnTo>
                  <a:lnTo>
                    <a:pt x="228" y="41"/>
                  </a:lnTo>
                  <a:lnTo>
                    <a:pt x="217" y="41"/>
                  </a:lnTo>
                  <a:lnTo>
                    <a:pt x="210" y="43"/>
                  </a:lnTo>
                  <a:lnTo>
                    <a:pt x="198" y="43"/>
                  </a:lnTo>
                  <a:lnTo>
                    <a:pt x="188" y="43"/>
                  </a:lnTo>
                  <a:lnTo>
                    <a:pt x="176" y="43"/>
                  </a:lnTo>
                  <a:lnTo>
                    <a:pt x="168" y="43"/>
                  </a:lnTo>
                  <a:lnTo>
                    <a:pt x="156" y="43"/>
                  </a:lnTo>
                  <a:lnTo>
                    <a:pt x="144" y="43"/>
                  </a:lnTo>
                  <a:lnTo>
                    <a:pt x="135" y="43"/>
                  </a:lnTo>
                  <a:lnTo>
                    <a:pt x="125" y="45"/>
                  </a:lnTo>
                  <a:lnTo>
                    <a:pt x="114" y="45"/>
                  </a:lnTo>
                  <a:lnTo>
                    <a:pt x="106" y="45"/>
                  </a:lnTo>
                  <a:lnTo>
                    <a:pt x="96" y="46"/>
                  </a:lnTo>
                  <a:lnTo>
                    <a:pt x="90" y="48"/>
                  </a:lnTo>
                  <a:lnTo>
                    <a:pt x="75" y="50"/>
                  </a:lnTo>
                  <a:lnTo>
                    <a:pt x="65" y="55"/>
                  </a:lnTo>
                  <a:lnTo>
                    <a:pt x="56" y="58"/>
                  </a:lnTo>
                  <a:lnTo>
                    <a:pt x="53" y="64"/>
                  </a:lnTo>
                  <a:lnTo>
                    <a:pt x="49" y="70"/>
                  </a:lnTo>
                  <a:lnTo>
                    <a:pt x="49" y="77"/>
                  </a:lnTo>
                  <a:lnTo>
                    <a:pt x="51" y="88"/>
                  </a:lnTo>
                  <a:lnTo>
                    <a:pt x="54" y="93"/>
                  </a:lnTo>
                  <a:lnTo>
                    <a:pt x="0" y="81"/>
                  </a:lnTo>
                  <a:lnTo>
                    <a:pt x="0" y="81"/>
                  </a:lnTo>
                  <a:close/>
                </a:path>
              </a:pathLst>
            </a:custGeom>
            <a:solidFill>
              <a:srgbClr val="000000"/>
            </a:solidFill>
            <a:ln w="9525">
              <a:noFill/>
              <a:round/>
              <a:headEnd/>
              <a:tailEnd/>
            </a:ln>
          </p:spPr>
          <p:txBody>
            <a:bodyPr/>
            <a:lstStyle/>
            <a:p>
              <a:endParaRPr lang="en-US"/>
            </a:p>
          </p:txBody>
        </p:sp>
        <p:sp>
          <p:nvSpPr>
            <p:cNvPr id="136305" name="Freeform 113"/>
            <p:cNvSpPr>
              <a:spLocks/>
            </p:cNvSpPr>
            <p:nvPr/>
          </p:nvSpPr>
          <p:spPr bwMode="auto">
            <a:xfrm>
              <a:off x="4415" y="1836"/>
              <a:ext cx="169" cy="25"/>
            </a:xfrm>
            <a:custGeom>
              <a:avLst/>
              <a:gdLst/>
              <a:ahLst/>
              <a:cxnLst>
                <a:cxn ang="0">
                  <a:pos x="2" y="50"/>
                </a:cxn>
                <a:cxn ang="0">
                  <a:pos x="16" y="50"/>
                </a:cxn>
                <a:cxn ang="0">
                  <a:pos x="31" y="50"/>
                </a:cxn>
                <a:cxn ang="0">
                  <a:pos x="52" y="48"/>
                </a:cxn>
                <a:cxn ang="0">
                  <a:pos x="72" y="48"/>
                </a:cxn>
                <a:cxn ang="0">
                  <a:pos x="98" y="48"/>
                </a:cxn>
                <a:cxn ang="0">
                  <a:pos x="125" y="48"/>
                </a:cxn>
                <a:cxn ang="0">
                  <a:pos x="155" y="48"/>
                </a:cxn>
                <a:cxn ang="0">
                  <a:pos x="182" y="48"/>
                </a:cxn>
                <a:cxn ang="0">
                  <a:pos x="211" y="47"/>
                </a:cxn>
                <a:cxn ang="0">
                  <a:pos x="239" y="47"/>
                </a:cxn>
                <a:cxn ang="0">
                  <a:pos x="264" y="45"/>
                </a:cxn>
                <a:cxn ang="0">
                  <a:pos x="288" y="45"/>
                </a:cxn>
                <a:cxn ang="0">
                  <a:pos x="309" y="45"/>
                </a:cxn>
                <a:cxn ang="0">
                  <a:pos x="329" y="45"/>
                </a:cxn>
                <a:cxn ang="0">
                  <a:pos x="309" y="24"/>
                </a:cxn>
                <a:cxn ang="0">
                  <a:pos x="299" y="11"/>
                </a:cxn>
                <a:cxn ang="0">
                  <a:pos x="292" y="2"/>
                </a:cxn>
                <a:cxn ang="0">
                  <a:pos x="275" y="4"/>
                </a:cxn>
                <a:cxn ang="0">
                  <a:pos x="254" y="7"/>
                </a:cxn>
                <a:cxn ang="0">
                  <a:pos x="225" y="14"/>
                </a:cxn>
                <a:cxn ang="0">
                  <a:pos x="203" y="16"/>
                </a:cxn>
                <a:cxn ang="0">
                  <a:pos x="180" y="17"/>
                </a:cxn>
                <a:cxn ang="0">
                  <a:pos x="158" y="19"/>
                </a:cxn>
                <a:cxn ang="0">
                  <a:pos x="134" y="23"/>
                </a:cxn>
                <a:cxn ang="0">
                  <a:pos x="112" y="23"/>
                </a:cxn>
                <a:cxn ang="0">
                  <a:pos x="88" y="26"/>
                </a:cxn>
                <a:cxn ang="0">
                  <a:pos x="69" y="26"/>
                </a:cxn>
                <a:cxn ang="0">
                  <a:pos x="53" y="29"/>
                </a:cxn>
                <a:cxn ang="0">
                  <a:pos x="26" y="28"/>
                </a:cxn>
                <a:cxn ang="0">
                  <a:pos x="12" y="28"/>
                </a:cxn>
                <a:cxn ang="0">
                  <a:pos x="9" y="31"/>
                </a:cxn>
                <a:cxn ang="0">
                  <a:pos x="7" y="43"/>
                </a:cxn>
                <a:cxn ang="0">
                  <a:pos x="0" y="52"/>
                </a:cxn>
              </a:cxnLst>
              <a:rect l="0" t="0" r="r" b="b"/>
              <a:pathLst>
                <a:path w="338" h="52">
                  <a:moveTo>
                    <a:pt x="0" y="52"/>
                  </a:moveTo>
                  <a:lnTo>
                    <a:pt x="2" y="50"/>
                  </a:lnTo>
                  <a:lnTo>
                    <a:pt x="11" y="50"/>
                  </a:lnTo>
                  <a:lnTo>
                    <a:pt x="16" y="50"/>
                  </a:lnTo>
                  <a:lnTo>
                    <a:pt x="24" y="50"/>
                  </a:lnTo>
                  <a:lnTo>
                    <a:pt x="31" y="50"/>
                  </a:lnTo>
                  <a:lnTo>
                    <a:pt x="41" y="50"/>
                  </a:lnTo>
                  <a:lnTo>
                    <a:pt x="52" y="48"/>
                  </a:lnTo>
                  <a:lnTo>
                    <a:pt x="60" y="48"/>
                  </a:lnTo>
                  <a:lnTo>
                    <a:pt x="72" y="48"/>
                  </a:lnTo>
                  <a:lnTo>
                    <a:pt x="86" y="48"/>
                  </a:lnTo>
                  <a:lnTo>
                    <a:pt x="98" y="48"/>
                  </a:lnTo>
                  <a:lnTo>
                    <a:pt x="112" y="48"/>
                  </a:lnTo>
                  <a:lnTo>
                    <a:pt x="125" y="48"/>
                  </a:lnTo>
                  <a:lnTo>
                    <a:pt x="141" y="48"/>
                  </a:lnTo>
                  <a:lnTo>
                    <a:pt x="155" y="48"/>
                  </a:lnTo>
                  <a:lnTo>
                    <a:pt x="168" y="48"/>
                  </a:lnTo>
                  <a:lnTo>
                    <a:pt x="182" y="48"/>
                  </a:lnTo>
                  <a:lnTo>
                    <a:pt x="196" y="48"/>
                  </a:lnTo>
                  <a:lnTo>
                    <a:pt x="211" y="47"/>
                  </a:lnTo>
                  <a:lnTo>
                    <a:pt x="225" y="47"/>
                  </a:lnTo>
                  <a:lnTo>
                    <a:pt x="239" y="47"/>
                  </a:lnTo>
                  <a:lnTo>
                    <a:pt x="252" y="47"/>
                  </a:lnTo>
                  <a:lnTo>
                    <a:pt x="264" y="45"/>
                  </a:lnTo>
                  <a:lnTo>
                    <a:pt x="276" y="45"/>
                  </a:lnTo>
                  <a:lnTo>
                    <a:pt x="288" y="45"/>
                  </a:lnTo>
                  <a:lnTo>
                    <a:pt x="300" y="45"/>
                  </a:lnTo>
                  <a:lnTo>
                    <a:pt x="309" y="45"/>
                  </a:lnTo>
                  <a:lnTo>
                    <a:pt x="321" y="45"/>
                  </a:lnTo>
                  <a:lnTo>
                    <a:pt x="329" y="45"/>
                  </a:lnTo>
                  <a:lnTo>
                    <a:pt x="338" y="45"/>
                  </a:lnTo>
                  <a:lnTo>
                    <a:pt x="309" y="24"/>
                  </a:lnTo>
                  <a:lnTo>
                    <a:pt x="302" y="17"/>
                  </a:lnTo>
                  <a:lnTo>
                    <a:pt x="299" y="11"/>
                  </a:lnTo>
                  <a:lnTo>
                    <a:pt x="295" y="4"/>
                  </a:lnTo>
                  <a:lnTo>
                    <a:pt x="292" y="2"/>
                  </a:lnTo>
                  <a:lnTo>
                    <a:pt x="285" y="0"/>
                  </a:lnTo>
                  <a:lnTo>
                    <a:pt x="275" y="4"/>
                  </a:lnTo>
                  <a:lnTo>
                    <a:pt x="263" y="4"/>
                  </a:lnTo>
                  <a:lnTo>
                    <a:pt x="254" y="7"/>
                  </a:lnTo>
                  <a:lnTo>
                    <a:pt x="239" y="11"/>
                  </a:lnTo>
                  <a:lnTo>
                    <a:pt x="225" y="14"/>
                  </a:lnTo>
                  <a:lnTo>
                    <a:pt x="213" y="14"/>
                  </a:lnTo>
                  <a:lnTo>
                    <a:pt x="203" y="16"/>
                  </a:lnTo>
                  <a:lnTo>
                    <a:pt x="192" y="17"/>
                  </a:lnTo>
                  <a:lnTo>
                    <a:pt x="180" y="17"/>
                  </a:lnTo>
                  <a:lnTo>
                    <a:pt x="168" y="17"/>
                  </a:lnTo>
                  <a:lnTo>
                    <a:pt x="158" y="19"/>
                  </a:lnTo>
                  <a:lnTo>
                    <a:pt x="146" y="21"/>
                  </a:lnTo>
                  <a:lnTo>
                    <a:pt x="134" y="23"/>
                  </a:lnTo>
                  <a:lnTo>
                    <a:pt x="122" y="23"/>
                  </a:lnTo>
                  <a:lnTo>
                    <a:pt x="112" y="23"/>
                  </a:lnTo>
                  <a:lnTo>
                    <a:pt x="100" y="24"/>
                  </a:lnTo>
                  <a:lnTo>
                    <a:pt x="88" y="26"/>
                  </a:lnTo>
                  <a:lnTo>
                    <a:pt x="77" y="26"/>
                  </a:lnTo>
                  <a:lnTo>
                    <a:pt x="69" y="26"/>
                  </a:lnTo>
                  <a:lnTo>
                    <a:pt x="59" y="28"/>
                  </a:lnTo>
                  <a:lnTo>
                    <a:pt x="53" y="29"/>
                  </a:lnTo>
                  <a:lnTo>
                    <a:pt x="38" y="28"/>
                  </a:lnTo>
                  <a:lnTo>
                    <a:pt x="26" y="28"/>
                  </a:lnTo>
                  <a:lnTo>
                    <a:pt x="17" y="28"/>
                  </a:lnTo>
                  <a:lnTo>
                    <a:pt x="12" y="28"/>
                  </a:lnTo>
                  <a:lnTo>
                    <a:pt x="7" y="28"/>
                  </a:lnTo>
                  <a:lnTo>
                    <a:pt x="9" y="31"/>
                  </a:lnTo>
                  <a:lnTo>
                    <a:pt x="9" y="35"/>
                  </a:lnTo>
                  <a:lnTo>
                    <a:pt x="7" y="43"/>
                  </a:lnTo>
                  <a:lnTo>
                    <a:pt x="2" y="48"/>
                  </a:lnTo>
                  <a:lnTo>
                    <a:pt x="0" y="52"/>
                  </a:lnTo>
                  <a:lnTo>
                    <a:pt x="0" y="52"/>
                  </a:lnTo>
                  <a:close/>
                </a:path>
              </a:pathLst>
            </a:custGeom>
            <a:solidFill>
              <a:srgbClr val="000000"/>
            </a:solidFill>
            <a:ln w="9525">
              <a:noFill/>
              <a:round/>
              <a:headEnd/>
              <a:tailEnd/>
            </a:ln>
          </p:spPr>
          <p:txBody>
            <a:bodyPr/>
            <a:lstStyle/>
            <a:p>
              <a:endParaRPr lang="en-US"/>
            </a:p>
          </p:txBody>
        </p:sp>
        <p:sp>
          <p:nvSpPr>
            <p:cNvPr id="136306" name="Freeform 114"/>
            <p:cNvSpPr>
              <a:spLocks/>
            </p:cNvSpPr>
            <p:nvPr/>
          </p:nvSpPr>
          <p:spPr bwMode="auto">
            <a:xfrm>
              <a:off x="4589" y="1774"/>
              <a:ext cx="148" cy="46"/>
            </a:xfrm>
            <a:custGeom>
              <a:avLst/>
              <a:gdLst/>
              <a:ahLst/>
              <a:cxnLst>
                <a:cxn ang="0">
                  <a:pos x="26" y="7"/>
                </a:cxn>
                <a:cxn ang="0">
                  <a:pos x="19" y="22"/>
                </a:cxn>
                <a:cxn ang="0">
                  <a:pos x="11" y="46"/>
                </a:cxn>
                <a:cxn ang="0">
                  <a:pos x="2" y="72"/>
                </a:cxn>
                <a:cxn ang="0">
                  <a:pos x="2" y="79"/>
                </a:cxn>
                <a:cxn ang="0">
                  <a:pos x="19" y="75"/>
                </a:cxn>
                <a:cxn ang="0">
                  <a:pos x="40" y="70"/>
                </a:cxn>
                <a:cxn ang="0">
                  <a:pos x="59" y="67"/>
                </a:cxn>
                <a:cxn ang="0">
                  <a:pos x="77" y="65"/>
                </a:cxn>
                <a:cxn ang="0">
                  <a:pos x="98" y="63"/>
                </a:cxn>
                <a:cxn ang="0">
                  <a:pos x="119" y="62"/>
                </a:cxn>
                <a:cxn ang="0">
                  <a:pos x="137" y="62"/>
                </a:cxn>
                <a:cxn ang="0">
                  <a:pos x="156" y="62"/>
                </a:cxn>
                <a:cxn ang="0">
                  <a:pos x="175" y="62"/>
                </a:cxn>
                <a:cxn ang="0">
                  <a:pos x="199" y="63"/>
                </a:cxn>
                <a:cxn ang="0">
                  <a:pos x="230" y="67"/>
                </a:cxn>
                <a:cxn ang="0">
                  <a:pos x="254" y="74"/>
                </a:cxn>
                <a:cxn ang="0">
                  <a:pos x="271" y="77"/>
                </a:cxn>
                <a:cxn ang="0">
                  <a:pos x="290" y="86"/>
                </a:cxn>
                <a:cxn ang="0">
                  <a:pos x="223" y="0"/>
                </a:cxn>
                <a:cxn ang="0">
                  <a:pos x="185" y="5"/>
                </a:cxn>
                <a:cxn ang="0">
                  <a:pos x="203" y="24"/>
                </a:cxn>
                <a:cxn ang="0">
                  <a:pos x="215" y="39"/>
                </a:cxn>
                <a:cxn ang="0">
                  <a:pos x="216" y="45"/>
                </a:cxn>
                <a:cxn ang="0">
                  <a:pos x="201" y="43"/>
                </a:cxn>
                <a:cxn ang="0">
                  <a:pos x="185" y="43"/>
                </a:cxn>
                <a:cxn ang="0">
                  <a:pos x="167" y="41"/>
                </a:cxn>
                <a:cxn ang="0">
                  <a:pos x="148" y="41"/>
                </a:cxn>
                <a:cxn ang="0">
                  <a:pos x="129" y="41"/>
                </a:cxn>
                <a:cxn ang="0">
                  <a:pos x="112" y="41"/>
                </a:cxn>
                <a:cxn ang="0">
                  <a:pos x="95" y="43"/>
                </a:cxn>
                <a:cxn ang="0">
                  <a:pos x="77" y="43"/>
                </a:cxn>
                <a:cxn ang="0">
                  <a:pos x="59" y="45"/>
                </a:cxn>
                <a:cxn ang="0">
                  <a:pos x="40" y="48"/>
                </a:cxn>
                <a:cxn ang="0">
                  <a:pos x="67" y="2"/>
                </a:cxn>
                <a:cxn ang="0">
                  <a:pos x="28" y="5"/>
                </a:cxn>
              </a:cxnLst>
              <a:rect l="0" t="0" r="r" b="b"/>
              <a:pathLst>
                <a:path w="297" h="93">
                  <a:moveTo>
                    <a:pt x="28" y="5"/>
                  </a:moveTo>
                  <a:lnTo>
                    <a:pt x="26" y="7"/>
                  </a:lnTo>
                  <a:lnTo>
                    <a:pt x="23" y="14"/>
                  </a:lnTo>
                  <a:lnTo>
                    <a:pt x="19" y="22"/>
                  </a:lnTo>
                  <a:lnTo>
                    <a:pt x="16" y="36"/>
                  </a:lnTo>
                  <a:lnTo>
                    <a:pt x="11" y="46"/>
                  </a:lnTo>
                  <a:lnTo>
                    <a:pt x="5" y="62"/>
                  </a:lnTo>
                  <a:lnTo>
                    <a:pt x="2" y="72"/>
                  </a:lnTo>
                  <a:lnTo>
                    <a:pt x="0" y="81"/>
                  </a:lnTo>
                  <a:lnTo>
                    <a:pt x="2" y="79"/>
                  </a:lnTo>
                  <a:lnTo>
                    <a:pt x="9" y="77"/>
                  </a:lnTo>
                  <a:lnTo>
                    <a:pt x="19" y="75"/>
                  </a:lnTo>
                  <a:lnTo>
                    <a:pt x="35" y="74"/>
                  </a:lnTo>
                  <a:lnTo>
                    <a:pt x="40" y="70"/>
                  </a:lnTo>
                  <a:lnTo>
                    <a:pt x="50" y="70"/>
                  </a:lnTo>
                  <a:lnTo>
                    <a:pt x="59" y="67"/>
                  </a:lnTo>
                  <a:lnTo>
                    <a:pt x="67" y="67"/>
                  </a:lnTo>
                  <a:lnTo>
                    <a:pt x="77" y="65"/>
                  </a:lnTo>
                  <a:lnTo>
                    <a:pt x="88" y="63"/>
                  </a:lnTo>
                  <a:lnTo>
                    <a:pt x="98" y="63"/>
                  </a:lnTo>
                  <a:lnTo>
                    <a:pt x="110" y="63"/>
                  </a:lnTo>
                  <a:lnTo>
                    <a:pt x="119" y="62"/>
                  </a:lnTo>
                  <a:lnTo>
                    <a:pt x="129" y="62"/>
                  </a:lnTo>
                  <a:lnTo>
                    <a:pt x="137" y="62"/>
                  </a:lnTo>
                  <a:lnTo>
                    <a:pt x="146" y="62"/>
                  </a:lnTo>
                  <a:lnTo>
                    <a:pt x="156" y="62"/>
                  </a:lnTo>
                  <a:lnTo>
                    <a:pt x="165" y="62"/>
                  </a:lnTo>
                  <a:lnTo>
                    <a:pt x="175" y="62"/>
                  </a:lnTo>
                  <a:lnTo>
                    <a:pt x="184" y="63"/>
                  </a:lnTo>
                  <a:lnTo>
                    <a:pt x="199" y="63"/>
                  </a:lnTo>
                  <a:lnTo>
                    <a:pt x="216" y="65"/>
                  </a:lnTo>
                  <a:lnTo>
                    <a:pt x="230" y="67"/>
                  </a:lnTo>
                  <a:lnTo>
                    <a:pt x="244" y="72"/>
                  </a:lnTo>
                  <a:lnTo>
                    <a:pt x="254" y="74"/>
                  </a:lnTo>
                  <a:lnTo>
                    <a:pt x="264" y="77"/>
                  </a:lnTo>
                  <a:lnTo>
                    <a:pt x="271" y="77"/>
                  </a:lnTo>
                  <a:lnTo>
                    <a:pt x="281" y="81"/>
                  </a:lnTo>
                  <a:lnTo>
                    <a:pt x="290" y="86"/>
                  </a:lnTo>
                  <a:lnTo>
                    <a:pt x="297" y="93"/>
                  </a:lnTo>
                  <a:lnTo>
                    <a:pt x="223" y="0"/>
                  </a:lnTo>
                  <a:lnTo>
                    <a:pt x="180" y="0"/>
                  </a:lnTo>
                  <a:lnTo>
                    <a:pt x="185" y="5"/>
                  </a:lnTo>
                  <a:lnTo>
                    <a:pt x="196" y="17"/>
                  </a:lnTo>
                  <a:lnTo>
                    <a:pt x="203" y="24"/>
                  </a:lnTo>
                  <a:lnTo>
                    <a:pt x="209" y="31"/>
                  </a:lnTo>
                  <a:lnTo>
                    <a:pt x="215" y="39"/>
                  </a:lnTo>
                  <a:lnTo>
                    <a:pt x="221" y="45"/>
                  </a:lnTo>
                  <a:lnTo>
                    <a:pt x="216" y="45"/>
                  </a:lnTo>
                  <a:lnTo>
                    <a:pt x="208" y="45"/>
                  </a:lnTo>
                  <a:lnTo>
                    <a:pt x="201" y="43"/>
                  </a:lnTo>
                  <a:lnTo>
                    <a:pt x="194" y="43"/>
                  </a:lnTo>
                  <a:lnTo>
                    <a:pt x="185" y="43"/>
                  </a:lnTo>
                  <a:lnTo>
                    <a:pt x="177" y="43"/>
                  </a:lnTo>
                  <a:lnTo>
                    <a:pt x="167" y="41"/>
                  </a:lnTo>
                  <a:lnTo>
                    <a:pt x="158" y="41"/>
                  </a:lnTo>
                  <a:lnTo>
                    <a:pt x="148" y="41"/>
                  </a:lnTo>
                  <a:lnTo>
                    <a:pt x="139" y="41"/>
                  </a:lnTo>
                  <a:lnTo>
                    <a:pt x="129" y="41"/>
                  </a:lnTo>
                  <a:lnTo>
                    <a:pt x="120" y="41"/>
                  </a:lnTo>
                  <a:lnTo>
                    <a:pt x="112" y="41"/>
                  </a:lnTo>
                  <a:lnTo>
                    <a:pt x="103" y="43"/>
                  </a:lnTo>
                  <a:lnTo>
                    <a:pt x="95" y="43"/>
                  </a:lnTo>
                  <a:lnTo>
                    <a:pt x="84" y="43"/>
                  </a:lnTo>
                  <a:lnTo>
                    <a:pt x="77" y="43"/>
                  </a:lnTo>
                  <a:lnTo>
                    <a:pt x="71" y="43"/>
                  </a:lnTo>
                  <a:lnTo>
                    <a:pt x="59" y="45"/>
                  </a:lnTo>
                  <a:lnTo>
                    <a:pt x="52" y="46"/>
                  </a:lnTo>
                  <a:lnTo>
                    <a:pt x="40" y="48"/>
                  </a:lnTo>
                  <a:lnTo>
                    <a:pt x="36" y="51"/>
                  </a:lnTo>
                  <a:lnTo>
                    <a:pt x="67" y="2"/>
                  </a:lnTo>
                  <a:lnTo>
                    <a:pt x="28" y="5"/>
                  </a:lnTo>
                  <a:lnTo>
                    <a:pt x="28" y="5"/>
                  </a:lnTo>
                  <a:close/>
                </a:path>
              </a:pathLst>
            </a:custGeom>
            <a:solidFill>
              <a:srgbClr val="000000"/>
            </a:solidFill>
            <a:ln w="9525">
              <a:noFill/>
              <a:round/>
              <a:headEnd/>
              <a:tailEnd/>
            </a:ln>
          </p:spPr>
          <p:txBody>
            <a:bodyPr/>
            <a:lstStyle/>
            <a:p>
              <a:endParaRPr lang="en-US"/>
            </a:p>
          </p:txBody>
        </p:sp>
        <p:sp>
          <p:nvSpPr>
            <p:cNvPr id="136307" name="Freeform 115"/>
            <p:cNvSpPr>
              <a:spLocks/>
            </p:cNvSpPr>
            <p:nvPr/>
          </p:nvSpPr>
          <p:spPr bwMode="auto">
            <a:xfrm>
              <a:off x="4603" y="1759"/>
              <a:ext cx="98" cy="24"/>
            </a:xfrm>
            <a:custGeom>
              <a:avLst/>
              <a:gdLst/>
              <a:ahLst/>
              <a:cxnLst>
                <a:cxn ang="0">
                  <a:pos x="0" y="36"/>
                </a:cxn>
                <a:cxn ang="0">
                  <a:pos x="0" y="33"/>
                </a:cxn>
                <a:cxn ang="0">
                  <a:pos x="5" y="26"/>
                </a:cxn>
                <a:cxn ang="0">
                  <a:pos x="7" y="16"/>
                </a:cxn>
                <a:cxn ang="0">
                  <a:pos x="12" y="10"/>
                </a:cxn>
                <a:cxn ang="0">
                  <a:pos x="192" y="0"/>
                </a:cxn>
                <a:cxn ang="0">
                  <a:pos x="195" y="31"/>
                </a:cxn>
                <a:cxn ang="0">
                  <a:pos x="183" y="38"/>
                </a:cxn>
                <a:cxn ang="0">
                  <a:pos x="152" y="31"/>
                </a:cxn>
                <a:cxn ang="0">
                  <a:pos x="39" y="33"/>
                </a:cxn>
                <a:cxn ang="0">
                  <a:pos x="12" y="48"/>
                </a:cxn>
                <a:cxn ang="0">
                  <a:pos x="0" y="36"/>
                </a:cxn>
                <a:cxn ang="0">
                  <a:pos x="0" y="36"/>
                </a:cxn>
              </a:cxnLst>
              <a:rect l="0" t="0" r="r" b="b"/>
              <a:pathLst>
                <a:path w="195" h="48">
                  <a:moveTo>
                    <a:pt x="0" y="36"/>
                  </a:moveTo>
                  <a:lnTo>
                    <a:pt x="0" y="33"/>
                  </a:lnTo>
                  <a:lnTo>
                    <a:pt x="5" y="26"/>
                  </a:lnTo>
                  <a:lnTo>
                    <a:pt x="7" y="16"/>
                  </a:lnTo>
                  <a:lnTo>
                    <a:pt x="12" y="10"/>
                  </a:lnTo>
                  <a:lnTo>
                    <a:pt x="192" y="0"/>
                  </a:lnTo>
                  <a:lnTo>
                    <a:pt x="195" y="31"/>
                  </a:lnTo>
                  <a:lnTo>
                    <a:pt x="183" y="38"/>
                  </a:lnTo>
                  <a:lnTo>
                    <a:pt x="152" y="31"/>
                  </a:lnTo>
                  <a:lnTo>
                    <a:pt x="39" y="33"/>
                  </a:lnTo>
                  <a:lnTo>
                    <a:pt x="12" y="48"/>
                  </a:lnTo>
                  <a:lnTo>
                    <a:pt x="0" y="36"/>
                  </a:lnTo>
                  <a:lnTo>
                    <a:pt x="0" y="36"/>
                  </a:lnTo>
                  <a:close/>
                </a:path>
              </a:pathLst>
            </a:custGeom>
            <a:solidFill>
              <a:srgbClr val="000000"/>
            </a:solidFill>
            <a:ln w="9525">
              <a:noFill/>
              <a:round/>
              <a:headEnd/>
              <a:tailEnd/>
            </a:ln>
          </p:spPr>
          <p:txBody>
            <a:bodyPr/>
            <a:lstStyle/>
            <a:p>
              <a:endParaRPr lang="en-US"/>
            </a:p>
          </p:txBody>
        </p:sp>
        <p:sp>
          <p:nvSpPr>
            <p:cNvPr id="136308" name="Freeform 116"/>
            <p:cNvSpPr>
              <a:spLocks/>
            </p:cNvSpPr>
            <p:nvPr/>
          </p:nvSpPr>
          <p:spPr bwMode="auto">
            <a:xfrm>
              <a:off x="4524" y="1603"/>
              <a:ext cx="132" cy="127"/>
            </a:xfrm>
            <a:custGeom>
              <a:avLst/>
              <a:gdLst/>
              <a:ahLst/>
              <a:cxnLst>
                <a:cxn ang="0">
                  <a:pos x="261" y="72"/>
                </a:cxn>
                <a:cxn ang="0">
                  <a:pos x="247" y="50"/>
                </a:cxn>
                <a:cxn ang="0">
                  <a:pos x="231" y="32"/>
                </a:cxn>
                <a:cxn ang="0">
                  <a:pos x="213" y="17"/>
                </a:cxn>
                <a:cxn ang="0">
                  <a:pos x="194" y="7"/>
                </a:cxn>
                <a:cxn ang="0">
                  <a:pos x="170" y="2"/>
                </a:cxn>
                <a:cxn ang="0">
                  <a:pos x="144" y="0"/>
                </a:cxn>
                <a:cxn ang="0">
                  <a:pos x="115" y="3"/>
                </a:cxn>
                <a:cxn ang="0">
                  <a:pos x="84" y="10"/>
                </a:cxn>
                <a:cxn ang="0">
                  <a:pos x="57" y="24"/>
                </a:cxn>
                <a:cxn ang="0">
                  <a:pos x="31" y="41"/>
                </a:cxn>
                <a:cxn ang="0">
                  <a:pos x="14" y="68"/>
                </a:cxn>
                <a:cxn ang="0">
                  <a:pos x="3" y="98"/>
                </a:cxn>
                <a:cxn ang="0">
                  <a:pos x="0" y="130"/>
                </a:cxn>
                <a:cxn ang="0">
                  <a:pos x="5" y="161"/>
                </a:cxn>
                <a:cxn ang="0">
                  <a:pos x="17" y="187"/>
                </a:cxn>
                <a:cxn ang="0">
                  <a:pos x="38" y="209"/>
                </a:cxn>
                <a:cxn ang="0">
                  <a:pos x="63" y="224"/>
                </a:cxn>
                <a:cxn ang="0">
                  <a:pos x="93" y="236"/>
                </a:cxn>
                <a:cxn ang="0">
                  <a:pos x="122" y="245"/>
                </a:cxn>
                <a:cxn ang="0">
                  <a:pos x="149" y="252"/>
                </a:cxn>
                <a:cxn ang="0">
                  <a:pos x="178" y="252"/>
                </a:cxn>
                <a:cxn ang="0">
                  <a:pos x="204" y="247"/>
                </a:cxn>
                <a:cxn ang="0">
                  <a:pos x="226" y="231"/>
                </a:cxn>
                <a:cxn ang="0">
                  <a:pos x="243" y="204"/>
                </a:cxn>
                <a:cxn ang="0">
                  <a:pos x="254" y="171"/>
                </a:cxn>
                <a:cxn ang="0">
                  <a:pos x="259" y="146"/>
                </a:cxn>
                <a:cxn ang="0">
                  <a:pos x="219" y="149"/>
                </a:cxn>
                <a:cxn ang="0">
                  <a:pos x="216" y="158"/>
                </a:cxn>
                <a:cxn ang="0">
                  <a:pos x="209" y="180"/>
                </a:cxn>
                <a:cxn ang="0">
                  <a:pos x="195" y="200"/>
                </a:cxn>
                <a:cxn ang="0">
                  <a:pos x="182" y="218"/>
                </a:cxn>
                <a:cxn ang="0">
                  <a:pos x="163" y="219"/>
                </a:cxn>
                <a:cxn ang="0">
                  <a:pos x="144" y="216"/>
                </a:cxn>
                <a:cxn ang="0">
                  <a:pos x="123" y="209"/>
                </a:cxn>
                <a:cxn ang="0">
                  <a:pos x="105" y="197"/>
                </a:cxn>
                <a:cxn ang="0">
                  <a:pos x="87" y="185"/>
                </a:cxn>
                <a:cxn ang="0">
                  <a:pos x="72" y="175"/>
                </a:cxn>
                <a:cxn ang="0">
                  <a:pos x="57" y="159"/>
                </a:cxn>
                <a:cxn ang="0">
                  <a:pos x="50" y="144"/>
                </a:cxn>
                <a:cxn ang="0">
                  <a:pos x="43" y="122"/>
                </a:cxn>
                <a:cxn ang="0">
                  <a:pos x="43" y="101"/>
                </a:cxn>
                <a:cxn ang="0">
                  <a:pos x="48" y="79"/>
                </a:cxn>
                <a:cxn ang="0">
                  <a:pos x="58" y="63"/>
                </a:cxn>
                <a:cxn ang="0">
                  <a:pos x="72" y="50"/>
                </a:cxn>
                <a:cxn ang="0">
                  <a:pos x="89" y="39"/>
                </a:cxn>
                <a:cxn ang="0">
                  <a:pos x="111" y="34"/>
                </a:cxn>
                <a:cxn ang="0">
                  <a:pos x="135" y="34"/>
                </a:cxn>
                <a:cxn ang="0">
                  <a:pos x="158" y="34"/>
                </a:cxn>
                <a:cxn ang="0">
                  <a:pos x="182" y="39"/>
                </a:cxn>
                <a:cxn ang="0">
                  <a:pos x="199" y="44"/>
                </a:cxn>
                <a:cxn ang="0">
                  <a:pos x="214" y="55"/>
                </a:cxn>
                <a:cxn ang="0">
                  <a:pos x="225" y="75"/>
                </a:cxn>
                <a:cxn ang="0">
                  <a:pos x="225" y="87"/>
                </a:cxn>
                <a:cxn ang="0">
                  <a:pos x="264" y="79"/>
                </a:cxn>
              </a:cxnLst>
              <a:rect l="0" t="0" r="r" b="b"/>
              <a:pathLst>
                <a:path w="264" h="254">
                  <a:moveTo>
                    <a:pt x="264" y="79"/>
                  </a:moveTo>
                  <a:lnTo>
                    <a:pt x="261" y="72"/>
                  </a:lnTo>
                  <a:lnTo>
                    <a:pt x="254" y="58"/>
                  </a:lnTo>
                  <a:lnTo>
                    <a:pt x="247" y="50"/>
                  </a:lnTo>
                  <a:lnTo>
                    <a:pt x="242" y="41"/>
                  </a:lnTo>
                  <a:lnTo>
                    <a:pt x="231" y="32"/>
                  </a:lnTo>
                  <a:lnTo>
                    <a:pt x="225" y="24"/>
                  </a:lnTo>
                  <a:lnTo>
                    <a:pt x="213" y="17"/>
                  </a:lnTo>
                  <a:lnTo>
                    <a:pt x="204" y="12"/>
                  </a:lnTo>
                  <a:lnTo>
                    <a:pt x="194" y="7"/>
                  </a:lnTo>
                  <a:lnTo>
                    <a:pt x="182" y="5"/>
                  </a:lnTo>
                  <a:lnTo>
                    <a:pt x="170" y="2"/>
                  </a:lnTo>
                  <a:lnTo>
                    <a:pt x="158" y="2"/>
                  </a:lnTo>
                  <a:lnTo>
                    <a:pt x="144" y="0"/>
                  </a:lnTo>
                  <a:lnTo>
                    <a:pt x="130" y="3"/>
                  </a:lnTo>
                  <a:lnTo>
                    <a:pt x="115" y="3"/>
                  </a:lnTo>
                  <a:lnTo>
                    <a:pt x="99" y="7"/>
                  </a:lnTo>
                  <a:lnTo>
                    <a:pt x="84" y="10"/>
                  </a:lnTo>
                  <a:lnTo>
                    <a:pt x="70" y="19"/>
                  </a:lnTo>
                  <a:lnTo>
                    <a:pt x="57" y="24"/>
                  </a:lnTo>
                  <a:lnTo>
                    <a:pt x="43" y="32"/>
                  </a:lnTo>
                  <a:lnTo>
                    <a:pt x="31" y="41"/>
                  </a:lnTo>
                  <a:lnTo>
                    <a:pt x="24" y="55"/>
                  </a:lnTo>
                  <a:lnTo>
                    <a:pt x="14" y="68"/>
                  </a:lnTo>
                  <a:lnTo>
                    <a:pt x="9" y="82"/>
                  </a:lnTo>
                  <a:lnTo>
                    <a:pt x="3" y="98"/>
                  </a:lnTo>
                  <a:lnTo>
                    <a:pt x="2" y="115"/>
                  </a:lnTo>
                  <a:lnTo>
                    <a:pt x="0" y="130"/>
                  </a:lnTo>
                  <a:lnTo>
                    <a:pt x="2" y="146"/>
                  </a:lnTo>
                  <a:lnTo>
                    <a:pt x="5" y="161"/>
                  </a:lnTo>
                  <a:lnTo>
                    <a:pt x="10" y="176"/>
                  </a:lnTo>
                  <a:lnTo>
                    <a:pt x="17" y="187"/>
                  </a:lnTo>
                  <a:lnTo>
                    <a:pt x="27" y="199"/>
                  </a:lnTo>
                  <a:lnTo>
                    <a:pt x="38" y="209"/>
                  </a:lnTo>
                  <a:lnTo>
                    <a:pt x="51" y="218"/>
                  </a:lnTo>
                  <a:lnTo>
                    <a:pt x="63" y="224"/>
                  </a:lnTo>
                  <a:lnTo>
                    <a:pt x="77" y="231"/>
                  </a:lnTo>
                  <a:lnTo>
                    <a:pt x="93" y="236"/>
                  </a:lnTo>
                  <a:lnTo>
                    <a:pt x="108" y="243"/>
                  </a:lnTo>
                  <a:lnTo>
                    <a:pt x="122" y="245"/>
                  </a:lnTo>
                  <a:lnTo>
                    <a:pt x="135" y="250"/>
                  </a:lnTo>
                  <a:lnTo>
                    <a:pt x="149" y="252"/>
                  </a:lnTo>
                  <a:lnTo>
                    <a:pt x="165" y="254"/>
                  </a:lnTo>
                  <a:lnTo>
                    <a:pt x="178" y="252"/>
                  </a:lnTo>
                  <a:lnTo>
                    <a:pt x="192" y="252"/>
                  </a:lnTo>
                  <a:lnTo>
                    <a:pt x="204" y="247"/>
                  </a:lnTo>
                  <a:lnTo>
                    <a:pt x="216" y="243"/>
                  </a:lnTo>
                  <a:lnTo>
                    <a:pt x="226" y="231"/>
                  </a:lnTo>
                  <a:lnTo>
                    <a:pt x="235" y="219"/>
                  </a:lnTo>
                  <a:lnTo>
                    <a:pt x="243" y="204"/>
                  </a:lnTo>
                  <a:lnTo>
                    <a:pt x="250" y="188"/>
                  </a:lnTo>
                  <a:lnTo>
                    <a:pt x="254" y="171"/>
                  </a:lnTo>
                  <a:lnTo>
                    <a:pt x="259" y="158"/>
                  </a:lnTo>
                  <a:lnTo>
                    <a:pt x="259" y="146"/>
                  </a:lnTo>
                  <a:lnTo>
                    <a:pt x="261" y="139"/>
                  </a:lnTo>
                  <a:lnTo>
                    <a:pt x="219" y="149"/>
                  </a:lnTo>
                  <a:lnTo>
                    <a:pt x="218" y="151"/>
                  </a:lnTo>
                  <a:lnTo>
                    <a:pt x="216" y="158"/>
                  </a:lnTo>
                  <a:lnTo>
                    <a:pt x="213" y="166"/>
                  </a:lnTo>
                  <a:lnTo>
                    <a:pt x="209" y="180"/>
                  </a:lnTo>
                  <a:lnTo>
                    <a:pt x="201" y="190"/>
                  </a:lnTo>
                  <a:lnTo>
                    <a:pt x="195" y="200"/>
                  </a:lnTo>
                  <a:lnTo>
                    <a:pt x="187" y="211"/>
                  </a:lnTo>
                  <a:lnTo>
                    <a:pt x="182" y="218"/>
                  </a:lnTo>
                  <a:lnTo>
                    <a:pt x="171" y="219"/>
                  </a:lnTo>
                  <a:lnTo>
                    <a:pt x="163" y="219"/>
                  </a:lnTo>
                  <a:lnTo>
                    <a:pt x="153" y="218"/>
                  </a:lnTo>
                  <a:lnTo>
                    <a:pt x="144" y="216"/>
                  </a:lnTo>
                  <a:lnTo>
                    <a:pt x="134" y="212"/>
                  </a:lnTo>
                  <a:lnTo>
                    <a:pt x="123" y="209"/>
                  </a:lnTo>
                  <a:lnTo>
                    <a:pt x="115" y="202"/>
                  </a:lnTo>
                  <a:lnTo>
                    <a:pt x="105" y="197"/>
                  </a:lnTo>
                  <a:lnTo>
                    <a:pt x="96" y="192"/>
                  </a:lnTo>
                  <a:lnTo>
                    <a:pt x="87" y="185"/>
                  </a:lnTo>
                  <a:lnTo>
                    <a:pt x="77" y="180"/>
                  </a:lnTo>
                  <a:lnTo>
                    <a:pt x="72" y="175"/>
                  </a:lnTo>
                  <a:lnTo>
                    <a:pt x="63" y="166"/>
                  </a:lnTo>
                  <a:lnTo>
                    <a:pt x="57" y="159"/>
                  </a:lnTo>
                  <a:lnTo>
                    <a:pt x="53" y="151"/>
                  </a:lnTo>
                  <a:lnTo>
                    <a:pt x="50" y="144"/>
                  </a:lnTo>
                  <a:lnTo>
                    <a:pt x="45" y="134"/>
                  </a:lnTo>
                  <a:lnTo>
                    <a:pt x="43" y="122"/>
                  </a:lnTo>
                  <a:lnTo>
                    <a:pt x="41" y="111"/>
                  </a:lnTo>
                  <a:lnTo>
                    <a:pt x="43" y="101"/>
                  </a:lnTo>
                  <a:lnTo>
                    <a:pt x="43" y="89"/>
                  </a:lnTo>
                  <a:lnTo>
                    <a:pt x="48" y="79"/>
                  </a:lnTo>
                  <a:lnTo>
                    <a:pt x="51" y="70"/>
                  </a:lnTo>
                  <a:lnTo>
                    <a:pt x="58" y="63"/>
                  </a:lnTo>
                  <a:lnTo>
                    <a:pt x="63" y="55"/>
                  </a:lnTo>
                  <a:lnTo>
                    <a:pt x="72" y="50"/>
                  </a:lnTo>
                  <a:lnTo>
                    <a:pt x="79" y="43"/>
                  </a:lnTo>
                  <a:lnTo>
                    <a:pt x="89" y="39"/>
                  </a:lnTo>
                  <a:lnTo>
                    <a:pt x="99" y="36"/>
                  </a:lnTo>
                  <a:lnTo>
                    <a:pt x="111" y="34"/>
                  </a:lnTo>
                  <a:lnTo>
                    <a:pt x="122" y="34"/>
                  </a:lnTo>
                  <a:lnTo>
                    <a:pt x="135" y="34"/>
                  </a:lnTo>
                  <a:lnTo>
                    <a:pt x="146" y="34"/>
                  </a:lnTo>
                  <a:lnTo>
                    <a:pt x="158" y="34"/>
                  </a:lnTo>
                  <a:lnTo>
                    <a:pt x="168" y="36"/>
                  </a:lnTo>
                  <a:lnTo>
                    <a:pt x="182" y="39"/>
                  </a:lnTo>
                  <a:lnTo>
                    <a:pt x="190" y="41"/>
                  </a:lnTo>
                  <a:lnTo>
                    <a:pt x="199" y="44"/>
                  </a:lnTo>
                  <a:lnTo>
                    <a:pt x="207" y="50"/>
                  </a:lnTo>
                  <a:lnTo>
                    <a:pt x="214" y="55"/>
                  </a:lnTo>
                  <a:lnTo>
                    <a:pt x="221" y="65"/>
                  </a:lnTo>
                  <a:lnTo>
                    <a:pt x="225" y="75"/>
                  </a:lnTo>
                  <a:lnTo>
                    <a:pt x="225" y="84"/>
                  </a:lnTo>
                  <a:lnTo>
                    <a:pt x="225" y="87"/>
                  </a:lnTo>
                  <a:lnTo>
                    <a:pt x="264" y="79"/>
                  </a:lnTo>
                  <a:lnTo>
                    <a:pt x="264" y="79"/>
                  </a:lnTo>
                  <a:close/>
                </a:path>
              </a:pathLst>
            </a:custGeom>
            <a:solidFill>
              <a:srgbClr val="000000"/>
            </a:solidFill>
            <a:ln w="9525">
              <a:noFill/>
              <a:round/>
              <a:headEnd/>
              <a:tailEnd/>
            </a:ln>
          </p:spPr>
          <p:txBody>
            <a:bodyPr/>
            <a:lstStyle/>
            <a:p>
              <a:endParaRPr lang="en-US"/>
            </a:p>
          </p:txBody>
        </p:sp>
        <p:sp>
          <p:nvSpPr>
            <p:cNvPr id="136309" name="Freeform 117"/>
            <p:cNvSpPr>
              <a:spLocks/>
            </p:cNvSpPr>
            <p:nvPr/>
          </p:nvSpPr>
          <p:spPr bwMode="auto">
            <a:xfrm>
              <a:off x="4576" y="1624"/>
              <a:ext cx="167" cy="70"/>
            </a:xfrm>
            <a:custGeom>
              <a:avLst/>
              <a:gdLst/>
              <a:ahLst/>
              <a:cxnLst>
                <a:cxn ang="0">
                  <a:pos x="246" y="3"/>
                </a:cxn>
                <a:cxn ang="0">
                  <a:pos x="228" y="26"/>
                </a:cxn>
                <a:cxn ang="0">
                  <a:pos x="204" y="39"/>
                </a:cxn>
                <a:cxn ang="0">
                  <a:pos x="185" y="38"/>
                </a:cxn>
                <a:cxn ang="0">
                  <a:pos x="169" y="33"/>
                </a:cxn>
                <a:cxn ang="0">
                  <a:pos x="149" y="33"/>
                </a:cxn>
                <a:cxn ang="0">
                  <a:pos x="128" y="36"/>
                </a:cxn>
                <a:cxn ang="0">
                  <a:pos x="108" y="38"/>
                </a:cxn>
                <a:cxn ang="0">
                  <a:pos x="89" y="39"/>
                </a:cxn>
                <a:cxn ang="0">
                  <a:pos x="70" y="43"/>
                </a:cxn>
                <a:cxn ang="0">
                  <a:pos x="49" y="45"/>
                </a:cxn>
                <a:cxn ang="0">
                  <a:pos x="32" y="46"/>
                </a:cxn>
                <a:cxn ang="0">
                  <a:pos x="15" y="55"/>
                </a:cxn>
                <a:cxn ang="0">
                  <a:pos x="1" y="75"/>
                </a:cxn>
                <a:cxn ang="0">
                  <a:pos x="1" y="103"/>
                </a:cxn>
                <a:cxn ang="0">
                  <a:pos x="15" y="120"/>
                </a:cxn>
                <a:cxn ang="0">
                  <a:pos x="32" y="122"/>
                </a:cxn>
                <a:cxn ang="0">
                  <a:pos x="51" y="122"/>
                </a:cxn>
                <a:cxn ang="0">
                  <a:pos x="72" y="118"/>
                </a:cxn>
                <a:cxn ang="0">
                  <a:pos x="96" y="115"/>
                </a:cxn>
                <a:cxn ang="0">
                  <a:pos x="120" y="111"/>
                </a:cxn>
                <a:cxn ang="0">
                  <a:pos x="138" y="111"/>
                </a:cxn>
                <a:cxn ang="0">
                  <a:pos x="156" y="113"/>
                </a:cxn>
                <a:cxn ang="0">
                  <a:pos x="168" y="123"/>
                </a:cxn>
                <a:cxn ang="0">
                  <a:pos x="183" y="134"/>
                </a:cxn>
                <a:cxn ang="0">
                  <a:pos x="200" y="139"/>
                </a:cxn>
                <a:cxn ang="0">
                  <a:pos x="222" y="139"/>
                </a:cxn>
                <a:cxn ang="0">
                  <a:pos x="248" y="135"/>
                </a:cxn>
                <a:cxn ang="0">
                  <a:pos x="276" y="120"/>
                </a:cxn>
                <a:cxn ang="0">
                  <a:pos x="300" y="96"/>
                </a:cxn>
                <a:cxn ang="0">
                  <a:pos x="318" y="74"/>
                </a:cxn>
                <a:cxn ang="0">
                  <a:pos x="330" y="60"/>
                </a:cxn>
                <a:cxn ang="0">
                  <a:pos x="325" y="57"/>
                </a:cxn>
                <a:cxn ang="0">
                  <a:pos x="306" y="43"/>
                </a:cxn>
                <a:cxn ang="0">
                  <a:pos x="296" y="39"/>
                </a:cxn>
                <a:cxn ang="0">
                  <a:pos x="288" y="53"/>
                </a:cxn>
                <a:cxn ang="0">
                  <a:pos x="272" y="77"/>
                </a:cxn>
                <a:cxn ang="0">
                  <a:pos x="255" y="98"/>
                </a:cxn>
                <a:cxn ang="0">
                  <a:pos x="240" y="110"/>
                </a:cxn>
                <a:cxn ang="0">
                  <a:pos x="222" y="111"/>
                </a:cxn>
                <a:cxn ang="0">
                  <a:pos x="204" y="108"/>
                </a:cxn>
                <a:cxn ang="0">
                  <a:pos x="185" y="103"/>
                </a:cxn>
                <a:cxn ang="0">
                  <a:pos x="164" y="93"/>
                </a:cxn>
                <a:cxn ang="0">
                  <a:pos x="138" y="86"/>
                </a:cxn>
                <a:cxn ang="0">
                  <a:pos x="114" y="86"/>
                </a:cxn>
                <a:cxn ang="0">
                  <a:pos x="94" y="86"/>
                </a:cxn>
                <a:cxn ang="0">
                  <a:pos x="75" y="87"/>
                </a:cxn>
                <a:cxn ang="0">
                  <a:pos x="58" y="89"/>
                </a:cxn>
                <a:cxn ang="0">
                  <a:pos x="44" y="86"/>
                </a:cxn>
                <a:cxn ang="0">
                  <a:pos x="51" y="77"/>
                </a:cxn>
                <a:cxn ang="0">
                  <a:pos x="73" y="65"/>
                </a:cxn>
                <a:cxn ang="0">
                  <a:pos x="96" y="60"/>
                </a:cxn>
                <a:cxn ang="0">
                  <a:pos x="114" y="60"/>
                </a:cxn>
                <a:cxn ang="0">
                  <a:pos x="135" y="60"/>
                </a:cxn>
                <a:cxn ang="0">
                  <a:pos x="154" y="60"/>
                </a:cxn>
                <a:cxn ang="0">
                  <a:pos x="173" y="62"/>
                </a:cxn>
                <a:cxn ang="0">
                  <a:pos x="193" y="62"/>
                </a:cxn>
                <a:cxn ang="0">
                  <a:pos x="212" y="62"/>
                </a:cxn>
                <a:cxn ang="0">
                  <a:pos x="231" y="62"/>
                </a:cxn>
                <a:cxn ang="0">
                  <a:pos x="253" y="53"/>
                </a:cxn>
                <a:cxn ang="0">
                  <a:pos x="269" y="36"/>
                </a:cxn>
                <a:cxn ang="0">
                  <a:pos x="274" y="17"/>
                </a:cxn>
                <a:cxn ang="0">
                  <a:pos x="250" y="0"/>
                </a:cxn>
              </a:cxnLst>
              <a:rect l="0" t="0" r="r" b="b"/>
              <a:pathLst>
                <a:path w="334" h="141">
                  <a:moveTo>
                    <a:pt x="250" y="0"/>
                  </a:moveTo>
                  <a:lnTo>
                    <a:pt x="246" y="3"/>
                  </a:lnTo>
                  <a:lnTo>
                    <a:pt x="238" y="14"/>
                  </a:lnTo>
                  <a:lnTo>
                    <a:pt x="228" y="26"/>
                  </a:lnTo>
                  <a:lnTo>
                    <a:pt x="217" y="36"/>
                  </a:lnTo>
                  <a:lnTo>
                    <a:pt x="204" y="39"/>
                  </a:lnTo>
                  <a:lnTo>
                    <a:pt x="195" y="39"/>
                  </a:lnTo>
                  <a:lnTo>
                    <a:pt x="185" y="38"/>
                  </a:lnTo>
                  <a:lnTo>
                    <a:pt x="178" y="36"/>
                  </a:lnTo>
                  <a:lnTo>
                    <a:pt x="169" y="33"/>
                  </a:lnTo>
                  <a:lnTo>
                    <a:pt x="159" y="33"/>
                  </a:lnTo>
                  <a:lnTo>
                    <a:pt x="149" y="33"/>
                  </a:lnTo>
                  <a:lnTo>
                    <a:pt x="138" y="36"/>
                  </a:lnTo>
                  <a:lnTo>
                    <a:pt x="128" y="36"/>
                  </a:lnTo>
                  <a:lnTo>
                    <a:pt x="120" y="36"/>
                  </a:lnTo>
                  <a:lnTo>
                    <a:pt x="108" y="38"/>
                  </a:lnTo>
                  <a:lnTo>
                    <a:pt x="99" y="39"/>
                  </a:lnTo>
                  <a:lnTo>
                    <a:pt x="89" y="39"/>
                  </a:lnTo>
                  <a:lnTo>
                    <a:pt x="78" y="41"/>
                  </a:lnTo>
                  <a:lnTo>
                    <a:pt x="70" y="43"/>
                  </a:lnTo>
                  <a:lnTo>
                    <a:pt x="60" y="45"/>
                  </a:lnTo>
                  <a:lnTo>
                    <a:pt x="49" y="45"/>
                  </a:lnTo>
                  <a:lnTo>
                    <a:pt x="41" y="45"/>
                  </a:lnTo>
                  <a:lnTo>
                    <a:pt x="32" y="46"/>
                  </a:lnTo>
                  <a:lnTo>
                    <a:pt x="27" y="50"/>
                  </a:lnTo>
                  <a:lnTo>
                    <a:pt x="15" y="55"/>
                  </a:lnTo>
                  <a:lnTo>
                    <a:pt x="8" y="63"/>
                  </a:lnTo>
                  <a:lnTo>
                    <a:pt x="1" y="75"/>
                  </a:lnTo>
                  <a:lnTo>
                    <a:pt x="0" y="91"/>
                  </a:lnTo>
                  <a:lnTo>
                    <a:pt x="1" y="103"/>
                  </a:lnTo>
                  <a:lnTo>
                    <a:pt x="8" y="113"/>
                  </a:lnTo>
                  <a:lnTo>
                    <a:pt x="15" y="120"/>
                  </a:lnTo>
                  <a:lnTo>
                    <a:pt x="29" y="122"/>
                  </a:lnTo>
                  <a:lnTo>
                    <a:pt x="32" y="122"/>
                  </a:lnTo>
                  <a:lnTo>
                    <a:pt x="42" y="122"/>
                  </a:lnTo>
                  <a:lnTo>
                    <a:pt x="51" y="122"/>
                  </a:lnTo>
                  <a:lnTo>
                    <a:pt x="61" y="122"/>
                  </a:lnTo>
                  <a:lnTo>
                    <a:pt x="72" y="118"/>
                  </a:lnTo>
                  <a:lnTo>
                    <a:pt x="84" y="117"/>
                  </a:lnTo>
                  <a:lnTo>
                    <a:pt x="96" y="115"/>
                  </a:lnTo>
                  <a:lnTo>
                    <a:pt x="108" y="113"/>
                  </a:lnTo>
                  <a:lnTo>
                    <a:pt x="120" y="111"/>
                  </a:lnTo>
                  <a:lnTo>
                    <a:pt x="130" y="111"/>
                  </a:lnTo>
                  <a:lnTo>
                    <a:pt x="138" y="111"/>
                  </a:lnTo>
                  <a:lnTo>
                    <a:pt x="147" y="111"/>
                  </a:lnTo>
                  <a:lnTo>
                    <a:pt x="156" y="113"/>
                  </a:lnTo>
                  <a:lnTo>
                    <a:pt x="162" y="118"/>
                  </a:lnTo>
                  <a:lnTo>
                    <a:pt x="168" y="123"/>
                  </a:lnTo>
                  <a:lnTo>
                    <a:pt x="178" y="130"/>
                  </a:lnTo>
                  <a:lnTo>
                    <a:pt x="183" y="134"/>
                  </a:lnTo>
                  <a:lnTo>
                    <a:pt x="190" y="137"/>
                  </a:lnTo>
                  <a:lnTo>
                    <a:pt x="200" y="139"/>
                  </a:lnTo>
                  <a:lnTo>
                    <a:pt x="212" y="141"/>
                  </a:lnTo>
                  <a:lnTo>
                    <a:pt x="222" y="139"/>
                  </a:lnTo>
                  <a:lnTo>
                    <a:pt x="234" y="139"/>
                  </a:lnTo>
                  <a:lnTo>
                    <a:pt x="248" y="135"/>
                  </a:lnTo>
                  <a:lnTo>
                    <a:pt x="262" y="130"/>
                  </a:lnTo>
                  <a:lnTo>
                    <a:pt x="276" y="120"/>
                  </a:lnTo>
                  <a:lnTo>
                    <a:pt x="288" y="108"/>
                  </a:lnTo>
                  <a:lnTo>
                    <a:pt x="300" y="96"/>
                  </a:lnTo>
                  <a:lnTo>
                    <a:pt x="310" y="86"/>
                  </a:lnTo>
                  <a:lnTo>
                    <a:pt x="318" y="74"/>
                  </a:lnTo>
                  <a:lnTo>
                    <a:pt x="325" y="65"/>
                  </a:lnTo>
                  <a:lnTo>
                    <a:pt x="330" y="60"/>
                  </a:lnTo>
                  <a:lnTo>
                    <a:pt x="334" y="58"/>
                  </a:lnTo>
                  <a:lnTo>
                    <a:pt x="325" y="57"/>
                  </a:lnTo>
                  <a:lnTo>
                    <a:pt x="317" y="51"/>
                  </a:lnTo>
                  <a:lnTo>
                    <a:pt x="306" y="43"/>
                  </a:lnTo>
                  <a:lnTo>
                    <a:pt x="300" y="38"/>
                  </a:lnTo>
                  <a:lnTo>
                    <a:pt x="296" y="39"/>
                  </a:lnTo>
                  <a:lnTo>
                    <a:pt x="294" y="45"/>
                  </a:lnTo>
                  <a:lnTo>
                    <a:pt x="288" y="53"/>
                  </a:lnTo>
                  <a:lnTo>
                    <a:pt x="281" y="65"/>
                  </a:lnTo>
                  <a:lnTo>
                    <a:pt x="272" y="77"/>
                  </a:lnTo>
                  <a:lnTo>
                    <a:pt x="264" y="89"/>
                  </a:lnTo>
                  <a:lnTo>
                    <a:pt x="255" y="98"/>
                  </a:lnTo>
                  <a:lnTo>
                    <a:pt x="248" y="108"/>
                  </a:lnTo>
                  <a:lnTo>
                    <a:pt x="240" y="110"/>
                  </a:lnTo>
                  <a:lnTo>
                    <a:pt x="233" y="111"/>
                  </a:lnTo>
                  <a:lnTo>
                    <a:pt x="222" y="111"/>
                  </a:lnTo>
                  <a:lnTo>
                    <a:pt x="214" y="111"/>
                  </a:lnTo>
                  <a:lnTo>
                    <a:pt x="204" y="108"/>
                  </a:lnTo>
                  <a:lnTo>
                    <a:pt x="195" y="106"/>
                  </a:lnTo>
                  <a:lnTo>
                    <a:pt x="185" y="103"/>
                  </a:lnTo>
                  <a:lnTo>
                    <a:pt x="180" y="99"/>
                  </a:lnTo>
                  <a:lnTo>
                    <a:pt x="164" y="93"/>
                  </a:lnTo>
                  <a:lnTo>
                    <a:pt x="152" y="89"/>
                  </a:lnTo>
                  <a:lnTo>
                    <a:pt x="138" y="86"/>
                  </a:lnTo>
                  <a:lnTo>
                    <a:pt x="125" y="86"/>
                  </a:lnTo>
                  <a:lnTo>
                    <a:pt x="114" y="86"/>
                  </a:lnTo>
                  <a:lnTo>
                    <a:pt x="106" y="86"/>
                  </a:lnTo>
                  <a:lnTo>
                    <a:pt x="94" y="86"/>
                  </a:lnTo>
                  <a:lnTo>
                    <a:pt x="85" y="87"/>
                  </a:lnTo>
                  <a:lnTo>
                    <a:pt x="75" y="87"/>
                  </a:lnTo>
                  <a:lnTo>
                    <a:pt x="65" y="89"/>
                  </a:lnTo>
                  <a:lnTo>
                    <a:pt x="58" y="89"/>
                  </a:lnTo>
                  <a:lnTo>
                    <a:pt x="53" y="91"/>
                  </a:lnTo>
                  <a:lnTo>
                    <a:pt x="44" y="86"/>
                  </a:lnTo>
                  <a:lnTo>
                    <a:pt x="46" y="81"/>
                  </a:lnTo>
                  <a:lnTo>
                    <a:pt x="51" y="77"/>
                  </a:lnTo>
                  <a:lnTo>
                    <a:pt x="61" y="72"/>
                  </a:lnTo>
                  <a:lnTo>
                    <a:pt x="73" y="65"/>
                  </a:lnTo>
                  <a:lnTo>
                    <a:pt x="89" y="62"/>
                  </a:lnTo>
                  <a:lnTo>
                    <a:pt x="96" y="60"/>
                  </a:lnTo>
                  <a:lnTo>
                    <a:pt x="106" y="60"/>
                  </a:lnTo>
                  <a:lnTo>
                    <a:pt x="114" y="60"/>
                  </a:lnTo>
                  <a:lnTo>
                    <a:pt x="125" y="60"/>
                  </a:lnTo>
                  <a:lnTo>
                    <a:pt x="135" y="60"/>
                  </a:lnTo>
                  <a:lnTo>
                    <a:pt x="144" y="60"/>
                  </a:lnTo>
                  <a:lnTo>
                    <a:pt x="154" y="60"/>
                  </a:lnTo>
                  <a:lnTo>
                    <a:pt x="164" y="62"/>
                  </a:lnTo>
                  <a:lnTo>
                    <a:pt x="173" y="62"/>
                  </a:lnTo>
                  <a:lnTo>
                    <a:pt x="183" y="62"/>
                  </a:lnTo>
                  <a:lnTo>
                    <a:pt x="193" y="62"/>
                  </a:lnTo>
                  <a:lnTo>
                    <a:pt x="204" y="63"/>
                  </a:lnTo>
                  <a:lnTo>
                    <a:pt x="212" y="62"/>
                  </a:lnTo>
                  <a:lnTo>
                    <a:pt x="221" y="62"/>
                  </a:lnTo>
                  <a:lnTo>
                    <a:pt x="231" y="62"/>
                  </a:lnTo>
                  <a:lnTo>
                    <a:pt x="240" y="60"/>
                  </a:lnTo>
                  <a:lnTo>
                    <a:pt x="253" y="53"/>
                  </a:lnTo>
                  <a:lnTo>
                    <a:pt x="264" y="46"/>
                  </a:lnTo>
                  <a:lnTo>
                    <a:pt x="269" y="36"/>
                  </a:lnTo>
                  <a:lnTo>
                    <a:pt x="274" y="26"/>
                  </a:lnTo>
                  <a:lnTo>
                    <a:pt x="274" y="17"/>
                  </a:lnTo>
                  <a:lnTo>
                    <a:pt x="276" y="14"/>
                  </a:lnTo>
                  <a:lnTo>
                    <a:pt x="250" y="0"/>
                  </a:lnTo>
                  <a:lnTo>
                    <a:pt x="250" y="0"/>
                  </a:lnTo>
                  <a:close/>
                </a:path>
              </a:pathLst>
            </a:custGeom>
            <a:solidFill>
              <a:srgbClr val="000000"/>
            </a:solidFill>
            <a:ln w="9525">
              <a:noFill/>
              <a:round/>
              <a:headEnd/>
              <a:tailEnd/>
            </a:ln>
          </p:spPr>
          <p:txBody>
            <a:bodyPr/>
            <a:lstStyle/>
            <a:p>
              <a:endParaRPr lang="en-US"/>
            </a:p>
          </p:txBody>
        </p:sp>
        <p:sp>
          <p:nvSpPr>
            <p:cNvPr id="136310" name="Freeform 118"/>
            <p:cNvSpPr>
              <a:spLocks/>
            </p:cNvSpPr>
            <p:nvPr/>
          </p:nvSpPr>
          <p:spPr bwMode="auto">
            <a:xfrm>
              <a:off x="4703" y="1631"/>
              <a:ext cx="26" cy="27"/>
            </a:xfrm>
            <a:custGeom>
              <a:avLst/>
              <a:gdLst/>
              <a:ahLst/>
              <a:cxnLst>
                <a:cxn ang="0">
                  <a:pos x="23" y="0"/>
                </a:cxn>
                <a:cxn ang="0">
                  <a:pos x="24" y="0"/>
                </a:cxn>
                <a:cxn ang="0">
                  <a:pos x="29" y="7"/>
                </a:cxn>
                <a:cxn ang="0">
                  <a:pos x="38" y="13"/>
                </a:cxn>
                <a:cxn ang="0">
                  <a:pos x="47" y="24"/>
                </a:cxn>
                <a:cxn ang="0">
                  <a:pos x="50" y="31"/>
                </a:cxn>
                <a:cxn ang="0">
                  <a:pos x="52" y="41"/>
                </a:cxn>
                <a:cxn ang="0">
                  <a:pos x="52" y="48"/>
                </a:cxn>
                <a:cxn ang="0">
                  <a:pos x="52" y="55"/>
                </a:cxn>
                <a:cxn ang="0">
                  <a:pos x="45" y="51"/>
                </a:cxn>
                <a:cxn ang="0">
                  <a:pos x="36" y="48"/>
                </a:cxn>
                <a:cxn ang="0">
                  <a:pos x="23" y="39"/>
                </a:cxn>
                <a:cxn ang="0">
                  <a:pos x="11" y="32"/>
                </a:cxn>
                <a:cxn ang="0">
                  <a:pos x="4" y="25"/>
                </a:cxn>
                <a:cxn ang="0">
                  <a:pos x="0" y="20"/>
                </a:cxn>
                <a:cxn ang="0">
                  <a:pos x="0" y="17"/>
                </a:cxn>
                <a:cxn ang="0">
                  <a:pos x="2" y="17"/>
                </a:cxn>
                <a:cxn ang="0">
                  <a:pos x="23" y="0"/>
                </a:cxn>
                <a:cxn ang="0">
                  <a:pos x="23" y="0"/>
                </a:cxn>
              </a:cxnLst>
              <a:rect l="0" t="0" r="r" b="b"/>
              <a:pathLst>
                <a:path w="52" h="55">
                  <a:moveTo>
                    <a:pt x="23" y="0"/>
                  </a:moveTo>
                  <a:lnTo>
                    <a:pt x="24" y="0"/>
                  </a:lnTo>
                  <a:lnTo>
                    <a:pt x="29" y="7"/>
                  </a:lnTo>
                  <a:lnTo>
                    <a:pt x="38" y="13"/>
                  </a:lnTo>
                  <a:lnTo>
                    <a:pt x="47" y="24"/>
                  </a:lnTo>
                  <a:lnTo>
                    <a:pt x="50" y="31"/>
                  </a:lnTo>
                  <a:lnTo>
                    <a:pt x="52" y="41"/>
                  </a:lnTo>
                  <a:lnTo>
                    <a:pt x="52" y="48"/>
                  </a:lnTo>
                  <a:lnTo>
                    <a:pt x="52" y="55"/>
                  </a:lnTo>
                  <a:lnTo>
                    <a:pt x="45" y="51"/>
                  </a:lnTo>
                  <a:lnTo>
                    <a:pt x="36" y="48"/>
                  </a:lnTo>
                  <a:lnTo>
                    <a:pt x="23" y="39"/>
                  </a:lnTo>
                  <a:lnTo>
                    <a:pt x="11" y="32"/>
                  </a:lnTo>
                  <a:lnTo>
                    <a:pt x="4" y="25"/>
                  </a:lnTo>
                  <a:lnTo>
                    <a:pt x="0" y="20"/>
                  </a:lnTo>
                  <a:lnTo>
                    <a:pt x="0" y="17"/>
                  </a:lnTo>
                  <a:lnTo>
                    <a:pt x="2" y="17"/>
                  </a:lnTo>
                  <a:lnTo>
                    <a:pt x="23" y="0"/>
                  </a:lnTo>
                  <a:lnTo>
                    <a:pt x="23" y="0"/>
                  </a:lnTo>
                  <a:close/>
                </a:path>
              </a:pathLst>
            </a:custGeom>
            <a:solidFill>
              <a:srgbClr val="000000"/>
            </a:solidFill>
            <a:ln w="9525">
              <a:noFill/>
              <a:round/>
              <a:headEnd/>
              <a:tailEnd/>
            </a:ln>
          </p:spPr>
          <p:txBody>
            <a:bodyPr/>
            <a:lstStyle/>
            <a:p>
              <a:endParaRPr lang="en-US"/>
            </a:p>
          </p:txBody>
        </p:sp>
        <p:sp>
          <p:nvSpPr>
            <p:cNvPr id="136311" name="Freeform 119"/>
            <p:cNvSpPr>
              <a:spLocks/>
            </p:cNvSpPr>
            <p:nvPr/>
          </p:nvSpPr>
          <p:spPr bwMode="auto">
            <a:xfrm>
              <a:off x="4625" y="1707"/>
              <a:ext cx="244" cy="58"/>
            </a:xfrm>
            <a:custGeom>
              <a:avLst/>
              <a:gdLst/>
              <a:ahLst/>
              <a:cxnLst>
                <a:cxn ang="0">
                  <a:pos x="2" y="45"/>
                </a:cxn>
                <a:cxn ang="0">
                  <a:pos x="23" y="62"/>
                </a:cxn>
                <a:cxn ang="0">
                  <a:pos x="41" y="72"/>
                </a:cxn>
                <a:cxn ang="0">
                  <a:pos x="59" y="81"/>
                </a:cxn>
                <a:cxn ang="0">
                  <a:pos x="81" y="86"/>
                </a:cxn>
                <a:cxn ang="0">
                  <a:pos x="103" y="93"/>
                </a:cxn>
                <a:cxn ang="0">
                  <a:pos x="131" y="98"/>
                </a:cxn>
                <a:cxn ang="0">
                  <a:pos x="158" y="101"/>
                </a:cxn>
                <a:cxn ang="0">
                  <a:pos x="187" y="107"/>
                </a:cxn>
                <a:cxn ang="0">
                  <a:pos x="215" y="110"/>
                </a:cxn>
                <a:cxn ang="0">
                  <a:pos x="242" y="113"/>
                </a:cxn>
                <a:cxn ang="0">
                  <a:pos x="268" y="115"/>
                </a:cxn>
                <a:cxn ang="0">
                  <a:pos x="290" y="115"/>
                </a:cxn>
                <a:cxn ang="0">
                  <a:pos x="311" y="115"/>
                </a:cxn>
                <a:cxn ang="0">
                  <a:pos x="329" y="113"/>
                </a:cxn>
                <a:cxn ang="0">
                  <a:pos x="347" y="110"/>
                </a:cxn>
                <a:cxn ang="0">
                  <a:pos x="367" y="101"/>
                </a:cxn>
                <a:cxn ang="0">
                  <a:pos x="395" y="88"/>
                </a:cxn>
                <a:cxn ang="0">
                  <a:pos x="422" y="69"/>
                </a:cxn>
                <a:cxn ang="0">
                  <a:pos x="448" y="50"/>
                </a:cxn>
                <a:cxn ang="0">
                  <a:pos x="472" y="33"/>
                </a:cxn>
                <a:cxn ang="0">
                  <a:pos x="485" y="21"/>
                </a:cxn>
                <a:cxn ang="0">
                  <a:pos x="417" y="0"/>
                </a:cxn>
                <a:cxn ang="0">
                  <a:pos x="401" y="21"/>
                </a:cxn>
                <a:cxn ang="0">
                  <a:pos x="384" y="38"/>
                </a:cxn>
                <a:cxn ang="0">
                  <a:pos x="364" y="55"/>
                </a:cxn>
                <a:cxn ang="0">
                  <a:pos x="338" y="67"/>
                </a:cxn>
                <a:cxn ang="0">
                  <a:pos x="309" y="72"/>
                </a:cxn>
                <a:cxn ang="0">
                  <a:pos x="278" y="72"/>
                </a:cxn>
                <a:cxn ang="0">
                  <a:pos x="247" y="72"/>
                </a:cxn>
                <a:cxn ang="0">
                  <a:pos x="228" y="71"/>
                </a:cxn>
                <a:cxn ang="0">
                  <a:pos x="213" y="71"/>
                </a:cxn>
                <a:cxn ang="0">
                  <a:pos x="180" y="69"/>
                </a:cxn>
                <a:cxn ang="0">
                  <a:pos x="161" y="67"/>
                </a:cxn>
                <a:cxn ang="0">
                  <a:pos x="144" y="64"/>
                </a:cxn>
                <a:cxn ang="0">
                  <a:pos x="112" y="53"/>
                </a:cxn>
                <a:cxn ang="0">
                  <a:pos x="81" y="38"/>
                </a:cxn>
                <a:cxn ang="0">
                  <a:pos x="55" y="24"/>
                </a:cxn>
                <a:cxn ang="0">
                  <a:pos x="38" y="12"/>
                </a:cxn>
                <a:cxn ang="0">
                  <a:pos x="0" y="41"/>
                </a:cxn>
              </a:cxnLst>
              <a:rect l="0" t="0" r="r" b="b"/>
              <a:pathLst>
                <a:path w="489" h="117">
                  <a:moveTo>
                    <a:pt x="0" y="41"/>
                  </a:moveTo>
                  <a:lnTo>
                    <a:pt x="2" y="45"/>
                  </a:lnTo>
                  <a:lnTo>
                    <a:pt x="14" y="55"/>
                  </a:lnTo>
                  <a:lnTo>
                    <a:pt x="23" y="62"/>
                  </a:lnTo>
                  <a:lnTo>
                    <a:pt x="36" y="69"/>
                  </a:lnTo>
                  <a:lnTo>
                    <a:pt x="41" y="72"/>
                  </a:lnTo>
                  <a:lnTo>
                    <a:pt x="52" y="77"/>
                  </a:lnTo>
                  <a:lnTo>
                    <a:pt x="59" y="81"/>
                  </a:lnTo>
                  <a:lnTo>
                    <a:pt x="72" y="84"/>
                  </a:lnTo>
                  <a:lnTo>
                    <a:pt x="81" y="86"/>
                  </a:lnTo>
                  <a:lnTo>
                    <a:pt x="91" y="89"/>
                  </a:lnTo>
                  <a:lnTo>
                    <a:pt x="103" y="93"/>
                  </a:lnTo>
                  <a:lnTo>
                    <a:pt x="119" y="96"/>
                  </a:lnTo>
                  <a:lnTo>
                    <a:pt x="131" y="98"/>
                  </a:lnTo>
                  <a:lnTo>
                    <a:pt x="144" y="100"/>
                  </a:lnTo>
                  <a:lnTo>
                    <a:pt x="158" y="101"/>
                  </a:lnTo>
                  <a:lnTo>
                    <a:pt x="173" y="105"/>
                  </a:lnTo>
                  <a:lnTo>
                    <a:pt x="187" y="107"/>
                  </a:lnTo>
                  <a:lnTo>
                    <a:pt x="201" y="108"/>
                  </a:lnTo>
                  <a:lnTo>
                    <a:pt x="215" y="110"/>
                  </a:lnTo>
                  <a:lnTo>
                    <a:pt x="228" y="113"/>
                  </a:lnTo>
                  <a:lnTo>
                    <a:pt x="242" y="113"/>
                  </a:lnTo>
                  <a:lnTo>
                    <a:pt x="256" y="115"/>
                  </a:lnTo>
                  <a:lnTo>
                    <a:pt x="268" y="115"/>
                  </a:lnTo>
                  <a:lnTo>
                    <a:pt x="281" y="117"/>
                  </a:lnTo>
                  <a:lnTo>
                    <a:pt x="290" y="115"/>
                  </a:lnTo>
                  <a:lnTo>
                    <a:pt x="302" y="115"/>
                  </a:lnTo>
                  <a:lnTo>
                    <a:pt x="311" y="115"/>
                  </a:lnTo>
                  <a:lnTo>
                    <a:pt x="323" y="115"/>
                  </a:lnTo>
                  <a:lnTo>
                    <a:pt x="329" y="113"/>
                  </a:lnTo>
                  <a:lnTo>
                    <a:pt x="338" y="112"/>
                  </a:lnTo>
                  <a:lnTo>
                    <a:pt x="347" y="110"/>
                  </a:lnTo>
                  <a:lnTo>
                    <a:pt x="353" y="108"/>
                  </a:lnTo>
                  <a:lnTo>
                    <a:pt x="367" y="101"/>
                  </a:lnTo>
                  <a:lnTo>
                    <a:pt x="381" y="96"/>
                  </a:lnTo>
                  <a:lnTo>
                    <a:pt x="395" y="88"/>
                  </a:lnTo>
                  <a:lnTo>
                    <a:pt x="408" y="81"/>
                  </a:lnTo>
                  <a:lnTo>
                    <a:pt x="422" y="69"/>
                  </a:lnTo>
                  <a:lnTo>
                    <a:pt x="436" y="60"/>
                  </a:lnTo>
                  <a:lnTo>
                    <a:pt x="448" y="50"/>
                  </a:lnTo>
                  <a:lnTo>
                    <a:pt x="463" y="41"/>
                  </a:lnTo>
                  <a:lnTo>
                    <a:pt x="472" y="33"/>
                  </a:lnTo>
                  <a:lnTo>
                    <a:pt x="480" y="26"/>
                  </a:lnTo>
                  <a:lnTo>
                    <a:pt x="485" y="21"/>
                  </a:lnTo>
                  <a:lnTo>
                    <a:pt x="489" y="21"/>
                  </a:lnTo>
                  <a:lnTo>
                    <a:pt x="417" y="0"/>
                  </a:lnTo>
                  <a:lnTo>
                    <a:pt x="413" y="5"/>
                  </a:lnTo>
                  <a:lnTo>
                    <a:pt x="401" y="21"/>
                  </a:lnTo>
                  <a:lnTo>
                    <a:pt x="393" y="29"/>
                  </a:lnTo>
                  <a:lnTo>
                    <a:pt x="384" y="38"/>
                  </a:lnTo>
                  <a:lnTo>
                    <a:pt x="374" y="47"/>
                  </a:lnTo>
                  <a:lnTo>
                    <a:pt x="364" y="55"/>
                  </a:lnTo>
                  <a:lnTo>
                    <a:pt x="350" y="60"/>
                  </a:lnTo>
                  <a:lnTo>
                    <a:pt x="338" y="67"/>
                  </a:lnTo>
                  <a:lnTo>
                    <a:pt x="323" y="69"/>
                  </a:lnTo>
                  <a:lnTo>
                    <a:pt x="309" y="72"/>
                  </a:lnTo>
                  <a:lnTo>
                    <a:pt x="293" y="72"/>
                  </a:lnTo>
                  <a:lnTo>
                    <a:pt x="278" y="72"/>
                  </a:lnTo>
                  <a:lnTo>
                    <a:pt x="263" y="72"/>
                  </a:lnTo>
                  <a:lnTo>
                    <a:pt x="247" y="72"/>
                  </a:lnTo>
                  <a:lnTo>
                    <a:pt x="239" y="71"/>
                  </a:lnTo>
                  <a:lnTo>
                    <a:pt x="228" y="71"/>
                  </a:lnTo>
                  <a:lnTo>
                    <a:pt x="220" y="71"/>
                  </a:lnTo>
                  <a:lnTo>
                    <a:pt x="213" y="71"/>
                  </a:lnTo>
                  <a:lnTo>
                    <a:pt x="196" y="69"/>
                  </a:lnTo>
                  <a:lnTo>
                    <a:pt x="180" y="69"/>
                  </a:lnTo>
                  <a:lnTo>
                    <a:pt x="170" y="67"/>
                  </a:lnTo>
                  <a:lnTo>
                    <a:pt x="161" y="67"/>
                  </a:lnTo>
                  <a:lnTo>
                    <a:pt x="151" y="64"/>
                  </a:lnTo>
                  <a:lnTo>
                    <a:pt x="144" y="64"/>
                  </a:lnTo>
                  <a:lnTo>
                    <a:pt x="127" y="59"/>
                  </a:lnTo>
                  <a:lnTo>
                    <a:pt x="112" y="53"/>
                  </a:lnTo>
                  <a:lnTo>
                    <a:pt x="95" y="47"/>
                  </a:lnTo>
                  <a:lnTo>
                    <a:pt x="81" y="38"/>
                  </a:lnTo>
                  <a:lnTo>
                    <a:pt x="65" y="31"/>
                  </a:lnTo>
                  <a:lnTo>
                    <a:pt x="55" y="24"/>
                  </a:lnTo>
                  <a:lnTo>
                    <a:pt x="43" y="17"/>
                  </a:lnTo>
                  <a:lnTo>
                    <a:pt x="38" y="12"/>
                  </a:lnTo>
                  <a:lnTo>
                    <a:pt x="31" y="9"/>
                  </a:lnTo>
                  <a:lnTo>
                    <a:pt x="0" y="41"/>
                  </a:lnTo>
                  <a:lnTo>
                    <a:pt x="0" y="41"/>
                  </a:lnTo>
                  <a:close/>
                </a:path>
              </a:pathLst>
            </a:custGeom>
            <a:solidFill>
              <a:srgbClr val="000000"/>
            </a:solidFill>
            <a:ln w="9525">
              <a:noFill/>
              <a:round/>
              <a:headEnd/>
              <a:tailEnd/>
            </a:ln>
          </p:spPr>
          <p:txBody>
            <a:bodyPr/>
            <a:lstStyle/>
            <a:p>
              <a:endParaRPr lang="en-US"/>
            </a:p>
          </p:txBody>
        </p:sp>
        <p:sp>
          <p:nvSpPr>
            <p:cNvPr id="136312" name="Freeform 120"/>
            <p:cNvSpPr>
              <a:spLocks/>
            </p:cNvSpPr>
            <p:nvPr/>
          </p:nvSpPr>
          <p:spPr bwMode="auto">
            <a:xfrm>
              <a:off x="4742" y="1659"/>
              <a:ext cx="351" cy="88"/>
            </a:xfrm>
            <a:custGeom>
              <a:avLst/>
              <a:gdLst/>
              <a:ahLst/>
              <a:cxnLst>
                <a:cxn ang="0">
                  <a:pos x="40" y="108"/>
                </a:cxn>
                <a:cxn ang="0">
                  <a:pos x="83" y="107"/>
                </a:cxn>
                <a:cxn ang="0">
                  <a:pos x="139" y="107"/>
                </a:cxn>
                <a:cxn ang="0">
                  <a:pos x="175" y="110"/>
                </a:cxn>
                <a:cxn ang="0">
                  <a:pos x="211" y="113"/>
                </a:cxn>
                <a:cxn ang="0">
                  <a:pos x="251" y="119"/>
                </a:cxn>
                <a:cxn ang="0">
                  <a:pos x="304" y="131"/>
                </a:cxn>
                <a:cxn ang="0">
                  <a:pos x="340" y="139"/>
                </a:cxn>
                <a:cxn ang="0">
                  <a:pos x="378" y="148"/>
                </a:cxn>
                <a:cxn ang="0">
                  <a:pos x="420" y="156"/>
                </a:cxn>
                <a:cxn ang="0">
                  <a:pos x="468" y="165"/>
                </a:cxn>
                <a:cxn ang="0">
                  <a:pos x="520" y="170"/>
                </a:cxn>
                <a:cxn ang="0">
                  <a:pos x="571" y="175"/>
                </a:cxn>
                <a:cxn ang="0">
                  <a:pos x="619" y="177"/>
                </a:cxn>
                <a:cxn ang="0">
                  <a:pos x="659" y="175"/>
                </a:cxn>
                <a:cxn ang="0">
                  <a:pos x="703" y="86"/>
                </a:cxn>
                <a:cxn ang="0">
                  <a:pos x="671" y="81"/>
                </a:cxn>
                <a:cxn ang="0">
                  <a:pos x="636" y="76"/>
                </a:cxn>
                <a:cxn ang="0">
                  <a:pos x="600" y="72"/>
                </a:cxn>
                <a:cxn ang="0">
                  <a:pos x="556" y="65"/>
                </a:cxn>
                <a:cxn ang="0">
                  <a:pos x="511" y="57"/>
                </a:cxn>
                <a:cxn ang="0">
                  <a:pos x="463" y="48"/>
                </a:cxn>
                <a:cxn ang="0">
                  <a:pos x="419" y="38"/>
                </a:cxn>
                <a:cxn ang="0">
                  <a:pos x="374" y="29"/>
                </a:cxn>
                <a:cxn ang="0">
                  <a:pos x="335" y="23"/>
                </a:cxn>
                <a:cxn ang="0">
                  <a:pos x="295" y="16"/>
                </a:cxn>
                <a:cxn ang="0">
                  <a:pos x="230" y="5"/>
                </a:cxn>
                <a:cxn ang="0">
                  <a:pos x="180" y="0"/>
                </a:cxn>
                <a:cxn ang="0">
                  <a:pos x="144" y="0"/>
                </a:cxn>
                <a:cxn ang="0">
                  <a:pos x="105" y="2"/>
                </a:cxn>
                <a:cxn ang="0">
                  <a:pos x="60" y="7"/>
                </a:cxn>
                <a:cxn ang="0">
                  <a:pos x="24" y="14"/>
                </a:cxn>
                <a:cxn ang="0">
                  <a:pos x="0" y="21"/>
                </a:cxn>
                <a:cxn ang="0">
                  <a:pos x="33" y="38"/>
                </a:cxn>
                <a:cxn ang="0">
                  <a:pos x="57" y="53"/>
                </a:cxn>
                <a:cxn ang="0">
                  <a:pos x="98" y="43"/>
                </a:cxn>
                <a:cxn ang="0">
                  <a:pos x="155" y="36"/>
                </a:cxn>
                <a:cxn ang="0">
                  <a:pos x="198" y="38"/>
                </a:cxn>
                <a:cxn ang="0">
                  <a:pos x="235" y="41"/>
                </a:cxn>
                <a:cxn ang="0">
                  <a:pos x="275" y="48"/>
                </a:cxn>
                <a:cxn ang="0">
                  <a:pos x="331" y="57"/>
                </a:cxn>
                <a:cxn ang="0">
                  <a:pos x="388" y="71"/>
                </a:cxn>
                <a:cxn ang="0">
                  <a:pos x="432" y="84"/>
                </a:cxn>
                <a:cxn ang="0">
                  <a:pos x="477" y="95"/>
                </a:cxn>
                <a:cxn ang="0">
                  <a:pos x="515" y="101"/>
                </a:cxn>
                <a:cxn ang="0">
                  <a:pos x="559" y="101"/>
                </a:cxn>
                <a:cxn ang="0">
                  <a:pos x="606" y="105"/>
                </a:cxn>
                <a:cxn ang="0">
                  <a:pos x="645" y="105"/>
                </a:cxn>
                <a:cxn ang="0">
                  <a:pos x="621" y="144"/>
                </a:cxn>
                <a:cxn ang="0">
                  <a:pos x="580" y="141"/>
                </a:cxn>
                <a:cxn ang="0">
                  <a:pos x="525" y="136"/>
                </a:cxn>
                <a:cxn ang="0">
                  <a:pos x="474" y="129"/>
                </a:cxn>
                <a:cxn ang="0">
                  <a:pos x="427" y="117"/>
                </a:cxn>
                <a:cxn ang="0">
                  <a:pos x="386" y="105"/>
                </a:cxn>
                <a:cxn ang="0">
                  <a:pos x="340" y="93"/>
                </a:cxn>
                <a:cxn ang="0">
                  <a:pos x="282" y="84"/>
                </a:cxn>
                <a:cxn ang="0">
                  <a:pos x="242" y="79"/>
                </a:cxn>
                <a:cxn ang="0">
                  <a:pos x="199" y="77"/>
                </a:cxn>
                <a:cxn ang="0">
                  <a:pos x="156" y="76"/>
                </a:cxn>
                <a:cxn ang="0">
                  <a:pos x="117" y="76"/>
                </a:cxn>
                <a:cxn ang="0">
                  <a:pos x="79" y="76"/>
                </a:cxn>
                <a:cxn ang="0">
                  <a:pos x="33" y="76"/>
                </a:cxn>
                <a:cxn ang="0">
                  <a:pos x="30" y="112"/>
                </a:cxn>
              </a:cxnLst>
              <a:rect l="0" t="0" r="r" b="b"/>
              <a:pathLst>
                <a:path w="703" h="177">
                  <a:moveTo>
                    <a:pt x="30" y="112"/>
                  </a:moveTo>
                  <a:lnTo>
                    <a:pt x="30" y="110"/>
                  </a:lnTo>
                  <a:lnTo>
                    <a:pt x="35" y="110"/>
                  </a:lnTo>
                  <a:lnTo>
                    <a:pt x="40" y="108"/>
                  </a:lnTo>
                  <a:lnTo>
                    <a:pt x="48" y="108"/>
                  </a:lnTo>
                  <a:lnTo>
                    <a:pt x="57" y="107"/>
                  </a:lnTo>
                  <a:lnTo>
                    <a:pt x="71" y="107"/>
                  </a:lnTo>
                  <a:lnTo>
                    <a:pt x="83" y="107"/>
                  </a:lnTo>
                  <a:lnTo>
                    <a:pt x="100" y="107"/>
                  </a:lnTo>
                  <a:lnTo>
                    <a:pt x="114" y="107"/>
                  </a:lnTo>
                  <a:lnTo>
                    <a:pt x="131" y="107"/>
                  </a:lnTo>
                  <a:lnTo>
                    <a:pt x="139" y="107"/>
                  </a:lnTo>
                  <a:lnTo>
                    <a:pt x="150" y="107"/>
                  </a:lnTo>
                  <a:lnTo>
                    <a:pt x="158" y="108"/>
                  </a:lnTo>
                  <a:lnTo>
                    <a:pt x="167" y="110"/>
                  </a:lnTo>
                  <a:lnTo>
                    <a:pt x="175" y="110"/>
                  </a:lnTo>
                  <a:lnTo>
                    <a:pt x="184" y="110"/>
                  </a:lnTo>
                  <a:lnTo>
                    <a:pt x="194" y="112"/>
                  </a:lnTo>
                  <a:lnTo>
                    <a:pt x="203" y="113"/>
                  </a:lnTo>
                  <a:lnTo>
                    <a:pt x="211" y="113"/>
                  </a:lnTo>
                  <a:lnTo>
                    <a:pt x="220" y="115"/>
                  </a:lnTo>
                  <a:lnTo>
                    <a:pt x="230" y="117"/>
                  </a:lnTo>
                  <a:lnTo>
                    <a:pt x="239" y="117"/>
                  </a:lnTo>
                  <a:lnTo>
                    <a:pt x="251" y="119"/>
                  </a:lnTo>
                  <a:lnTo>
                    <a:pt x="264" y="122"/>
                  </a:lnTo>
                  <a:lnTo>
                    <a:pt x="276" y="124"/>
                  </a:lnTo>
                  <a:lnTo>
                    <a:pt x="292" y="127"/>
                  </a:lnTo>
                  <a:lnTo>
                    <a:pt x="304" y="131"/>
                  </a:lnTo>
                  <a:lnTo>
                    <a:pt x="318" y="132"/>
                  </a:lnTo>
                  <a:lnTo>
                    <a:pt x="323" y="134"/>
                  </a:lnTo>
                  <a:lnTo>
                    <a:pt x="333" y="137"/>
                  </a:lnTo>
                  <a:lnTo>
                    <a:pt x="340" y="139"/>
                  </a:lnTo>
                  <a:lnTo>
                    <a:pt x="350" y="143"/>
                  </a:lnTo>
                  <a:lnTo>
                    <a:pt x="357" y="144"/>
                  </a:lnTo>
                  <a:lnTo>
                    <a:pt x="367" y="146"/>
                  </a:lnTo>
                  <a:lnTo>
                    <a:pt x="378" y="148"/>
                  </a:lnTo>
                  <a:lnTo>
                    <a:pt x="388" y="149"/>
                  </a:lnTo>
                  <a:lnTo>
                    <a:pt x="398" y="151"/>
                  </a:lnTo>
                  <a:lnTo>
                    <a:pt x="410" y="155"/>
                  </a:lnTo>
                  <a:lnTo>
                    <a:pt x="420" y="156"/>
                  </a:lnTo>
                  <a:lnTo>
                    <a:pt x="432" y="160"/>
                  </a:lnTo>
                  <a:lnTo>
                    <a:pt x="444" y="161"/>
                  </a:lnTo>
                  <a:lnTo>
                    <a:pt x="456" y="163"/>
                  </a:lnTo>
                  <a:lnTo>
                    <a:pt x="468" y="165"/>
                  </a:lnTo>
                  <a:lnTo>
                    <a:pt x="482" y="167"/>
                  </a:lnTo>
                  <a:lnTo>
                    <a:pt x="494" y="167"/>
                  </a:lnTo>
                  <a:lnTo>
                    <a:pt x="508" y="170"/>
                  </a:lnTo>
                  <a:lnTo>
                    <a:pt x="520" y="170"/>
                  </a:lnTo>
                  <a:lnTo>
                    <a:pt x="534" y="173"/>
                  </a:lnTo>
                  <a:lnTo>
                    <a:pt x="546" y="173"/>
                  </a:lnTo>
                  <a:lnTo>
                    <a:pt x="558" y="175"/>
                  </a:lnTo>
                  <a:lnTo>
                    <a:pt x="571" y="175"/>
                  </a:lnTo>
                  <a:lnTo>
                    <a:pt x="583" y="177"/>
                  </a:lnTo>
                  <a:lnTo>
                    <a:pt x="594" y="177"/>
                  </a:lnTo>
                  <a:lnTo>
                    <a:pt x="606" y="177"/>
                  </a:lnTo>
                  <a:lnTo>
                    <a:pt x="619" y="177"/>
                  </a:lnTo>
                  <a:lnTo>
                    <a:pt x="631" y="177"/>
                  </a:lnTo>
                  <a:lnTo>
                    <a:pt x="640" y="175"/>
                  </a:lnTo>
                  <a:lnTo>
                    <a:pt x="650" y="175"/>
                  </a:lnTo>
                  <a:lnTo>
                    <a:pt x="659" y="175"/>
                  </a:lnTo>
                  <a:lnTo>
                    <a:pt x="667" y="175"/>
                  </a:lnTo>
                  <a:lnTo>
                    <a:pt x="681" y="173"/>
                  </a:lnTo>
                  <a:lnTo>
                    <a:pt x="693" y="173"/>
                  </a:lnTo>
                  <a:lnTo>
                    <a:pt x="703" y="86"/>
                  </a:lnTo>
                  <a:lnTo>
                    <a:pt x="700" y="86"/>
                  </a:lnTo>
                  <a:lnTo>
                    <a:pt x="695" y="84"/>
                  </a:lnTo>
                  <a:lnTo>
                    <a:pt x="683" y="83"/>
                  </a:lnTo>
                  <a:lnTo>
                    <a:pt x="671" y="81"/>
                  </a:lnTo>
                  <a:lnTo>
                    <a:pt x="662" y="79"/>
                  </a:lnTo>
                  <a:lnTo>
                    <a:pt x="654" y="77"/>
                  </a:lnTo>
                  <a:lnTo>
                    <a:pt x="645" y="76"/>
                  </a:lnTo>
                  <a:lnTo>
                    <a:pt x="636" y="76"/>
                  </a:lnTo>
                  <a:lnTo>
                    <a:pt x="628" y="74"/>
                  </a:lnTo>
                  <a:lnTo>
                    <a:pt x="619" y="72"/>
                  </a:lnTo>
                  <a:lnTo>
                    <a:pt x="609" y="72"/>
                  </a:lnTo>
                  <a:lnTo>
                    <a:pt x="600" y="72"/>
                  </a:lnTo>
                  <a:lnTo>
                    <a:pt x="588" y="71"/>
                  </a:lnTo>
                  <a:lnTo>
                    <a:pt x="578" y="69"/>
                  </a:lnTo>
                  <a:lnTo>
                    <a:pt x="568" y="67"/>
                  </a:lnTo>
                  <a:lnTo>
                    <a:pt x="556" y="65"/>
                  </a:lnTo>
                  <a:lnTo>
                    <a:pt x="544" y="62"/>
                  </a:lnTo>
                  <a:lnTo>
                    <a:pt x="534" y="60"/>
                  </a:lnTo>
                  <a:lnTo>
                    <a:pt x="523" y="59"/>
                  </a:lnTo>
                  <a:lnTo>
                    <a:pt x="511" y="57"/>
                  </a:lnTo>
                  <a:lnTo>
                    <a:pt x="499" y="53"/>
                  </a:lnTo>
                  <a:lnTo>
                    <a:pt x="487" y="53"/>
                  </a:lnTo>
                  <a:lnTo>
                    <a:pt x="475" y="50"/>
                  </a:lnTo>
                  <a:lnTo>
                    <a:pt x="463" y="48"/>
                  </a:lnTo>
                  <a:lnTo>
                    <a:pt x="451" y="45"/>
                  </a:lnTo>
                  <a:lnTo>
                    <a:pt x="441" y="43"/>
                  </a:lnTo>
                  <a:lnTo>
                    <a:pt x="429" y="40"/>
                  </a:lnTo>
                  <a:lnTo>
                    <a:pt x="419" y="38"/>
                  </a:lnTo>
                  <a:lnTo>
                    <a:pt x="407" y="36"/>
                  </a:lnTo>
                  <a:lnTo>
                    <a:pt x="396" y="35"/>
                  </a:lnTo>
                  <a:lnTo>
                    <a:pt x="384" y="31"/>
                  </a:lnTo>
                  <a:lnTo>
                    <a:pt x="374" y="29"/>
                  </a:lnTo>
                  <a:lnTo>
                    <a:pt x="364" y="26"/>
                  </a:lnTo>
                  <a:lnTo>
                    <a:pt x="354" y="24"/>
                  </a:lnTo>
                  <a:lnTo>
                    <a:pt x="343" y="23"/>
                  </a:lnTo>
                  <a:lnTo>
                    <a:pt x="335" y="23"/>
                  </a:lnTo>
                  <a:lnTo>
                    <a:pt x="323" y="19"/>
                  </a:lnTo>
                  <a:lnTo>
                    <a:pt x="314" y="17"/>
                  </a:lnTo>
                  <a:lnTo>
                    <a:pt x="306" y="16"/>
                  </a:lnTo>
                  <a:lnTo>
                    <a:pt x="295" y="16"/>
                  </a:lnTo>
                  <a:lnTo>
                    <a:pt x="278" y="12"/>
                  </a:lnTo>
                  <a:lnTo>
                    <a:pt x="263" y="11"/>
                  </a:lnTo>
                  <a:lnTo>
                    <a:pt x="246" y="7"/>
                  </a:lnTo>
                  <a:lnTo>
                    <a:pt x="230" y="5"/>
                  </a:lnTo>
                  <a:lnTo>
                    <a:pt x="215" y="2"/>
                  </a:lnTo>
                  <a:lnTo>
                    <a:pt x="198" y="2"/>
                  </a:lnTo>
                  <a:lnTo>
                    <a:pt x="189" y="0"/>
                  </a:lnTo>
                  <a:lnTo>
                    <a:pt x="180" y="0"/>
                  </a:lnTo>
                  <a:lnTo>
                    <a:pt x="170" y="0"/>
                  </a:lnTo>
                  <a:lnTo>
                    <a:pt x="163" y="0"/>
                  </a:lnTo>
                  <a:lnTo>
                    <a:pt x="153" y="0"/>
                  </a:lnTo>
                  <a:lnTo>
                    <a:pt x="144" y="0"/>
                  </a:lnTo>
                  <a:lnTo>
                    <a:pt x="136" y="0"/>
                  </a:lnTo>
                  <a:lnTo>
                    <a:pt x="126" y="2"/>
                  </a:lnTo>
                  <a:lnTo>
                    <a:pt x="114" y="2"/>
                  </a:lnTo>
                  <a:lnTo>
                    <a:pt x="105" y="2"/>
                  </a:lnTo>
                  <a:lnTo>
                    <a:pt x="91" y="4"/>
                  </a:lnTo>
                  <a:lnTo>
                    <a:pt x="83" y="5"/>
                  </a:lnTo>
                  <a:lnTo>
                    <a:pt x="72" y="7"/>
                  </a:lnTo>
                  <a:lnTo>
                    <a:pt x="60" y="7"/>
                  </a:lnTo>
                  <a:lnTo>
                    <a:pt x="52" y="9"/>
                  </a:lnTo>
                  <a:lnTo>
                    <a:pt x="42" y="12"/>
                  </a:lnTo>
                  <a:lnTo>
                    <a:pt x="33" y="12"/>
                  </a:lnTo>
                  <a:lnTo>
                    <a:pt x="24" y="14"/>
                  </a:lnTo>
                  <a:lnTo>
                    <a:pt x="16" y="16"/>
                  </a:lnTo>
                  <a:lnTo>
                    <a:pt x="12" y="17"/>
                  </a:lnTo>
                  <a:lnTo>
                    <a:pt x="2" y="19"/>
                  </a:lnTo>
                  <a:lnTo>
                    <a:pt x="0" y="21"/>
                  </a:lnTo>
                  <a:lnTo>
                    <a:pt x="7" y="23"/>
                  </a:lnTo>
                  <a:lnTo>
                    <a:pt x="14" y="28"/>
                  </a:lnTo>
                  <a:lnTo>
                    <a:pt x="24" y="35"/>
                  </a:lnTo>
                  <a:lnTo>
                    <a:pt x="33" y="38"/>
                  </a:lnTo>
                  <a:lnTo>
                    <a:pt x="42" y="45"/>
                  </a:lnTo>
                  <a:lnTo>
                    <a:pt x="50" y="50"/>
                  </a:lnTo>
                  <a:lnTo>
                    <a:pt x="57" y="55"/>
                  </a:lnTo>
                  <a:lnTo>
                    <a:pt x="57" y="53"/>
                  </a:lnTo>
                  <a:lnTo>
                    <a:pt x="64" y="53"/>
                  </a:lnTo>
                  <a:lnTo>
                    <a:pt x="74" y="50"/>
                  </a:lnTo>
                  <a:lnTo>
                    <a:pt x="86" y="48"/>
                  </a:lnTo>
                  <a:lnTo>
                    <a:pt x="98" y="43"/>
                  </a:lnTo>
                  <a:lnTo>
                    <a:pt x="112" y="40"/>
                  </a:lnTo>
                  <a:lnTo>
                    <a:pt x="126" y="38"/>
                  </a:lnTo>
                  <a:lnTo>
                    <a:pt x="143" y="38"/>
                  </a:lnTo>
                  <a:lnTo>
                    <a:pt x="155" y="36"/>
                  </a:lnTo>
                  <a:lnTo>
                    <a:pt x="172" y="36"/>
                  </a:lnTo>
                  <a:lnTo>
                    <a:pt x="180" y="36"/>
                  </a:lnTo>
                  <a:lnTo>
                    <a:pt x="189" y="36"/>
                  </a:lnTo>
                  <a:lnTo>
                    <a:pt x="198" y="38"/>
                  </a:lnTo>
                  <a:lnTo>
                    <a:pt x="208" y="38"/>
                  </a:lnTo>
                  <a:lnTo>
                    <a:pt x="216" y="38"/>
                  </a:lnTo>
                  <a:lnTo>
                    <a:pt x="227" y="40"/>
                  </a:lnTo>
                  <a:lnTo>
                    <a:pt x="235" y="41"/>
                  </a:lnTo>
                  <a:lnTo>
                    <a:pt x="246" y="43"/>
                  </a:lnTo>
                  <a:lnTo>
                    <a:pt x="256" y="45"/>
                  </a:lnTo>
                  <a:lnTo>
                    <a:pt x="264" y="47"/>
                  </a:lnTo>
                  <a:lnTo>
                    <a:pt x="275" y="48"/>
                  </a:lnTo>
                  <a:lnTo>
                    <a:pt x="283" y="52"/>
                  </a:lnTo>
                  <a:lnTo>
                    <a:pt x="299" y="53"/>
                  </a:lnTo>
                  <a:lnTo>
                    <a:pt x="316" y="55"/>
                  </a:lnTo>
                  <a:lnTo>
                    <a:pt x="331" y="57"/>
                  </a:lnTo>
                  <a:lnTo>
                    <a:pt x="348" y="60"/>
                  </a:lnTo>
                  <a:lnTo>
                    <a:pt x="362" y="64"/>
                  </a:lnTo>
                  <a:lnTo>
                    <a:pt x="376" y="67"/>
                  </a:lnTo>
                  <a:lnTo>
                    <a:pt x="388" y="71"/>
                  </a:lnTo>
                  <a:lnTo>
                    <a:pt x="402" y="74"/>
                  </a:lnTo>
                  <a:lnTo>
                    <a:pt x="412" y="77"/>
                  </a:lnTo>
                  <a:lnTo>
                    <a:pt x="422" y="81"/>
                  </a:lnTo>
                  <a:lnTo>
                    <a:pt x="432" y="84"/>
                  </a:lnTo>
                  <a:lnTo>
                    <a:pt x="444" y="86"/>
                  </a:lnTo>
                  <a:lnTo>
                    <a:pt x="455" y="89"/>
                  </a:lnTo>
                  <a:lnTo>
                    <a:pt x="470" y="93"/>
                  </a:lnTo>
                  <a:lnTo>
                    <a:pt x="477" y="95"/>
                  </a:lnTo>
                  <a:lnTo>
                    <a:pt x="486" y="96"/>
                  </a:lnTo>
                  <a:lnTo>
                    <a:pt x="494" y="98"/>
                  </a:lnTo>
                  <a:lnTo>
                    <a:pt x="506" y="101"/>
                  </a:lnTo>
                  <a:lnTo>
                    <a:pt x="515" y="101"/>
                  </a:lnTo>
                  <a:lnTo>
                    <a:pt x="525" y="101"/>
                  </a:lnTo>
                  <a:lnTo>
                    <a:pt x="537" y="101"/>
                  </a:lnTo>
                  <a:lnTo>
                    <a:pt x="549" y="101"/>
                  </a:lnTo>
                  <a:lnTo>
                    <a:pt x="559" y="101"/>
                  </a:lnTo>
                  <a:lnTo>
                    <a:pt x="571" y="103"/>
                  </a:lnTo>
                  <a:lnTo>
                    <a:pt x="585" y="103"/>
                  </a:lnTo>
                  <a:lnTo>
                    <a:pt x="597" y="105"/>
                  </a:lnTo>
                  <a:lnTo>
                    <a:pt x="606" y="105"/>
                  </a:lnTo>
                  <a:lnTo>
                    <a:pt x="618" y="105"/>
                  </a:lnTo>
                  <a:lnTo>
                    <a:pt x="624" y="105"/>
                  </a:lnTo>
                  <a:lnTo>
                    <a:pt x="635" y="105"/>
                  </a:lnTo>
                  <a:lnTo>
                    <a:pt x="645" y="105"/>
                  </a:lnTo>
                  <a:lnTo>
                    <a:pt x="650" y="107"/>
                  </a:lnTo>
                  <a:lnTo>
                    <a:pt x="640" y="146"/>
                  </a:lnTo>
                  <a:lnTo>
                    <a:pt x="635" y="144"/>
                  </a:lnTo>
                  <a:lnTo>
                    <a:pt x="621" y="144"/>
                  </a:lnTo>
                  <a:lnTo>
                    <a:pt x="612" y="143"/>
                  </a:lnTo>
                  <a:lnTo>
                    <a:pt x="604" y="143"/>
                  </a:lnTo>
                  <a:lnTo>
                    <a:pt x="590" y="141"/>
                  </a:lnTo>
                  <a:lnTo>
                    <a:pt x="580" y="141"/>
                  </a:lnTo>
                  <a:lnTo>
                    <a:pt x="566" y="139"/>
                  </a:lnTo>
                  <a:lnTo>
                    <a:pt x="552" y="137"/>
                  </a:lnTo>
                  <a:lnTo>
                    <a:pt x="539" y="136"/>
                  </a:lnTo>
                  <a:lnTo>
                    <a:pt x="525" y="136"/>
                  </a:lnTo>
                  <a:lnTo>
                    <a:pt x="511" y="132"/>
                  </a:lnTo>
                  <a:lnTo>
                    <a:pt x="498" y="132"/>
                  </a:lnTo>
                  <a:lnTo>
                    <a:pt x="484" y="131"/>
                  </a:lnTo>
                  <a:lnTo>
                    <a:pt x="474" y="129"/>
                  </a:lnTo>
                  <a:lnTo>
                    <a:pt x="460" y="125"/>
                  </a:lnTo>
                  <a:lnTo>
                    <a:pt x="448" y="122"/>
                  </a:lnTo>
                  <a:lnTo>
                    <a:pt x="436" y="119"/>
                  </a:lnTo>
                  <a:lnTo>
                    <a:pt x="427" y="117"/>
                  </a:lnTo>
                  <a:lnTo>
                    <a:pt x="417" y="113"/>
                  </a:lnTo>
                  <a:lnTo>
                    <a:pt x="407" y="112"/>
                  </a:lnTo>
                  <a:lnTo>
                    <a:pt x="396" y="107"/>
                  </a:lnTo>
                  <a:lnTo>
                    <a:pt x="386" y="105"/>
                  </a:lnTo>
                  <a:lnTo>
                    <a:pt x="374" y="101"/>
                  </a:lnTo>
                  <a:lnTo>
                    <a:pt x="364" y="100"/>
                  </a:lnTo>
                  <a:lnTo>
                    <a:pt x="352" y="95"/>
                  </a:lnTo>
                  <a:lnTo>
                    <a:pt x="340" y="93"/>
                  </a:lnTo>
                  <a:lnTo>
                    <a:pt x="326" y="89"/>
                  </a:lnTo>
                  <a:lnTo>
                    <a:pt x="312" y="88"/>
                  </a:lnTo>
                  <a:lnTo>
                    <a:pt x="297" y="86"/>
                  </a:lnTo>
                  <a:lnTo>
                    <a:pt x="282" y="84"/>
                  </a:lnTo>
                  <a:lnTo>
                    <a:pt x="271" y="83"/>
                  </a:lnTo>
                  <a:lnTo>
                    <a:pt x="261" y="81"/>
                  </a:lnTo>
                  <a:lnTo>
                    <a:pt x="251" y="79"/>
                  </a:lnTo>
                  <a:lnTo>
                    <a:pt x="242" y="79"/>
                  </a:lnTo>
                  <a:lnTo>
                    <a:pt x="230" y="77"/>
                  </a:lnTo>
                  <a:lnTo>
                    <a:pt x="220" y="77"/>
                  </a:lnTo>
                  <a:lnTo>
                    <a:pt x="210" y="77"/>
                  </a:lnTo>
                  <a:lnTo>
                    <a:pt x="199" y="77"/>
                  </a:lnTo>
                  <a:lnTo>
                    <a:pt x="187" y="76"/>
                  </a:lnTo>
                  <a:lnTo>
                    <a:pt x="177" y="76"/>
                  </a:lnTo>
                  <a:lnTo>
                    <a:pt x="167" y="76"/>
                  </a:lnTo>
                  <a:lnTo>
                    <a:pt x="156" y="76"/>
                  </a:lnTo>
                  <a:lnTo>
                    <a:pt x="146" y="76"/>
                  </a:lnTo>
                  <a:lnTo>
                    <a:pt x="136" y="76"/>
                  </a:lnTo>
                  <a:lnTo>
                    <a:pt x="126" y="76"/>
                  </a:lnTo>
                  <a:lnTo>
                    <a:pt x="117" y="76"/>
                  </a:lnTo>
                  <a:lnTo>
                    <a:pt x="105" y="76"/>
                  </a:lnTo>
                  <a:lnTo>
                    <a:pt x="96" y="76"/>
                  </a:lnTo>
                  <a:lnTo>
                    <a:pt x="88" y="76"/>
                  </a:lnTo>
                  <a:lnTo>
                    <a:pt x="79" y="76"/>
                  </a:lnTo>
                  <a:lnTo>
                    <a:pt x="64" y="76"/>
                  </a:lnTo>
                  <a:lnTo>
                    <a:pt x="52" y="76"/>
                  </a:lnTo>
                  <a:lnTo>
                    <a:pt x="42" y="76"/>
                  </a:lnTo>
                  <a:lnTo>
                    <a:pt x="33" y="76"/>
                  </a:lnTo>
                  <a:lnTo>
                    <a:pt x="26" y="76"/>
                  </a:lnTo>
                  <a:lnTo>
                    <a:pt x="26" y="77"/>
                  </a:lnTo>
                  <a:lnTo>
                    <a:pt x="30" y="112"/>
                  </a:lnTo>
                  <a:lnTo>
                    <a:pt x="30" y="112"/>
                  </a:lnTo>
                  <a:close/>
                </a:path>
              </a:pathLst>
            </a:custGeom>
            <a:solidFill>
              <a:srgbClr val="000000"/>
            </a:solidFill>
            <a:ln w="9525">
              <a:noFill/>
              <a:round/>
              <a:headEnd/>
              <a:tailEnd/>
            </a:ln>
          </p:spPr>
          <p:txBody>
            <a:bodyPr/>
            <a:lstStyle/>
            <a:p>
              <a:endParaRPr lang="en-US"/>
            </a:p>
          </p:txBody>
        </p:sp>
        <p:sp>
          <p:nvSpPr>
            <p:cNvPr id="136313" name="Freeform 121"/>
            <p:cNvSpPr>
              <a:spLocks/>
            </p:cNvSpPr>
            <p:nvPr/>
          </p:nvSpPr>
          <p:spPr bwMode="auto">
            <a:xfrm>
              <a:off x="4742" y="1669"/>
              <a:ext cx="33" cy="33"/>
            </a:xfrm>
            <a:custGeom>
              <a:avLst/>
              <a:gdLst/>
              <a:ahLst/>
              <a:cxnLst>
                <a:cxn ang="0">
                  <a:pos x="26" y="56"/>
                </a:cxn>
                <a:cxn ang="0">
                  <a:pos x="0" y="0"/>
                </a:cxn>
                <a:cxn ang="0">
                  <a:pos x="67" y="2"/>
                </a:cxn>
                <a:cxn ang="0">
                  <a:pos x="64" y="65"/>
                </a:cxn>
                <a:cxn ang="0">
                  <a:pos x="26" y="56"/>
                </a:cxn>
                <a:cxn ang="0">
                  <a:pos x="26" y="56"/>
                </a:cxn>
              </a:cxnLst>
              <a:rect l="0" t="0" r="r" b="b"/>
              <a:pathLst>
                <a:path w="67" h="65">
                  <a:moveTo>
                    <a:pt x="26" y="56"/>
                  </a:moveTo>
                  <a:lnTo>
                    <a:pt x="0" y="0"/>
                  </a:lnTo>
                  <a:lnTo>
                    <a:pt x="67" y="2"/>
                  </a:lnTo>
                  <a:lnTo>
                    <a:pt x="64" y="65"/>
                  </a:lnTo>
                  <a:lnTo>
                    <a:pt x="26" y="56"/>
                  </a:lnTo>
                  <a:lnTo>
                    <a:pt x="26" y="56"/>
                  </a:lnTo>
                  <a:close/>
                </a:path>
              </a:pathLst>
            </a:custGeom>
            <a:solidFill>
              <a:srgbClr val="000000"/>
            </a:solidFill>
            <a:ln w="9525">
              <a:noFill/>
              <a:round/>
              <a:headEnd/>
              <a:tailEnd/>
            </a:ln>
          </p:spPr>
          <p:txBody>
            <a:bodyPr/>
            <a:lstStyle/>
            <a:p>
              <a:endParaRPr lang="en-US"/>
            </a:p>
          </p:txBody>
        </p:sp>
        <p:sp>
          <p:nvSpPr>
            <p:cNvPr id="136314" name="Freeform 122"/>
            <p:cNvSpPr>
              <a:spLocks/>
            </p:cNvSpPr>
            <p:nvPr/>
          </p:nvSpPr>
          <p:spPr bwMode="auto">
            <a:xfrm>
              <a:off x="4646" y="1490"/>
              <a:ext cx="207" cy="137"/>
            </a:xfrm>
            <a:custGeom>
              <a:avLst/>
              <a:gdLst/>
              <a:ahLst/>
              <a:cxnLst>
                <a:cxn ang="0">
                  <a:pos x="93" y="0"/>
                </a:cxn>
                <a:cxn ang="0">
                  <a:pos x="91" y="1"/>
                </a:cxn>
                <a:cxn ang="0">
                  <a:pos x="90" y="8"/>
                </a:cxn>
                <a:cxn ang="0">
                  <a:pos x="86" y="17"/>
                </a:cxn>
                <a:cxn ang="0">
                  <a:pos x="84" y="31"/>
                </a:cxn>
                <a:cxn ang="0">
                  <a:pos x="79" y="44"/>
                </a:cxn>
                <a:cxn ang="0">
                  <a:pos x="76" y="61"/>
                </a:cxn>
                <a:cxn ang="0">
                  <a:pos x="67" y="77"/>
                </a:cxn>
                <a:cxn ang="0">
                  <a:pos x="62" y="94"/>
                </a:cxn>
                <a:cxn ang="0">
                  <a:pos x="50" y="108"/>
                </a:cxn>
                <a:cxn ang="0">
                  <a:pos x="42" y="120"/>
                </a:cxn>
                <a:cxn ang="0">
                  <a:pos x="31" y="128"/>
                </a:cxn>
                <a:cxn ang="0">
                  <a:pos x="23" y="139"/>
                </a:cxn>
                <a:cxn ang="0">
                  <a:pos x="14" y="145"/>
                </a:cxn>
                <a:cxn ang="0">
                  <a:pos x="7" y="152"/>
                </a:cxn>
                <a:cxn ang="0">
                  <a:pos x="0" y="154"/>
                </a:cxn>
                <a:cxn ang="0">
                  <a:pos x="0" y="156"/>
                </a:cxn>
                <a:cxn ang="0">
                  <a:pos x="2" y="156"/>
                </a:cxn>
                <a:cxn ang="0">
                  <a:pos x="12" y="157"/>
                </a:cxn>
                <a:cxn ang="0">
                  <a:pos x="16" y="157"/>
                </a:cxn>
                <a:cxn ang="0">
                  <a:pos x="26" y="161"/>
                </a:cxn>
                <a:cxn ang="0">
                  <a:pos x="33" y="163"/>
                </a:cxn>
                <a:cxn ang="0">
                  <a:pos x="45" y="166"/>
                </a:cxn>
                <a:cxn ang="0">
                  <a:pos x="54" y="168"/>
                </a:cxn>
                <a:cxn ang="0">
                  <a:pos x="62" y="171"/>
                </a:cxn>
                <a:cxn ang="0">
                  <a:pos x="74" y="171"/>
                </a:cxn>
                <a:cxn ang="0">
                  <a:pos x="86" y="176"/>
                </a:cxn>
                <a:cxn ang="0">
                  <a:pos x="96" y="180"/>
                </a:cxn>
                <a:cxn ang="0">
                  <a:pos x="108" y="185"/>
                </a:cxn>
                <a:cxn ang="0">
                  <a:pos x="122" y="188"/>
                </a:cxn>
                <a:cxn ang="0">
                  <a:pos x="134" y="195"/>
                </a:cxn>
                <a:cxn ang="0">
                  <a:pos x="144" y="200"/>
                </a:cxn>
                <a:cxn ang="0">
                  <a:pos x="156" y="204"/>
                </a:cxn>
                <a:cxn ang="0">
                  <a:pos x="167" y="209"/>
                </a:cxn>
                <a:cxn ang="0">
                  <a:pos x="177" y="216"/>
                </a:cxn>
                <a:cxn ang="0">
                  <a:pos x="187" y="219"/>
                </a:cxn>
                <a:cxn ang="0">
                  <a:pos x="196" y="226"/>
                </a:cxn>
                <a:cxn ang="0">
                  <a:pos x="204" y="233"/>
                </a:cxn>
                <a:cxn ang="0">
                  <a:pos x="216" y="238"/>
                </a:cxn>
                <a:cxn ang="0">
                  <a:pos x="232" y="248"/>
                </a:cxn>
                <a:cxn ang="0">
                  <a:pos x="246" y="258"/>
                </a:cxn>
                <a:cxn ang="0">
                  <a:pos x="256" y="265"/>
                </a:cxn>
                <a:cxn ang="0">
                  <a:pos x="266" y="274"/>
                </a:cxn>
                <a:cxn ang="0">
                  <a:pos x="330" y="192"/>
                </a:cxn>
                <a:cxn ang="0">
                  <a:pos x="415" y="111"/>
                </a:cxn>
                <a:cxn ang="0">
                  <a:pos x="330" y="97"/>
                </a:cxn>
                <a:cxn ang="0">
                  <a:pos x="247" y="205"/>
                </a:cxn>
                <a:cxn ang="0">
                  <a:pos x="120" y="130"/>
                </a:cxn>
                <a:cxn ang="0">
                  <a:pos x="124" y="53"/>
                </a:cxn>
                <a:cxn ang="0">
                  <a:pos x="167" y="17"/>
                </a:cxn>
                <a:cxn ang="0">
                  <a:pos x="93" y="0"/>
                </a:cxn>
                <a:cxn ang="0">
                  <a:pos x="93" y="0"/>
                </a:cxn>
              </a:cxnLst>
              <a:rect l="0" t="0" r="r" b="b"/>
              <a:pathLst>
                <a:path w="415" h="274">
                  <a:moveTo>
                    <a:pt x="93" y="0"/>
                  </a:moveTo>
                  <a:lnTo>
                    <a:pt x="91" y="1"/>
                  </a:lnTo>
                  <a:lnTo>
                    <a:pt x="90" y="8"/>
                  </a:lnTo>
                  <a:lnTo>
                    <a:pt x="86" y="17"/>
                  </a:lnTo>
                  <a:lnTo>
                    <a:pt x="84" y="31"/>
                  </a:lnTo>
                  <a:lnTo>
                    <a:pt x="79" y="44"/>
                  </a:lnTo>
                  <a:lnTo>
                    <a:pt x="76" y="61"/>
                  </a:lnTo>
                  <a:lnTo>
                    <a:pt x="67" y="77"/>
                  </a:lnTo>
                  <a:lnTo>
                    <a:pt x="62" y="94"/>
                  </a:lnTo>
                  <a:lnTo>
                    <a:pt x="50" y="108"/>
                  </a:lnTo>
                  <a:lnTo>
                    <a:pt x="42" y="120"/>
                  </a:lnTo>
                  <a:lnTo>
                    <a:pt x="31" y="128"/>
                  </a:lnTo>
                  <a:lnTo>
                    <a:pt x="23" y="139"/>
                  </a:lnTo>
                  <a:lnTo>
                    <a:pt x="14" y="145"/>
                  </a:lnTo>
                  <a:lnTo>
                    <a:pt x="7" y="152"/>
                  </a:lnTo>
                  <a:lnTo>
                    <a:pt x="0" y="154"/>
                  </a:lnTo>
                  <a:lnTo>
                    <a:pt x="0" y="156"/>
                  </a:lnTo>
                  <a:lnTo>
                    <a:pt x="2" y="156"/>
                  </a:lnTo>
                  <a:lnTo>
                    <a:pt x="12" y="157"/>
                  </a:lnTo>
                  <a:lnTo>
                    <a:pt x="16" y="157"/>
                  </a:lnTo>
                  <a:lnTo>
                    <a:pt x="26" y="161"/>
                  </a:lnTo>
                  <a:lnTo>
                    <a:pt x="33" y="163"/>
                  </a:lnTo>
                  <a:lnTo>
                    <a:pt x="45" y="166"/>
                  </a:lnTo>
                  <a:lnTo>
                    <a:pt x="54" y="168"/>
                  </a:lnTo>
                  <a:lnTo>
                    <a:pt x="62" y="171"/>
                  </a:lnTo>
                  <a:lnTo>
                    <a:pt x="74" y="171"/>
                  </a:lnTo>
                  <a:lnTo>
                    <a:pt x="86" y="176"/>
                  </a:lnTo>
                  <a:lnTo>
                    <a:pt x="96" y="180"/>
                  </a:lnTo>
                  <a:lnTo>
                    <a:pt x="108" y="185"/>
                  </a:lnTo>
                  <a:lnTo>
                    <a:pt x="122" y="188"/>
                  </a:lnTo>
                  <a:lnTo>
                    <a:pt x="134" y="195"/>
                  </a:lnTo>
                  <a:lnTo>
                    <a:pt x="144" y="200"/>
                  </a:lnTo>
                  <a:lnTo>
                    <a:pt x="156" y="204"/>
                  </a:lnTo>
                  <a:lnTo>
                    <a:pt x="167" y="209"/>
                  </a:lnTo>
                  <a:lnTo>
                    <a:pt x="177" y="216"/>
                  </a:lnTo>
                  <a:lnTo>
                    <a:pt x="187" y="219"/>
                  </a:lnTo>
                  <a:lnTo>
                    <a:pt x="196" y="226"/>
                  </a:lnTo>
                  <a:lnTo>
                    <a:pt x="204" y="233"/>
                  </a:lnTo>
                  <a:lnTo>
                    <a:pt x="216" y="238"/>
                  </a:lnTo>
                  <a:lnTo>
                    <a:pt x="232" y="248"/>
                  </a:lnTo>
                  <a:lnTo>
                    <a:pt x="246" y="258"/>
                  </a:lnTo>
                  <a:lnTo>
                    <a:pt x="256" y="265"/>
                  </a:lnTo>
                  <a:lnTo>
                    <a:pt x="266" y="274"/>
                  </a:lnTo>
                  <a:lnTo>
                    <a:pt x="330" y="192"/>
                  </a:lnTo>
                  <a:lnTo>
                    <a:pt x="415" y="111"/>
                  </a:lnTo>
                  <a:lnTo>
                    <a:pt x="330" y="97"/>
                  </a:lnTo>
                  <a:lnTo>
                    <a:pt x="247" y="205"/>
                  </a:lnTo>
                  <a:lnTo>
                    <a:pt x="120" y="130"/>
                  </a:lnTo>
                  <a:lnTo>
                    <a:pt x="124" y="53"/>
                  </a:lnTo>
                  <a:lnTo>
                    <a:pt x="167" y="17"/>
                  </a:lnTo>
                  <a:lnTo>
                    <a:pt x="93" y="0"/>
                  </a:lnTo>
                  <a:lnTo>
                    <a:pt x="93" y="0"/>
                  </a:lnTo>
                  <a:close/>
                </a:path>
              </a:pathLst>
            </a:custGeom>
            <a:solidFill>
              <a:srgbClr val="000000"/>
            </a:solidFill>
            <a:ln w="9525">
              <a:noFill/>
              <a:round/>
              <a:headEnd/>
              <a:tailEnd/>
            </a:ln>
          </p:spPr>
          <p:txBody>
            <a:bodyPr/>
            <a:lstStyle/>
            <a:p>
              <a:endParaRPr lang="en-US"/>
            </a:p>
          </p:txBody>
        </p:sp>
        <p:sp>
          <p:nvSpPr>
            <p:cNvPr id="136315" name="Freeform 123"/>
            <p:cNvSpPr>
              <a:spLocks/>
            </p:cNvSpPr>
            <p:nvPr/>
          </p:nvSpPr>
          <p:spPr bwMode="auto">
            <a:xfrm>
              <a:off x="4695" y="1499"/>
              <a:ext cx="120" cy="61"/>
            </a:xfrm>
            <a:custGeom>
              <a:avLst/>
              <a:gdLst/>
              <a:ahLst/>
              <a:cxnLst>
                <a:cxn ang="0">
                  <a:pos x="69" y="0"/>
                </a:cxn>
                <a:cxn ang="0">
                  <a:pos x="232" y="80"/>
                </a:cxn>
                <a:cxn ang="0">
                  <a:pos x="242" y="122"/>
                </a:cxn>
                <a:cxn ang="0">
                  <a:pos x="0" y="44"/>
                </a:cxn>
                <a:cxn ang="0">
                  <a:pos x="28" y="12"/>
                </a:cxn>
                <a:cxn ang="0">
                  <a:pos x="69" y="0"/>
                </a:cxn>
                <a:cxn ang="0">
                  <a:pos x="69" y="0"/>
                </a:cxn>
              </a:cxnLst>
              <a:rect l="0" t="0" r="r" b="b"/>
              <a:pathLst>
                <a:path w="242" h="122">
                  <a:moveTo>
                    <a:pt x="69" y="0"/>
                  </a:moveTo>
                  <a:lnTo>
                    <a:pt x="232" y="80"/>
                  </a:lnTo>
                  <a:lnTo>
                    <a:pt x="242" y="122"/>
                  </a:lnTo>
                  <a:lnTo>
                    <a:pt x="0" y="44"/>
                  </a:lnTo>
                  <a:lnTo>
                    <a:pt x="28" y="12"/>
                  </a:lnTo>
                  <a:lnTo>
                    <a:pt x="69" y="0"/>
                  </a:lnTo>
                  <a:lnTo>
                    <a:pt x="69" y="0"/>
                  </a:lnTo>
                  <a:close/>
                </a:path>
              </a:pathLst>
            </a:custGeom>
            <a:solidFill>
              <a:srgbClr val="000000"/>
            </a:solidFill>
            <a:ln w="9525">
              <a:noFill/>
              <a:round/>
              <a:headEnd/>
              <a:tailEnd/>
            </a:ln>
          </p:spPr>
          <p:txBody>
            <a:bodyPr/>
            <a:lstStyle/>
            <a:p>
              <a:endParaRPr lang="en-US"/>
            </a:p>
          </p:txBody>
        </p:sp>
        <p:sp>
          <p:nvSpPr>
            <p:cNvPr id="136316" name="Freeform 124"/>
            <p:cNvSpPr>
              <a:spLocks/>
            </p:cNvSpPr>
            <p:nvPr/>
          </p:nvSpPr>
          <p:spPr bwMode="auto">
            <a:xfrm>
              <a:off x="4606" y="1573"/>
              <a:ext cx="127" cy="51"/>
            </a:xfrm>
            <a:custGeom>
              <a:avLst/>
              <a:gdLst/>
              <a:ahLst/>
              <a:cxnLst>
                <a:cxn ang="0">
                  <a:pos x="0" y="75"/>
                </a:cxn>
                <a:cxn ang="0">
                  <a:pos x="1" y="72"/>
                </a:cxn>
                <a:cxn ang="0">
                  <a:pos x="8" y="68"/>
                </a:cxn>
                <a:cxn ang="0">
                  <a:pos x="17" y="65"/>
                </a:cxn>
                <a:cxn ang="0">
                  <a:pos x="30" y="60"/>
                </a:cxn>
                <a:cxn ang="0">
                  <a:pos x="44" y="51"/>
                </a:cxn>
                <a:cxn ang="0">
                  <a:pos x="61" y="44"/>
                </a:cxn>
                <a:cxn ang="0">
                  <a:pos x="68" y="39"/>
                </a:cxn>
                <a:cxn ang="0">
                  <a:pos x="78" y="36"/>
                </a:cxn>
                <a:cxn ang="0">
                  <a:pos x="87" y="34"/>
                </a:cxn>
                <a:cxn ang="0">
                  <a:pos x="96" y="31"/>
                </a:cxn>
                <a:cxn ang="0">
                  <a:pos x="104" y="26"/>
                </a:cxn>
                <a:cxn ang="0">
                  <a:pos x="111" y="22"/>
                </a:cxn>
                <a:cxn ang="0">
                  <a:pos x="120" y="20"/>
                </a:cxn>
                <a:cxn ang="0">
                  <a:pos x="128" y="17"/>
                </a:cxn>
                <a:cxn ang="0">
                  <a:pos x="144" y="12"/>
                </a:cxn>
                <a:cxn ang="0">
                  <a:pos x="157" y="7"/>
                </a:cxn>
                <a:cxn ang="0">
                  <a:pos x="169" y="3"/>
                </a:cxn>
                <a:cxn ang="0">
                  <a:pos x="178" y="2"/>
                </a:cxn>
                <a:cxn ang="0">
                  <a:pos x="183" y="0"/>
                </a:cxn>
                <a:cxn ang="0">
                  <a:pos x="186" y="0"/>
                </a:cxn>
                <a:cxn ang="0">
                  <a:pos x="253" y="26"/>
                </a:cxn>
                <a:cxn ang="0">
                  <a:pos x="250" y="26"/>
                </a:cxn>
                <a:cxn ang="0">
                  <a:pos x="241" y="27"/>
                </a:cxn>
                <a:cxn ang="0">
                  <a:pos x="234" y="27"/>
                </a:cxn>
                <a:cxn ang="0">
                  <a:pos x="228" y="29"/>
                </a:cxn>
                <a:cxn ang="0">
                  <a:pos x="219" y="31"/>
                </a:cxn>
                <a:cxn ang="0">
                  <a:pos x="210" y="34"/>
                </a:cxn>
                <a:cxn ang="0">
                  <a:pos x="200" y="36"/>
                </a:cxn>
                <a:cxn ang="0">
                  <a:pos x="190" y="38"/>
                </a:cxn>
                <a:cxn ang="0">
                  <a:pos x="180" y="39"/>
                </a:cxn>
                <a:cxn ang="0">
                  <a:pos x="171" y="43"/>
                </a:cxn>
                <a:cxn ang="0">
                  <a:pos x="159" y="46"/>
                </a:cxn>
                <a:cxn ang="0">
                  <a:pos x="149" y="50"/>
                </a:cxn>
                <a:cxn ang="0">
                  <a:pos x="140" y="51"/>
                </a:cxn>
                <a:cxn ang="0">
                  <a:pos x="130" y="56"/>
                </a:cxn>
                <a:cxn ang="0">
                  <a:pos x="120" y="60"/>
                </a:cxn>
                <a:cxn ang="0">
                  <a:pos x="109" y="63"/>
                </a:cxn>
                <a:cxn ang="0">
                  <a:pos x="102" y="67"/>
                </a:cxn>
                <a:cxn ang="0">
                  <a:pos x="96" y="70"/>
                </a:cxn>
                <a:cxn ang="0">
                  <a:pos x="82" y="79"/>
                </a:cxn>
                <a:cxn ang="0">
                  <a:pos x="73" y="86"/>
                </a:cxn>
                <a:cxn ang="0">
                  <a:pos x="63" y="91"/>
                </a:cxn>
                <a:cxn ang="0">
                  <a:pos x="60" y="96"/>
                </a:cxn>
                <a:cxn ang="0">
                  <a:pos x="54" y="99"/>
                </a:cxn>
                <a:cxn ang="0">
                  <a:pos x="54" y="101"/>
                </a:cxn>
                <a:cxn ang="0">
                  <a:pos x="0" y="75"/>
                </a:cxn>
                <a:cxn ang="0">
                  <a:pos x="0" y="75"/>
                </a:cxn>
              </a:cxnLst>
              <a:rect l="0" t="0" r="r" b="b"/>
              <a:pathLst>
                <a:path w="253" h="101">
                  <a:moveTo>
                    <a:pt x="0" y="75"/>
                  </a:moveTo>
                  <a:lnTo>
                    <a:pt x="1" y="72"/>
                  </a:lnTo>
                  <a:lnTo>
                    <a:pt x="8" y="68"/>
                  </a:lnTo>
                  <a:lnTo>
                    <a:pt x="17" y="65"/>
                  </a:lnTo>
                  <a:lnTo>
                    <a:pt x="30" y="60"/>
                  </a:lnTo>
                  <a:lnTo>
                    <a:pt x="44" y="51"/>
                  </a:lnTo>
                  <a:lnTo>
                    <a:pt x="61" y="44"/>
                  </a:lnTo>
                  <a:lnTo>
                    <a:pt x="68" y="39"/>
                  </a:lnTo>
                  <a:lnTo>
                    <a:pt x="78" y="36"/>
                  </a:lnTo>
                  <a:lnTo>
                    <a:pt x="87" y="34"/>
                  </a:lnTo>
                  <a:lnTo>
                    <a:pt x="96" y="31"/>
                  </a:lnTo>
                  <a:lnTo>
                    <a:pt x="104" y="26"/>
                  </a:lnTo>
                  <a:lnTo>
                    <a:pt x="111" y="22"/>
                  </a:lnTo>
                  <a:lnTo>
                    <a:pt x="120" y="20"/>
                  </a:lnTo>
                  <a:lnTo>
                    <a:pt x="128" y="17"/>
                  </a:lnTo>
                  <a:lnTo>
                    <a:pt x="144" y="12"/>
                  </a:lnTo>
                  <a:lnTo>
                    <a:pt x="157" y="7"/>
                  </a:lnTo>
                  <a:lnTo>
                    <a:pt x="169" y="3"/>
                  </a:lnTo>
                  <a:lnTo>
                    <a:pt x="178" y="2"/>
                  </a:lnTo>
                  <a:lnTo>
                    <a:pt x="183" y="0"/>
                  </a:lnTo>
                  <a:lnTo>
                    <a:pt x="186" y="0"/>
                  </a:lnTo>
                  <a:lnTo>
                    <a:pt x="253" y="26"/>
                  </a:lnTo>
                  <a:lnTo>
                    <a:pt x="250" y="26"/>
                  </a:lnTo>
                  <a:lnTo>
                    <a:pt x="241" y="27"/>
                  </a:lnTo>
                  <a:lnTo>
                    <a:pt x="234" y="27"/>
                  </a:lnTo>
                  <a:lnTo>
                    <a:pt x="228" y="29"/>
                  </a:lnTo>
                  <a:lnTo>
                    <a:pt x="219" y="31"/>
                  </a:lnTo>
                  <a:lnTo>
                    <a:pt x="210" y="34"/>
                  </a:lnTo>
                  <a:lnTo>
                    <a:pt x="200" y="36"/>
                  </a:lnTo>
                  <a:lnTo>
                    <a:pt x="190" y="38"/>
                  </a:lnTo>
                  <a:lnTo>
                    <a:pt x="180" y="39"/>
                  </a:lnTo>
                  <a:lnTo>
                    <a:pt x="171" y="43"/>
                  </a:lnTo>
                  <a:lnTo>
                    <a:pt x="159" y="46"/>
                  </a:lnTo>
                  <a:lnTo>
                    <a:pt x="149" y="50"/>
                  </a:lnTo>
                  <a:lnTo>
                    <a:pt x="140" y="51"/>
                  </a:lnTo>
                  <a:lnTo>
                    <a:pt x="130" y="56"/>
                  </a:lnTo>
                  <a:lnTo>
                    <a:pt x="120" y="60"/>
                  </a:lnTo>
                  <a:lnTo>
                    <a:pt x="109" y="63"/>
                  </a:lnTo>
                  <a:lnTo>
                    <a:pt x="102" y="67"/>
                  </a:lnTo>
                  <a:lnTo>
                    <a:pt x="96" y="70"/>
                  </a:lnTo>
                  <a:lnTo>
                    <a:pt x="82" y="79"/>
                  </a:lnTo>
                  <a:lnTo>
                    <a:pt x="73" y="86"/>
                  </a:lnTo>
                  <a:lnTo>
                    <a:pt x="63" y="91"/>
                  </a:lnTo>
                  <a:lnTo>
                    <a:pt x="60" y="96"/>
                  </a:lnTo>
                  <a:lnTo>
                    <a:pt x="54" y="99"/>
                  </a:lnTo>
                  <a:lnTo>
                    <a:pt x="54" y="101"/>
                  </a:lnTo>
                  <a:lnTo>
                    <a:pt x="0" y="75"/>
                  </a:lnTo>
                  <a:lnTo>
                    <a:pt x="0" y="75"/>
                  </a:lnTo>
                  <a:close/>
                </a:path>
              </a:pathLst>
            </a:custGeom>
            <a:solidFill>
              <a:srgbClr val="000000"/>
            </a:solidFill>
            <a:ln w="9525">
              <a:noFill/>
              <a:round/>
              <a:headEnd/>
              <a:tailEnd/>
            </a:ln>
          </p:spPr>
          <p:txBody>
            <a:bodyPr/>
            <a:lstStyle/>
            <a:p>
              <a:endParaRPr lang="en-US"/>
            </a:p>
          </p:txBody>
        </p:sp>
        <p:sp>
          <p:nvSpPr>
            <p:cNvPr id="136317" name="Freeform 125"/>
            <p:cNvSpPr>
              <a:spLocks/>
            </p:cNvSpPr>
            <p:nvPr/>
          </p:nvSpPr>
          <p:spPr bwMode="auto">
            <a:xfrm>
              <a:off x="4802" y="1573"/>
              <a:ext cx="111" cy="101"/>
            </a:xfrm>
            <a:custGeom>
              <a:avLst/>
              <a:gdLst/>
              <a:ahLst/>
              <a:cxnLst>
                <a:cxn ang="0">
                  <a:pos x="0" y="39"/>
                </a:cxn>
                <a:cxn ang="0">
                  <a:pos x="2" y="39"/>
                </a:cxn>
                <a:cxn ang="0">
                  <a:pos x="11" y="39"/>
                </a:cxn>
                <a:cxn ang="0">
                  <a:pos x="19" y="39"/>
                </a:cxn>
                <a:cxn ang="0">
                  <a:pos x="35" y="44"/>
                </a:cxn>
                <a:cxn ang="0">
                  <a:pos x="42" y="44"/>
                </a:cxn>
                <a:cxn ang="0">
                  <a:pos x="50" y="48"/>
                </a:cxn>
                <a:cxn ang="0">
                  <a:pos x="59" y="51"/>
                </a:cxn>
                <a:cxn ang="0">
                  <a:pos x="67" y="55"/>
                </a:cxn>
                <a:cxn ang="0">
                  <a:pos x="76" y="58"/>
                </a:cxn>
                <a:cxn ang="0">
                  <a:pos x="84" y="65"/>
                </a:cxn>
                <a:cxn ang="0">
                  <a:pos x="95" y="68"/>
                </a:cxn>
                <a:cxn ang="0">
                  <a:pos x="103" y="79"/>
                </a:cxn>
                <a:cxn ang="0">
                  <a:pos x="110" y="84"/>
                </a:cxn>
                <a:cxn ang="0">
                  <a:pos x="117" y="92"/>
                </a:cxn>
                <a:cxn ang="0">
                  <a:pos x="124" y="101"/>
                </a:cxn>
                <a:cxn ang="0">
                  <a:pos x="132" y="111"/>
                </a:cxn>
                <a:cxn ang="0">
                  <a:pos x="138" y="120"/>
                </a:cxn>
                <a:cxn ang="0">
                  <a:pos x="143" y="130"/>
                </a:cxn>
                <a:cxn ang="0">
                  <a:pos x="148" y="139"/>
                </a:cxn>
                <a:cxn ang="0">
                  <a:pos x="155" y="149"/>
                </a:cxn>
                <a:cxn ang="0">
                  <a:pos x="162" y="164"/>
                </a:cxn>
                <a:cxn ang="0">
                  <a:pos x="168" y="178"/>
                </a:cxn>
                <a:cxn ang="0">
                  <a:pos x="172" y="188"/>
                </a:cxn>
                <a:cxn ang="0">
                  <a:pos x="174" y="194"/>
                </a:cxn>
                <a:cxn ang="0">
                  <a:pos x="223" y="200"/>
                </a:cxn>
                <a:cxn ang="0">
                  <a:pos x="222" y="197"/>
                </a:cxn>
                <a:cxn ang="0">
                  <a:pos x="220" y="192"/>
                </a:cxn>
                <a:cxn ang="0">
                  <a:pos x="220" y="180"/>
                </a:cxn>
                <a:cxn ang="0">
                  <a:pos x="218" y="168"/>
                </a:cxn>
                <a:cxn ang="0">
                  <a:pos x="213" y="151"/>
                </a:cxn>
                <a:cxn ang="0">
                  <a:pos x="208" y="135"/>
                </a:cxn>
                <a:cxn ang="0">
                  <a:pos x="203" y="118"/>
                </a:cxn>
                <a:cxn ang="0">
                  <a:pos x="199" y="103"/>
                </a:cxn>
                <a:cxn ang="0">
                  <a:pos x="192" y="87"/>
                </a:cxn>
                <a:cxn ang="0">
                  <a:pos x="187" y="75"/>
                </a:cxn>
                <a:cxn ang="0">
                  <a:pos x="179" y="65"/>
                </a:cxn>
                <a:cxn ang="0">
                  <a:pos x="172" y="55"/>
                </a:cxn>
                <a:cxn ang="0">
                  <a:pos x="162" y="46"/>
                </a:cxn>
                <a:cxn ang="0">
                  <a:pos x="151" y="39"/>
                </a:cxn>
                <a:cxn ang="0">
                  <a:pos x="138" y="34"/>
                </a:cxn>
                <a:cxn ang="0">
                  <a:pos x="124" y="29"/>
                </a:cxn>
                <a:cxn ang="0">
                  <a:pos x="114" y="24"/>
                </a:cxn>
                <a:cxn ang="0">
                  <a:pos x="105" y="20"/>
                </a:cxn>
                <a:cxn ang="0">
                  <a:pos x="95" y="19"/>
                </a:cxn>
                <a:cxn ang="0">
                  <a:pos x="88" y="15"/>
                </a:cxn>
                <a:cxn ang="0">
                  <a:pos x="71" y="10"/>
                </a:cxn>
                <a:cxn ang="0">
                  <a:pos x="57" y="7"/>
                </a:cxn>
                <a:cxn ang="0">
                  <a:pos x="42" y="3"/>
                </a:cxn>
                <a:cxn ang="0">
                  <a:pos x="31" y="2"/>
                </a:cxn>
                <a:cxn ang="0">
                  <a:pos x="26" y="0"/>
                </a:cxn>
                <a:cxn ang="0">
                  <a:pos x="24" y="0"/>
                </a:cxn>
                <a:cxn ang="0">
                  <a:pos x="0" y="39"/>
                </a:cxn>
                <a:cxn ang="0">
                  <a:pos x="0" y="39"/>
                </a:cxn>
              </a:cxnLst>
              <a:rect l="0" t="0" r="r" b="b"/>
              <a:pathLst>
                <a:path w="223" h="200">
                  <a:moveTo>
                    <a:pt x="0" y="39"/>
                  </a:moveTo>
                  <a:lnTo>
                    <a:pt x="2" y="39"/>
                  </a:lnTo>
                  <a:lnTo>
                    <a:pt x="11" y="39"/>
                  </a:lnTo>
                  <a:lnTo>
                    <a:pt x="19" y="39"/>
                  </a:lnTo>
                  <a:lnTo>
                    <a:pt x="35" y="44"/>
                  </a:lnTo>
                  <a:lnTo>
                    <a:pt x="42" y="44"/>
                  </a:lnTo>
                  <a:lnTo>
                    <a:pt x="50" y="48"/>
                  </a:lnTo>
                  <a:lnTo>
                    <a:pt x="59" y="51"/>
                  </a:lnTo>
                  <a:lnTo>
                    <a:pt x="67" y="55"/>
                  </a:lnTo>
                  <a:lnTo>
                    <a:pt x="76" y="58"/>
                  </a:lnTo>
                  <a:lnTo>
                    <a:pt x="84" y="65"/>
                  </a:lnTo>
                  <a:lnTo>
                    <a:pt x="95" y="68"/>
                  </a:lnTo>
                  <a:lnTo>
                    <a:pt x="103" y="79"/>
                  </a:lnTo>
                  <a:lnTo>
                    <a:pt x="110" y="84"/>
                  </a:lnTo>
                  <a:lnTo>
                    <a:pt x="117" y="92"/>
                  </a:lnTo>
                  <a:lnTo>
                    <a:pt x="124" y="101"/>
                  </a:lnTo>
                  <a:lnTo>
                    <a:pt x="132" y="111"/>
                  </a:lnTo>
                  <a:lnTo>
                    <a:pt x="138" y="120"/>
                  </a:lnTo>
                  <a:lnTo>
                    <a:pt x="143" y="130"/>
                  </a:lnTo>
                  <a:lnTo>
                    <a:pt x="148" y="139"/>
                  </a:lnTo>
                  <a:lnTo>
                    <a:pt x="155" y="149"/>
                  </a:lnTo>
                  <a:lnTo>
                    <a:pt x="162" y="164"/>
                  </a:lnTo>
                  <a:lnTo>
                    <a:pt x="168" y="178"/>
                  </a:lnTo>
                  <a:lnTo>
                    <a:pt x="172" y="188"/>
                  </a:lnTo>
                  <a:lnTo>
                    <a:pt x="174" y="194"/>
                  </a:lnTo>
                  <a:lnTo>
                    <a:pt x="223" y="200"/>
                  </a:lnTo>
                  <a:lnTo>
                    <a:pt x="222" y="197"/>
                  </a:lnTo>
                  <a:lnTo>
                    <a:pt x="220" y="192"/>
                  </a:lnTo>
                  <a:lnTo>
                    <a:pt x="220" y="180"/>
                  </a:lnTo>
                  <a:lnTo>
                    <a:pt x="218" y="168"/>
                  </a:lnTo>
                  <a:lnTo>
                    <a:pt x="213" y="151"/>
                  </a:lnTo>
                  <a:lnTo>
                    <a:pt x="208" y="135"/>
                  </a:lnTo>
                  <a:lnTo>
                    <a:pt x="203" y="118"/>
                  </a:lnTo>
                  <a:lnTo>
                    <a:pt x="199" y="103"/>
                  </a:lnTo>
                  <a:lnTo>
                    <a:pt x="192" y="87"/>
                  </a:lnTo>
                  <a:lnTo>
                    <a:pt x="187" y="75"/>
                  </a:lnTo>
                  <a:lnTo>
                    <a:pt x="179" y="65"/>
                  </a:lnTo>
                  <a:lnTo>
                    <a:pt x="172" y="55"/>
                  </a:lnTo>
                  <a:lnTo>
                    <a:pt x="162" y="46"/>
                  </a:lnTo>
                  <a:lnTo>
                    <a:pt x="151" y="39"/>
                  </a:lnTo>
                  <a:lnTo>
                    <a:pt x="138" y="34"/>
                  </a:lnTo>
                  <a:lnTo>
                    <a:pt x="124" y="29"/>
                  </a:lnTo>
                  <a:lnTo>
                    <a:pt x="114" y="24"/>
                  </a:lnTo>
                  <a:lnTo>
                    <a:pt x="105" y="20"/>
                  </a:lnTo>
                  <a:lnTo>
                    <a:pt x="95" y="19"/>
                  </a:lnTo>
                  <a:lnTo>
                    <a:pt x="88" y="15"/>
                  </a:lnTo>
                  <a:lnTo>
                    <a:pt x="71" y="10"/>
                  </a:lnTo>
                  <a:lnTo>
                    <a:pt x="57" y="7"/>
                  </a:lnTo>
                  <a:lnTo>
                    <a:pt x="42" y="3"/>
                  </a:lnTo>
                  <a:lnTo>
                    <a:pt x="31" y="2"/>
                  </a:lnTo>
                  <a:lnTo>
                    <a:pt x="26" y="0"/>
                  </a:lnTo>
                  <a:lnTo>
                    <a:pt x="24" y="0"/>
                  </a:lnTo>
                  <a:lnTo>
                    <a:pt x="0" y="39"/>
                  </a:lnTo>
                  <a:lnTo>
                    <a:pt x="0" y="39"/>
                  </a:lnTo>
                  <a:close/>
                </a:path>
              </a:pathLst>
            </a:custGeom>
            <a:solidFill>
              <a:srgbClr val="000000"/>
            </a:solidFill>
            <a:ln w="9525">
              <a:noFill/>
              <a:round/>
              <a:headEnd/>
              <a:tailEnd/>
            </a:ln>
          </p:spPr>
          <p:txBody>
            <a:bodyPr/>
            <a:lstStyle/>
            <a:p>
              <a:endParaRPr lang="en-US"/>
            </a:p>
          </p:txBody>
        </p:sp>
        <p:sp>
          <p:nvSpPr>
            <p:cNvPr id="136318" name="Freeform 126"/>
            <p:cNvSpPr>
              <a:spLocks/>
            </p:cNvSpPr>
            <p:nvPr/>
          </p:nvSpPr>
          <p:spPr bwMode="auto">
            <a:xfrm>
              <a:off x="4539" y="1399"/>
              <a:ext cx="146" cy="156"/>
            </a:xfrm>
            <a:custGeom>
              <a:avLst/>
              <a:gdLst/>
              <a:ahLst/>
              <a:cxnLst>
                <a:cxn ang="0">
                  <a:pos x="105" y="2"/>
                </a:cxn>
                <a:cxn ang="0">
                  <a:pos x="84" y="16"/>
                </a:cxn>
                <a:cxn ang="0">
                  <a:pos x="57" y="41"/>
                </a:cxn>
                <a:cxn ang="0">
                  <a:pos x="34" y="67"/>
                </a:cxn>
                <a:cxn ang="0">
                  <a:pos x="22" y="86"/>
                </a:cxn>
                <a:cxn ang="0">
                  <a:pos x="10" y="101"/>
                </a:cxn>
                <a:cxn ang="0">
                  <a:pos x="4" y="119"/>
                </a:cxn>
                <a:cxn ang="0">
                  <a:pos x="0" y="136"/>
                </a:cxn>
                <a:cxn ang="0">
                  <a:pos x="0" y="153"/>
                </a:cxn>
                <a:cxn ang="0">
                  <a:pos x="5" y="179"/>
                </a:cxn>
                <a:cxn ang="0">
                  <a:pos x="19" y="209"/>
                </a:cxn>
                <a:cxn ang="0">
                  <a:pos x="40" y="237"/>
                </a:cxn>
                <a:cxn ang="0">
                  <a:pos x="65" y="259"/>
                </a:cxn>
                <a:cxn ang="0">
                  <a:pos x="89" y="275"/>
                </a:cxn>
                <a:cxn ang="0">
                  <a:pos x="106" y="285"/>
                </a:cxn>
                <a:cxn ang="0">
                  <a:pos x="127" y="292"/>
                </a:cxn>
                <a:cxn ang="0">
                  <a:pos x="148" y="299"/>
                </a:cxn>
                <a:cxn ang="0">
                  <a:pos x="168" y="304"/>
                </a:cxn>
                <a:cxn ang="0">
                  <a:pos x="189" y="307"/>
                </a:cxn>
                <a:cxn ang="0">
                  <a:pos x="209" y="307"/>
                </a:cxn>
                <a:cxn ang="0">
                  <a:pos x="228" y="311"/>
                </a:cxn>
                <a:cxn ang="0">
                  <a:pos x="250" y="312"/>
                </a:cxn>
                <a:cxn ang="0">
                  <a:pos x="273" y="312"/>
                </a:cxn>
                <a:cxn ang="0">
                  <a:pos x="293" y="276"/>
                </a:cxn>
                <a:cxn ang="0">
                  <a:pos x="278" y="276"/>
                </a:cxn>
                <a:cxn ang="0">
                  <a:pos x="262" y="276"/>
                </a:cxn>
                <a:cxn ang="0">
                  <a:pos x="245" y="276"/>
                </a:cxn>
                <a:cxn ang="0">
                  <a:pos x="225" y="275"/>
                </a:cxn>
                <a:cxn ang="0">
                  <a:pos x="202" y="275"/>
                </a:cxn>
                <a:cxn ang="0">
                  <a:pos x="182" y="275"/>
                </a:cxn>
                <a:cxn ang="0">
                  <a:pos x="165" y="273"/>
                </a:cxn>
                <a:cxn ang="0">
                  <a:pos x="146" y="266"/>
                </a:cxn>
                <a:cxn ang="0">
                  <a:pos x="132" y="261"/>
                </a:cxn>
                <a:cxn ang="0">
                  <a:pos x="110" y="247"/>
                </a:cxn>
                <a:cxn ang="0">
                  <a:pos x="93" y="230"/>
                </a:cxn>
                <a:cxn ang="0">
                  <a:pos x="79" y="213"/>
                </a:cxn>
                <a:cxn ang="0">
                  <a:pos x="60" y="191"/>
                </a:cxn>
                <a:cxn ang="0">
                  <a:pos x="46" y="167"/>
                </a:cxn>
                <a:cxn ang="0">
                  <a:pos x="41" y="143"/>
                </a:cxn>
                <a:cxn ang="0">
                  <a:pos x="48" y="113"/>
                </a:cxn>
                <a:cxn ang="0">
                  <a:pos x="70" y="81"/>
                </a:cxn>
                <a:cxn ang="0">
                  <a:pos x="101" y="52"/>
                </a:cxn>
                <a:cxn ang="0">
                  <a:pos x="125" y="28"/>
                </a:cxn>
                <a:cxn ang="0">
                  <a:pos x="137" y="19"/>
                </a:cxn>
                <a:cxn ang="0">
                  <a:pos x="106" y="0"/>
                </a:cxn>
              </a:cxnLst>
              <a:rect l="0" t="0" r="r" b="b"/>
              <a:pathLst>
                <a:path w="293" h="314">
                  <a:moveTo>
                    <a:pt x="106" y="0"/>
                  </a:moveTo>
                  <a:lnTo>
                    <a:pt x="105" y="2"/>
                  </a:lnTo>
                  <a:lnTo>
                    <a:pt x="96" y="7"/>
                  </a:lnTo>
                  <a:lnTo>
                    <a:pt x="84" y="16"/>
                  </a:lnTo>
                  <a:lnTo>
                    <a:pt x="72" y="29"/>
                  </a:lnTo>
                  <a:lnTo>
                    <a:pt x="57" y="41"/>
                  </a:lnTo>
                  <a:lnTo>
                    <a:pt x="43" y="59"/>
                  </a:lnTo>
                  <a:lnTo>
                    <a:pt x="34" y="67"/>
                  </a:lnTo>
                  <a:lnTo>
                    <a:pt x="28" y="76"/>
                  </a:lnTo>
                  <a:lnTo>
                    <a:pt x="22" y="86"/>
                  </a:lnTo>
                  <a:lnTo>
                    <a:pt x="17" y="95"/>
                  </a:lnTo>
                  <a:lnTo>
                    <a:pt x="10" y="101"/>
                  </a:lnTo>
                  <a:lnTo>
                    <a:pt x="7" y="112"/>
                  </a:lnTo>
                  <a:lnTo>
                    <a:pt x="4" y="119"/>
                  </a:lnTo>
                  <a:lnTo>
                    <a:pt x="2" y="129"/>
                  </a:lnTo>
                  <a:lnTo>
                    <a:pt x="0" y="136"/>
                  </a:lnTo>
                  <a:lnTo>
                    <a:pt x="0" y="146"/>
                  </a:lnTo>
                  <a:lnTo>
                    <a:pt x="0" y="153"/>
                  </a:lnTo>
                  <a:lnTo>
                    <a:pt x="2" y="163"/>
                  </a:lnTo>
                  <a:lnTo>
                    <a:pt x="5" y="179"/>
                  </a:lnTo>
                  <a:lnTo>
                    <a:pt x="10" y="194"/>
                  </a:lnTo>
                  <a:lnTo>
                    <a:pt x="19" y="209"/>
                  </a:lnTo>
                  <a:lnTo>
                    <a:pt x="29" y="225"/>
                  </a:lnTo>
                  <a:lnTo>
                    <a:pt x="40" y="237"/>
                  </a:lnTo>
                  <a:lnTo>
                    <a:pt x="52" y="249"/>
                  </a:lnTo>
                  <a:lnTo>
                    <a:pt x="65" y="259"/>
                  </a:lnTo>
                  <a:lnTo>
                    <a:pt x="82" y="273"/>
                  </a:lnTo>
                  <a:lnTo>
                    <a:pt x="89" y="275"/>
                  </a:lnTo>
                  <a:lnTo>
                    <a:pt x="98" y="280"/>
                  </a:lnTo>
                  <a:lnTo>
                    <a:pt x="106" y="285"/>
                  </a:lnTo>
                  <a:lnTo>
                    <a:pt x="118" y="290"/>
                  </a:lnTo>
                  <a:lnTo>
                    <a:pt x="127" y="292"/>
                  </a:lnTo>
                  <a:lnTo>
                    <a:pt x="136" y="295"/>
                  </a:lnTo>
                  <a:lnTo>
                    <a:pt x="148" y="299"/>
                  </a:lnTo>
                  <a:lnTo>
                    <a:pt x="160" y="304"/>
                  </a:lnTo>
                  <a:lnTo>
                    <a:pt x="168" y="304"/>
                  </a:lnTo>
                  <a:lnTo>
                    <a:pt x="178" y="305"/>
                  </a:lnTo>
                  <a:lnTo>
                    <a:pt x="189" y="307"/>
                  </a:lnTo>
                  <a:lnTo>
                    <a:pt x="199" y="307"/>
                  </a:lnTo>
                  <a:lnTo>
                    <a:pt x="209" y="307"/>
                  </a:lnTo>
                  <a:lnTo>
                    <a:pt x="218" y="309"/>
                  </a:lnTo>
                  <a:lnTo>
                    <a:pt x="228" y="311"/>
                  </a:lnTo>
                  <a:lnTo>
                    <a:pt x="237" y="312"/>
                  </a:lnTo>
                  <a:lnTo>
                    <a:pt x="250" y="312"/>
                  </a:lnTo>
                  <a:lnTo>
                    <a:pt x="264" y="312"/>
                  </a:lnTo>
                  <a:lnTo>
                    <a:pt x="273" y="312"/>
                  </a:lnTo>
                  <a:lnTo>
                    <a:pt x="276" y="314"/>
                  </a:lnTo>
                  <a:lnTo>
                    <a:pt x="293" y="276"/>
                  </a:lnTo>
                  <a:lnTo>
                    <a:pt x="290" y="276"/>
                  </a:lnTo>
                  <a:lnTo>
                    <a:pt x="278" y="276"/>
                  </a:lnTo>
                  <a:lnTo>
                    <a:pt x="271" y="276"/>
                  </a:lnTo>
                  <a:lnTo>
                    <a:pt x="262" y="276"/>
                  </a:lnTo>
                  <a:lnTo>
                    <a:pt x="254" y="276"/>
                  </a:lnTo>
                  <a:lnTo>
                    <a:pt x="245" y="276"/>
                  </a:lnTo>
                  <a:lnTo>
                    <a:pt x="235" y="275"/>
                  </a:lnTo>
                  <a:lnTo>
                    <a:pt x="225" y="275"/>
                  </a:lnTo>
                  <a:lnTo>
                    <a:pt x="214" y="275"/>
                  </a:lnTo>
                  <a:lnTo>
                    <a:pt x="202" y="275"/>
                  </a:lnTo>
                  <a:lnTo>
                    <a:pt x="192" y="275"/>
                  </a:lnTo>
                  <a:lnTo>
                    <a:pt x="182" y="275"/>
                  </a:lnTo>
                  <a:lnTo>
                    <a:pt x="172" y="273"/>
                  </a:lnTo>
                  <a:lnTo>
                    <a:pt x="165" y="273"/>
                  </a:lnTo>
                  <a:lnTo>
                    <a:pt x="154" y="269"/>
                  </a:lnTo>
                  <a:lnTo>
                    <a:pt x="146" y="266"/>
                  </a:lnTo>
                  <a:lnTo>
                    <a:pt x="137" y="263"/>
                  </a:lnTo>
                  <a:lnTo>
                    <a:pt x="132" y="261"/>
                  </a:lnTo>
                  <a:lnTo>
                    <a:pt x="120" y="254"/>
                  </a:lnTo>
                  <a:lnTo>
                    <a:pt x="110" y="247"/>
                  </a:lnTo>
                  <a:lnTo>
                    <a:pt x="101" y="239"/>
                  </a:lnTo>
                  <a:lnTo>
                    <a:pt x="93" y="230"/>
                  </a:lnTo>
                  <a:lnTo>
                    <a:pt x="86" y="221"/>
                  </a:lnTo>
                  <a:lnTo>
                    <a:pt x="79" y="213"/>
                  </a:lnTo>
                  <a:lnTo>
                    <a:pt x="70" y="201"/>
                  </a:lnTo>
                  <a:lnTo>
                    <a:pt x="60" y="191"/>
                  </a:lnTo>
                  <a:lnTo>
                    <a:pt x="52" y="179"/>
                  </a:lnTo>
                  <a:lnTo>
                    <a:pt x="46" y="167"/>
                  </a:lnTo>
                  <a:lnTo>
                    <a:pt x="41" y="155"/>
                  </a:lnTo>
                  <a:lnTo>
                    <a:pt x="41" y="143"/>
                  </a:lnTo>
                  <a:lnTo>
                    <a:pt x="43" y="127"/>
                  </a:lnTo>
                  <a:lnTo>
                    <a:pt x="48" y="113"/>
                  </a:lnTo>
                  <a:lnTo>
                    <a:pt x="57" y="96"/>
                  </a:lnTo>
                  <a:lnTo>
                    <a:pt x="70" y="81"/>
                  </a:lnTo>
                  <a:lnTo>
                    <a:pt x="84" y="65"/>
                  </a:lnTo>
                  <a:lnTo>
                    <a:pt x="101" y="52"/>
                  </a:lnTo>
                  <a:lnTo>
                    <a:pt x="113" y="38"/>
                  </a:lnTo>
                  <a:lnTo>
                    <a:pt x="125" y="28"/>
                  </a:lnTo>
                  <a:lnTo>
                    <a:pt x="134" y="21"/>
                  </a:lnTo>
                  <a:lnTo>
                    <a:pt x="137" y="19"/>
                  </a:lnTo>
                  <a:lnTo>
                    <a:pt x="106" y="0"/>
                  </a:lnTo>
                  <a:lnTo>
                    <a:pt x="106" y="0"/>
                  </a:lnTo>
                  <a:close/>
                </a:path>
              </a:pathLst>
            </a:custGeom>
            <a:solidFill>
              <a:srgbClr val="000000"/>
            </a:solidFill>
            <a:ln w="9525">
              <a:noFill/>
              <a:round/>
              <a:headEnd/>
              <a:tailEnd/>
            </a:ln>
          </p:spPr>
          <p:txBody>
            <a:bodyPr/>
            <a:lstStyle/>
            <a:p>
              <a:endParaRPr lang="en-US"/>
            </a:p>
          </p:txBody>
        </p:sp>
        <p:sp>
          <p:nvSpPr>
            <p:cNvPr id="136319" name="Freeform 127"/>
            <p:cNvSpPr>
              <a:spLocks/>
            </p:cNvSpPr>
            <p:nvPr/>
          </p:nvSpPr>
          <p:spPr bwMode="auto">
            <a:xfrm>
              <a:off x="4575" y="1328"/>
              <a:ext cx="211" cy="108"/>
            </a:xfrm>
            <a:custGeom>
              <a:avLst/>
              <a:gdLst/>
              <a:ahLst/>
              <a:cxnLst>
                <a:cxn ang="0">
                  <a:pos x="115" y="180"/>
                </a:cxn>
                <a:cxn ang="0">
                  <a:pos x="86" y="178"/>
                </a:cxn>
                <a:cxn ang="0">
                  <a:pos x="50" y="169"/>
                </a:cxn>
                <a:cxn ang="0">
                  <a:pos x="17" y="151"/>
                </a:cxn>
                <a:cxn ang="0">
                  <a:pos x="2" y="123"/>
                </a:cxn>
                <a:cxn ang="0">
                  <a:pos x="2" y="85"/>
                </a:cxn>
                <a:cxn ang="0">
                  <a:pos x="22" y="49"/>
                </a:cxn>
                <a:cxn ang="0">
                  <a:pos x="58" y="20"/>
                </a:cxn>
                <a:cxn ang="0">
                  <a:pos x="88" y="8"/>
                </a:cxn>
                <a:cxn ang="0">
                  <a:pos x="113" y="3"/>
                </a:cxn>
                <a:cxn ang="0">
                  <a:pos x="141" y="1"/>
                </a:cxn>
                <a:cxn ang="0">
                  <a:pos x="168" y="1"/>
                </a:cxn>
                <a:cxn ang="0">
                  <a:pos x="209" y="0"/>
                </a:cxn>
                <a:cxn ang="0">
                  <a:pos x="235" y="1"/>
                </a:cxn>
                <a:cxn ang="0">
                  <a:pos x="276" y="7"/>
                </a:cxn>
                <a:cxn ang="0">
                  <a:pos x="322" y="20"/>
                </a:cxn>
                <a:cxn ang="0">
                  <a:pos x="365" y="37"/>
                </a:cxn>
                <a:cxn ang="0">
                  <a:pos x="398" y="60"/>
                </a:cxn>
                <a:cxn ang="0">
                  <a:pos x="418" y="85"/>
                </a:cxn>
                <a:cxn ang="0">
                  <a:pos x="422" y="113"/>
                </a:cxn>
                <a:cxn ang="0">
                  <a:pos x="420" y="140"/>
                </a:cxn>
                <a:cxn ang="0">
                  <a:pos x="410" y="164"/>
                </a:cxn>
                <a:cxn ang="0">
                  <a:pos x="398" y="187"/>
                </a:cxn>
                <a:cxn ang="0">
                  <a:pos x="376" y="202"/>
                </a:cxn>
                <a:cxn ang="0">
                  <a:pos x="345" y="211"/>
                </a:cxn>
                <a:cxn ang="0">
                  <a:pos x="310" y="212"/>
                </a:cxn>
                <a:cxn ang="0">
                  <a:pos x="283" y="214"/>
                </a:cxn>
                <a:cxn ang="0">
                  <a:pos x="266" y="214"/>
                </a:cxn>
                <a:cxn ang="0">
                  <a:pos x="269" y="178"/>
                </a:cxn>
                <a:cxn ang="0">
                  <a:pos x="300" y="180"/>
                </a:cxn>
                <a:cxn ang="0">
                  <a:pos x="334" y="180"/>
                </a:cxn>
                <a:cxn ang="0">
                  <a:pos x="358" y="164"/>
                </a:cxn>
                <a:cxn ang="0">
                  <a:pos x="369" y="140"/>
                </a:cxn>
                <a:cxn ang="0">
                  <a:pos x="362" y="106"/>
                </a:cxn>
                <a:cxn ang="0">
                  <a:pos x="329" y="77"/>
                </a:cxn>
                <a:cxn ang="0">
                  <a:pos x="290" y="58"/>
                </a:cxn>
                <a:cxn ang="0">
                  <a:pos x="242" y="44"/>
                </a:cxn>
                <a:cxn ang="0">
                  <a:pos x="214" y="36"/>
                </a:cxn>
                <a:cxn ang="0">
                  <a:pos x="173" y="34"/>
                </a:cxn>
                <a:cxn ang="0">
                  <a:pos x="148" y="34"/>
                </a:cxn>
                <a:cxn ang="0">
                  <a:pos x="115" y="41"/>
                </a:cxn>
                <a:cxn ang="0">
                  <a:pos x="82" y="55"/>
                </a:cxn>
                <a:cxn ang="0">
                  <a:pos x="55" y="87"/>
                </a:cxn>
                <a:cxn ang="0">
                  <a:pos x="69" y="123"/>
                </a:cxn>
                <a:cxn ang="0">
                  <a:pos x="101" y="133"/>
                </a:cxn>
                <a:cxn ang="0">
                  <a:pos x="129" y="137"/>
                </a:cxn>
                <a:cxn ang="0">
                  <a:pos x="146" y="133"/>
                </a:cxn>
              </a:cxnLst>
              <a:rect l="0" t="0" r="r" b="b"/>
              <a:pathLst>
                <a:path w="424" h="214">
                  <a:moveTo>
                    <a:pt x="132" y="178"/>
                  </a:moveTo>
                  <a:lnTo>
                    <a:pt x="127" y="178"/>
                  </a:lnTo>
                  <a:lnTo>
                    <a:pt x="115" y="180"/>
                  </a:lnTo>
                  <a:lnTo>
                    <a:pt x="106" y="178"/>
                  </a:lnTo>
                  <a:lnTo>
                    <a:pt x="96" y="178"/>
                  </a:lnTo>
                  <a:lnTo>
                    <a:pt x="86" y="178"/>
                  </a:lnTo>
                  <a:lnTo>
                    <a:pt x="76" y="178"/>
                  </a:lnTo>
                  <a:lnTo>
                    <a:pt x="64" y="175"/>
                  </a:lnTo>
                  <a:lnTo>
                    <a:pt x="50" y="169"/>
                  </a:lnTo>
                  <a:lnTo>
                    <a:pt x="38" y="163"/>
                  </a:lnTo>
                  <a:lnTo>
                    <a:pt x="29" y="159"/>
                  </a:lnTo>
                  <a:lnTo>
                    <a:pt x="17" y="151"/>
                  </a:lnTo>
                  <a:lnTo>
                    <a:pt x="10" y="144"/>
                  </a:lnTo>
                  <a:lnTo>
                    <a:pt x="5" y="132"/>
                  </a:lnTo>
                  <a:lnTo>
                    <a:pt x="2" y="123"/>
                  </a:lnTo>
                  <a:lnTo>
                    <a:pt x="0" y="111"/>
                  </a:lnTo>
                  <a:lnTo>
                    <a:pt x="0" y="99"/>
                  </a:lnTo>
                  <a:lnTo>
                    <a:pt x="2" y="85"/>
                  </a:lnTo>
                  <a:lnTo>
                    <a:pt x="7" y="73"/>
                  </a:lnTo>
                  <a:lnTo>
                    <a:pt x="14" y="60"/>
                  </a:lnTo>
                  <a:lnTo>
                    <a:pt x="22" y="49"/>
                  </a:lnTo>
                  <a:lnTo>
                    <a:pt x="34" y="37"/>
                  </a:lnTo>
                  <a:lnTo>
                    <a:pt x="48" y="29"/>
                  </a:lnTo>
                  <a:lnTo>
                    <a:pt x="58" y="20"/>
                  </a:lnTo>
                  <a:lnTo>
                    <a:pt x="74" y="13"/>
                  </a:lnTo>
                  <a:lnTo>
                    <a:pt x="81" y="10"/>
                  </a:lnTo>
                  <a:lnTo>
                    <a:pt x="88" y="8"/>
                  </a:lnTo>
                  <a:lnTo>
                    <a:pt x="96" y="5"/>
                  </a:lnTo>
                  <a:lnTo>
                    <a:pt x="106" y="5"/>
                  </a:lnTo>
                  <a:lnTo>
                    <a:pt x="113" y="3"/>
                  </a:lnTo>
                  <a:lnTo>
                    <a:pt x="122" y="1"/>
                  </a:lnTo>
                  <a:lnTo>
                    <a:pt x="130" y="1"/>
                  </a:lnTo>
                  <a:lnTo>
                    <a:pt x="141" y="1"/>
                  </a:lnTo>
                  <a:lnTo>
                    <a:pt x="149" y="1"/>
                  </a:lnTo>
                  <a:lnTo>
                    <a:pt x="158" y="1"/>
                  </a:lnTo>
                  <a:lnTo>
                    <a:pt x="168" y="1"/>
                  </a:lnTo>
                  <a:lnTo>
                    <a:pt x="177" y="1"/>
                  </a:lnTo>
                  <a:lnTo>
                    <a:pt x="192" y="0"/>
                  </a:lnTo>
                  <a:lnTo>
                    <a:pt x="209" y="0"/>
                  </a:lnTo>
                  <a:lnTo>
                    <a:pt x="218" y="0"/>
                  </a:lnTo>
                  <a:lnTo>
                    <a:pt x="226" y="1"/>
                  </a:lnTo>
                  <a:lnTo>
                    <a:pt x="235" y="1"/>
                  </a:lnTo>
                  <a:lnTo>
                    <a:pt x="244" y="3"/>
                  </a:lnTo>
                  <a:lnTo>
                    <a:pt x="259" y="5"/>
                  </a:lnTo>
                  <a:lnTo>
                    <a:pt x="276" y="7"/>
                  </a:lnTo>
                  <a:lnTo>
                    <a:pt x="292" y="10"/>
                  </a:lnTo>
                  <a:lnTo>
                    <a:pt x="309" y="15"/>
                  </a:lnTo>
                  <a:lnTo>
                    <a:pt x="322" y="20"/>
                  </a:lnTo>
                  <a:lnTo>
                    <a:pt x="338" y="24"/>
                  </a:lnTo>
                  <a:lnTo>
                    <a:pt x="352" y="31"/>
                  </a:lnTo>
                  <a:lnTo>
                    <a:pt x="365" y="37"/>
                  </a:lnTo>
                  <a:lnTo>
                    <a:pt x="376" y="44"/>
                  </a:lnTo>
                  <a:lnTo>
                    <a:pt x="389" y="53"/>
                  </a:lnTo>
                  <a:lnTo>
                    <a:pt x="398" y="60"/>
                  </a:lnTo>
                  <a:lnTo>
                    <a:pt x="408" y="68"/>
                  </a:lnTo>
                  <a:lnTo>
                    <a:pt x="413" y="77"/>
                  </a:lnTo>
                  <a:lnTo>
                    <a:pt x="418" y="85"/>
                  </a:lnTo>
                  <a:lnTo>
                    <a:pt x="420" y="96"/>
                  </a:lnTo>
                  <a:lnTo>
                    <a:pt x="424" y="104"/>
                  </a:lnTo>
                  <a:lnTo>
                    <a:pt x="422" y="113"/>
                  </a:lnTo>
                  <a:lnTo>
                    <a:pt x="422" y="121"/>
                  </a:lnTo>
                  <a:lnTo>
                    <a:pt x="420" y="132"/>
                  </a:lnTo>
                  <a:lnTo>
                    <a:pt x="420" y="140"/>
                  </a:lnTo>
                  <a:lnTo>
                    <a:pt x="417" y="147"/>
                  </a:lnTo>
                  <a:lnTo>
                    <a:pt x="413" y="157"/>
                  </a:lnTo>
                  <a:lnTo>
                    <a:pt x="410" y="164"/>
                  </a:lnTo>
                  <a:lnTo>
                    <a:pt x="408" y="175"/>
                  </a:lnTo>
                  <a:lnTo>
                    <a:pt x="403" y="180"/>
                  </a:lnTo>
                  <a:lnTo>
                    <a:pt x="398" y="187"/>
                  </a:lnTo>
                  <a:lnTo>
                    <a:pt x="391" y="193"/>
                  </a:lnTo>
                  <a:lnTo>
                    <a:pt x="384" y="199"/>
                  </a:lnTo>
                  <a:lnTo>
                    <a:pt x="376" y="202"/>
                  </a:lnTo>
                  <a:lnTo>
                    <a:pt x="365" y="205"/>
                  </a:lnTo>
                  <a:lnTo>
                    <a:pt x="355" y="207"/>
                  </a:lnTo>
                  <a:lnTo>
                    <a:pt x="345" y="211"/>
                  </a:lnTo>
                  <a:lnTo>
                    <a:pt x="331" y="211"/>
                  </a:lnTo>
                  <a:lnTo>
                    <a:pt x="321" y="211"/>
                  </a:lnTo>
                  <a:lnTo>
                    <a:pt x="310" y="212"/>
                  </a:lnTo>
                  <a:lnTo>
                    <a:pt x="302" y="214"/>
                  </a:lnTo>
                  <a:lnTo>
                    <a:pt x="292" y="214"/>
                  </a:lnTo>
                  <a:lnTo>
                    <a:pt x="283" y="214"/>
                  </a:lnTo>
                  <a:lnTo>
                    <a:pt x="278" y="214"/>
                  </a:lnTo>
                  <a:lnTo>
                    <a:pt x="273" y="214"/>
                  </a:lnTo>
                  <a:lnTo>
                    <a:pt x="266" y="214"/>
                  </a:lnTo>
                  <a:lnTo>
                    <a:pt x="264" y="214"/>
                  </a:lnTo>
                  <a:lnTo>
                    <a:pt x="264" y="178"/>
                  </a:lnTo>
                  <a:lnTo>
                    <a:pt x="269" y="178"/>
                  </a:lnTo>
                  <a:lnTo>
                    <a:pt x="278" y="178"/>
                  </a:lnTo>
                  <a:lnTo>
                    <a:pt x="290" y="180"/>
                  </a:lnTo>
                  <a:lnTo>
                    <a:pt x="300" y="180"/>
                  </a:lnTo>
                  <a:lnTo>
                    <a:pt x="314" y="180"/>
                  </a:lnTo>
                  <a:lnTo>
                    <a:pt x="324" y="180"/>
                  </a:lnTo>
                  <a:lnTo>
                    <a:pt x="334" y="180"/>
                  </a:lnTo>
                  <a:lnTo>
                    <a:pt x="343" y="176"/>
                  </a:lnTo>
                  <a:lnTo>
                    <a:pt x="352" y="171"/>
                  </a:lnTo>
                  <a:lnTo>
                    <a:pt x="358" y="164"/>
                  </a:lnTo>
                  <a:lnTo>
                    <a:pt x="364" y="159"/>
                  </a:lnTo>
                  <a:lnTo>
                    <a:pt x="367" y="149"/>
                  </a:lnTo>
                  <a:lnTo>
                    <a:pt x="369" y="140"/>
                  </a:lnTo>
                  <a:lnTo>
                    <a:pt x="369" y="132"/>
                  </a:lnTo>
                  <a:lnTo>
                    <a:pt x="370" y="123"/>
                  </a:lnTo>
                  <a:lnTo>
                    <a:pt x="362" y="106"/>
                  </a:lnTo>
                  <a:lnTo>
                    <a:pt x="350" y="92"/>
                  </a:lnTo>
                  <a:lnTo>
                    <a:pt x="340" y="84"/>
                  </a:lnTo>
                  <a:lnTo>
                    <a:pt x="329" y="77"/>
                  </a:lnTo>
                  <a:lnTo>
                    <a:pt x="319" y="68"/>
                  </a:lnTo>
                  <a:lnTo>
                    <a:pt x="307" y="65"/>
                  </a:lnTo>
                  <a:lnTo>
                    <a:pt x="290" y="58"/>
                  </a:lnTo>
                  <a:lnTo>
                    <a:pt x="274" y="53"/>
                  </a:lnTo>
                  <a:lnTo>
                    <a:pt x="257" y="48"/>
                  </a:lnTo>
                  <a:lnTo>
                    <a:pt x="242" y="44"/>
                  </a:lnTo>
                  <a:lnTo>
                    <a:pt x="233" y="41"/>
                  </a:lnTo>
                  <a:lnTo>
                    <a:pt x="223" y="39"/>
                  </a:lnTo>
                  <a:lnTo>
                    <a:pt x="214" y="36"/>
                  </a:lnTo>
                  <a:lnTo>
                    <a:pt x="206" y="36"/>
                  </a:lnTo>
                  <a:lnTo>
                    <a:pt x="189" y="34"/>
                  </a:lnTo>
                  <a:lnTo>
                    <a:pt x="173" y="34"/>
                  </a:lnTo>
                  <a:lnTo>
                    <a:pt x="165" y="34"/>
                  </a:lnTo>
                  <a:lnTo>
                    <a:pt x="156" y="34"/>
                  </a:lnTo>
                  <a:lnTo>
                    <a:pt x="148" y="34"/>
                  </a:lnTo>
                  <a:lnTo>
                    <a:pt x="142" y="36"/>
                  </a:lnTo>
                  <a:lnTo>
                    <a:pt x="127" y="36"/>
                  </a:lnTo>
                  <a:lnTo>
                    <a:pt x="115" y="41"/>
                  </a:lnTo>
                  <a:lnTo>
                    <a:pt x="101" y="44"/>
                  </a:lnTo>
                  <a:lnTo>
                    <a:pt x="93" y="49"/>
                  </a:lnTo>
                  <a:lnTo>
                    <a:pt x="82" y="55"/>
                  </a:lnTo>
                  <a:lnTo>
                    <a:pt x="76" y="63"/>
                  </a:lnTo>
                  <a:lnTo>
                    <a:pt x="64" y="75"/>
                  </a:lnTo>
                  <a:lnTo>
                    <a:pt x="55" y="87"/>
                  </a:lnTo>
                  <a:lnTo>
                    <a:pt x="52" y="99"/>
                  </a:lnTo>
                  <a:lnTo>
                    <a:pt x="58" y="115"/>
                  </a:lnTo>
                  <a:lnTo>
                    <a:pt x="69" y="123"/>
                  </a:lnTo>
                  <a:lnTo>
                    <a:pt x="84" y="132"/>
                  </a:lnTo>
                  <a:lnTo>
                    <a:pt x="93" y="132"/>
                  </a:lnTo>
                  <a:lnTo>
                    <a:pt x="101" y="133"/>
                  </a:lnTo>
                  <a:lnTo>
                    <a:pt x="110" y="135"/>
                  </a:lnTo>
                  <a:lnTo>
                    <a:pt x="118" y="139"/>
                  </a:lnTo>
                  <a:lnTo>
                    <a:pt x="129" y="137"/>
                  </a:lnTo>
                  <a:lnTo>
                    <a:pt x="139" y="135"/>
                  </a:lnTo>
                  <a:lnTo>
                    <a:pt x="142" y="133"/>
                  </a:lnTo>
                  <a:lnTo>
                    <a:pt x="146" y="133"/>
                  </a:lnTo>
                  <a:lnTo>
                    <a:pt x="132" y="178"/>
                  </a:lnTo>
                  <a:lnTo>
                    <a:pt x="132" y="178"/>
                  </a:lnTo>
                  <a:close/>
                </a:path>
              </a:pathLst>
            </a:custGeom>
            <a:solidFill>
              <a:srgbClr val="000000"/>
            </a:solidFill>
            <a:ln w="9525">
              <a:noFill/>
              <a:round/>
              <a:headEnd/>
              <a:tailEnd/>
            </a:ln>
          </p:spPr>
          <p:txBody>
            <a:bodyPr/>
            <a:lstStyle/>
            <a:p>
              <a:endParaRPr lang="en-US"/>
            </a:p>
          </p:txBody>
        </p:sp>
        <p:sp>
          <p:nvSpPr>
            <p:cNvPr id="136320" name="Freeform 128"/>
            <p:cNvSpPr>
              <a:spLocks/>
            </p:cNvSpPr>
            <p:nvPr/>
          </p:nvSpPr>
          <p:spPr bwMode="auto">
            <a:xfrm>
              <a:off x="4630" y="1376"/>
              <a:ext cx="87" cy="112"/>
            </a:xfrm>
            <a:custGeom>
              <a:avLst/>
              <a:gdLst/>
              <a:ahLst/>
              <a:cxnLst>
                <a:cxn ang="0">
                  <a:pos x="6" y="39"/>
                </a:cxn>
                <a:cxn ang="0">
                  <a:pos x="10" y="22"/>
                </a:cxn>
                <a:cxn ang="0">
                  <a:pos x="25" y="7"/>
                </a:cxn>
                <a:cxn ang="0">
                  <a:pos x="51" y="2"/>
                </a:cxn>
                <a:cxn ang="0">
                  <a:pos x="82" y="0"/>
                </a:cxn>
                <a:cxn ang="0">
                  <a:pos x="114" y="3"/>
                </a:cxn>
                <a:cxn ang="0">
                  <a:pos x="144" y="17"/>
                </a:cxn>
                <a:cxn ang="0">
                  <a:pos x="168" y="41"/>
                </a:cxn>
                <a:cxn ang="0">
                  <a:pos x="173" y="67"/>
                </a:cxn>
                <a:cxn ang="0">
                  <a:pos x="169" y="89"/>
                </a:cxn>
                <a:cxn ang="0">
                  <a:pos x="166" y="117"/>
                </a:cxn>
                <a:cxn ang="0">
                  <a:pos x="161" y="137"/>
                </a:cxn>
                <a:cxn ang="0">
                  <a:pos x="154" y="154"/>
                </a:cxn>
                <a:cxn ang="0">
                  <a:pos x="142" y="175"/>
                </a:cxn>
                <a:cxn ang="0">
                  <a:pos x="125" y="194"/>
                </a:cxn>
                <a:cxn ang="0">
                  <a:pos x="104" y="211"/>
                </a:cxn>
                <a:cxn ang="0">
                  <a:pos x="92" y="221"/>
                </a:cxn>
                <a:cxn ang="0">
                  <a:pos x="53" y="197"/>
                </a:cxn>
                <a:cxn ang="0">
                  <a:pos x="60" y="192"/>
                </a:cxn>
                <a:cxn ang="0">
                  <a:pos x="77" y="180"/>
                </a:cxn>
                <a:cxn ang="0">
                  <a:pos x="96" y="163"/>
                </a:cxn>
                <a:cxn ang="0">
                  <a:pos x="114" y="149"/>
                </a:cxn>
                <a:cxn ang="0">
                  <a:pos x="125" y="127"/>
                </a:cxn>
                <a:cxn ang="0">
                  <a:pos x="125" y="103"/>
                </a:cxn>
                <a:cxn ang="0">
                  <a:pos x="125" y="77"/>
                </a:cxn>
                <a:cxn ang="0">
                  <a:pos x="123" y="55"/>
                </a:cxn>
                <a:cxn ang="0">
                  <a:pos x="97" y="43"/>
                </a:cxn>
                <a:cxn ang="0">
                  <a:pos x="66" y="46"/>
                </a:cxn>
                <a:cxn ang="0">
                  <a:pos x="39" y="67"/>
                </a:cxn>
                <a:cxn ang="0">
                  <a:pos x="20" y="84"/>
                </a:cxn>
                <a:cxn ang="0">
                  <a:pos x="5" y="75"/>
                </a:cxn>
                <a:cxn ang="0">
                  <a:pos x="0" y="69"/>
                </a:cxn>
                <a:cxn ang="0">
                  <a:pos x="6" y="45"/>
                </a:cxn>
              </a:cxnLst>
              <a:rect l="0" t="0" r="r" b="b"/>
              <a:pathLst>
                <a:path w="173" h="225">
                  <a:moveTo>
                    <a:pt x="6" y="45"/>
                  </a:moveTo>
                  <a:lnTo>
                    <a:pt x="6" y="39"/>
                  </a:lnTo>
                  <a:lnTo>
                    <a:pt x="6" y="33"/>
                  </a:lnTo>
                  <a:lnTo>
                    <a:pt x="10" y="22"/>
                  </a:lnTo>
                  <a:lnTo>
                    <a:pt x="17" y="14"/>
                  </a:lnTo>
                  <a:lnTo>
                    <a:pt x="25" y="7"/>
                  </a:lnTo>
                  <a:lnTo>
                    <a:pt x="37" y="3"/>
                  </a:lnTo>
                  <a:lnTo>
                    <a:pt x="51" y="2"/>
                  </a:lnTo>
                  <a:lnTo>
                    <a:pt x="66" y="2"/>
                  </a:lnTo>
                  <a:lnTo>
                    <a:pt x="82" y="0"/>
                  </a:lnTo>
                  <a:lnTo>
                    <a:pt x="99" y="0"/>
                  </a:lnTo>
                  <a:lnTo>
                    <a:pt x="114" y="3"/>
                  </a:lnTo>
                  <a:lnTo>
                    <a:pt x="132" y="9"/>
                  </a:lnTo>
                  <a:lnTo>
                    <a:pt x="144" y="17"/>
                  </a:lnTo>
                  <a:lnTo>
                    <a:pt x="157" y="29"/>
                  </a:lnTo>
                  <a:lnTo>
                    <a:pt x="168" y="41"/>
                  </a:lnTo>
                  <a:lnTo>
                    <a:pt x="173" y="55"/>
                  </a:lnTo>
                  <a:lnTo>
                    <a:pt x="173" y="67"/>
                  </a:lnTo>
                  <a:lnTo>
                    <a:pt x="171" y="79"/>
                  </a:lnTo>
                  <a:lnTo>
                    <a:pt x="169" y="89"/>
                  </a:lnTo>
                  <a:lnTo>
                    <a:pt x="168" y="103"/>
                  </a:lnTo>
                  <a:lnTo>
                    <a:pt x="166" y="117"/>
                  </a:lnTo>
                  <a:lnTo>
                    <a:pt x="164" y="130"/>
                  </a:lnTo>
                  <a:lnTo>
                    <a:pt x="161" y="137"/>
                  </a:lnTo>
                  <a:lnTo>
                    <a:pt x="159" y="146"/>
                  </a:lnTo>
                  <a:lnTo>
                    <a:pt x="154" y="154"/>
                  </a:lnTo>
                  <a:lnTo>
                    <a:pt x="152" y="165"/>
                  </a:lnTo>
                  <a:lnTo>
                    <a:pt x="142" y="175"/>
                  </a:lnTo>
                  <a:lnTo>
                    <a:pt x="133" y="183"/>
                  </a:lnTo>
                  <a:lnTo>
                    <a:pt x="125" y="194"/>
                  </a:lnTo>
                  <a:lnTo>
                    <a:pt x="114" y="204"/>
                  </a:lnTo>
                  <a:lnTo>
                    <a:pt x="104" y="211"/>
                  </a:lnTo>
                  <a:lnTo>
                    <a:pt x="97" y="218"/>
                  </a:lnTo>
                  <a:lnTo>
                    <a:pt x="92" y="221"/>
                  </a:lnTo>
                  <a:lnTo>
                    <a:pt x="92" y="225"/>
                  </a:lnTo>
                  <a:lnTo>
                    <a:pt x="53" y="197"/>
                  </a:lnTo>
                  <a:lnTo>
                    <a:pt x="53" y="195"/>
                  </a:lnTo>
                  <a:lnTo>
                    <a:pt x="60" y="192"/>
                  </a:lnTo>
                  <a:lnTo>
                    <a:pt x="66" y="185"/>
                  </a:lnTo>
                  <a:lnTo>
                    <a:pt x="77" y="180"/>
                  </a:lnTo>
                  <a:lnTo>
                    <a:pt x="85" y="171"/>
                  </a:lnTo>
                  <a:lnTo>
                    <a:pt x="96" y="163"/>
                  </a:lnTo>
                  <a:lnTo>
                    <a:pt x="106" y="154"/>
                  </a:lnTo>
                  <a:lnTo>
                    <a:pt x="114" y="149"/>
                  </a:lnTo>
                  <a:lnTo>
                    <a:pt x="121" y="137"/>
                  </a:lnTo>
                  <a:lnTo>
                    <a:pt x="125" y="127"/>
                  </a:lnTo>
                  <a:lnTo>
                    <a:pt x="125" y="115"/>
                  </a:lnTo>
                  <a:lnTo>
                    <a:pt x="125" y="103"/>
                  </a:lnTo>
                  <a:lnTo>
                    <a:pt x="125" y="89"/>
                  </a:lnTo>
                  <a:lnTo>
                    <a:pt x="125" y="77"/>
                  </a:lnTo>
                  <a:lnTo>
                    <a:pt x="125" y="65"/>
                  </a:lnTo>
                  <a:lnTo>
                    <a:pt x="123" y="55"/>
                  </a:lnTo>
                  <a:lnTo>
                    <a:pt x="109" y="46"/>
                  </a:lnTo>
                  <a:lnTo>
                    <a:pt x="97" y="43"/>
                  </a:lnTo>
                  <a:lnTo>
                    <a:pt x="80" y="41"/>
                  </a:lnTo>
                  <a:lnTo>
                    <a:pt x="66" y="46"/>
                  </a:lnTo>
                  <a:lnTo>
                    <a:pt x="51" y="53"/>
                  </a:lnTo>
                  <a:lnTo>
                    <a:pt x="39" y="67"/>
                  </a:lnTo>
                  <a:lnTo>
                    <a:pt x="29" y="77"/>
                  </a:lnTo>
                  <a:lnTo>
                    <a:pt x="20" y="84"/>
                  </a:lnTo>
                  <a:lnTo>
                    <a:pt x="12" y="82"/>
                  </a:lnTo>
                  <a:lnTo>
                    <a:pt x="5" y="75"/>
                  </a:lnTo>
                  <a:lnTo>
                    <a:pt x="0" y="69"/>
                  </a:lnTo>
                  <a:lnTo>
                    <a:pt x="0" y="69"/>
                  </a:lnTo>
                  <a:lnTo>
                    <a:pt x="6" y="45"/>
                  </a:lnTo>
                  <a:lnTo>
                    <a:pt x="6" y="45"/>
                  </a:lnTo>
                  <a:close/>
                </a:path>
              </a:pathLst>
            </a:custGeom>
            <a:solidFill>
              <a:srgbClr val="000000"/>
            </a:solidFill>
            <a:ln w="9525">
              <a:noFill/>
              <a:round/>
              <a:headEnd/>
              <a:tailEnd/>
            </a:ln>
          </p:spPr>
          <p:txBody>
            <a:bodyPr/>
            <a:lstStyle/>
            <a:p>
              <a:endParaRPr lang="en-US"/>
            </a:p>
          </p:txBody>
        </p:sp>
        <p:sp>
          <p:nvSpPr>
            <p:cNvPr id="136321" name="Freeform 129"/>
            <p:cNvSpPr>
              <a:spLocks/>
            </p:cNvSpPr>
            <p:nvPr/>
          </p:nvSpPr>
          <p:spPr bwMode="auto">
            <a:xfrm>
              <a:off x="4605" y="1398"/>
              <a:ext cx="72" cy="76"/>
            </a:xfrm>
            <a:custGeom>
              <a:avLst/>
              <a:gdLst/>
              <a:ahLst/>
              <a:cxnLst>
                <a:cxn ang="0">
                  <a:pos x="50" y="24"/>
                </a:cxn>
                <a:cxn ang="0">
                  <a:pos x="50" y="27"/>
                </a:cxn>
                <a:cxn ang="0">
                  <a:pos x="55" y="41"/>
                </a:cxn>
                <a:cxn ang="0">
                  <a:pos x="58" y="56"/>
                </a:cxn>
                <a:cxn ang="0">
                  <a:pos x="63" y="70"/>
                </a:cxn>
                <a:cxn ang="0">
                  <a:pos x="65" y="77"/>
                </a:cxn>
                <a:cxn ang="0">
                  <a:pos x="65" y="80"/>
                </a:cxn>
                <a:cxn ang="0">
                  <a:pos x="58" y="84"/>
                </a:cxn>
                <a:cxn ang="0">
                  <a:pos x="50" y="90"/>
                </a:cxn>
                <a:cxn ang="0">
                  <a:pos x="39" y="96"/>
                </a:cxn>
                <a:cxn ang="0">
                  <a:pos x="32" y="102"/>
                </a:cxn>
                <a:cxn ang="0">
                  <a:pos x="24" y="109"/>
                </a:cxn>
                <a:cxn ang="0">
                  <a:pos x="17" y="118"/>
                </a:cxn>
                <a:cxn ang="0">
                  <a:pos x="3" y="130"/>
                </a:cxn>
                <a:cxn ang="0">
                  <a:pos x="0" y="135"/>
                </a:cxn>
                <a:cxn ang="0">
                  <a:pos x="2" y="135"/>
                </a:cxn>
                <a:cxn ang="0">
                  <a:pos x="15" y="137"/>
                </a:cxn>
                <a:cxn ang="0">
                  <a:pos x="22" y="138"/>
                </a:cxn>
                <a:cxn ang="0">
                  <a:pos x="32" y="140"/>
                </a:cxn>
                <a:cxn ang="0">
                  <a:pos x="39" y="142"/>
                </a:cxn>
                <a:cxn ang="0">
                  <a:pos x="50" y="145"/>
                </a:cxn>
                <a:cxn ang="0">
                  <a:pos x="63" y="149"/>
                </a:cxn>
                <a:cxn ang="0">
                  <a:pos x="79" y="150"/>
                </a:cxn>
                <a:cxn ang="0">
                  <a:pos x="91" y="150"/>
                </a:cxn>
                <a:cxn ang="0">
                  <a:pos x="103" y="152"/>
                </a:cxn>
                <a:cxn ang="0">
                  <a:pos x="115" y="150"/>
                </a:cxn>
                <a:cxn ang="0">
                  <a:pos x="128" y="149"/>
                </a:cxn>
                <a:cxn ang="0">
                  <a:pos x="139" y="145"/>
                </a:cxn>
                <a:cxn ang="0">
                  <a:pos x="142" y="145"/>
                </a:cxn>
                <a:cxn ang="0">
                  <a:pos x="106" y="125"/>
                </a:cxn>
                <a:cxn ang="0">
                  <a:pos x="56" y="121"/>
                </a:cxn>
                <a:cxn ang="0">
                  <a:pos x="58" y="118"/>
                </a:cxn>
                <a:cxn ang="0">
                  <a:pos x="65" y="109"/>
                </a:cxn>
                <a:cxn ang="0">
                  <a:pos x="74" y="99"/>
                </a:cxn>
                <a:cxn ang="0">
                  <a:pos x="84" y="89"/>
                </a:cxn>
                <a:cxn ang="0">
                  <a:pos x="91" y="78"/>
                </a:cxn>
                <a:cxn ang="0">
                  <a:pos x="96" y="72"/>
                </a:cxn>
                <a:cxn ang="0">
                  <a:pos x="96" y="60"/>
                </a:cxn>
                <a:cxn ang="0">
                  <a:pos x="96" y="49"/>
                </a:cxn>
                <a:cxn ang="0">
                  <a:pos x="94" y="39"/>
                </a:cxn>
                <a:cxn ang="0">
                  <a:pos x="91" y="32"/>
                </a:cxn>
                <a:cxn ang="0">
                  <a:pos x="86" y="24"/>
                </a:cxn>
                <a:cxn ang="0">
                  <a:pos x="82" y="17"/>
                </a:cxn>
                <a:cxn ang="0">
                  <a:pos x="77" y="3"/>
                </a:cxn>
                <a:cxn ang="0">
                  <a:pos x="75" y="0"/>
                </a:cxn>
                <a:cxn ang="0">
                  <a:pos x="50" y="24"/>
                </a:cxn>
                <a:cxn ang="0">
                  <a:pos x="50" y="24"/>
                </a:cxn>
              </a:cxnLst>
              <a:rect l="0" t="0" r="r" b="b"/>
              <a:pathLst>
                <a:path w="142" h="152">
                  <a:moveTo>
                    <a:pt x="50" y="24"/>
                  </a:moveTo>
                  <a:lnTo>
                    <a:pt x="50" y="27"/>
                  </a:lnTo>
                  <a:lnTo>
                    <a:pt x="55" y="41"/>
                  </a:lnTo>
                  <a:lnTo>
                    <a:pt x="58" y="56"/>
                  </a:lnTo>
                  <a:lnTo>
                    <a:pt x="63" y="70"/>
                  </a:lnTo>
                  <a:lnTo>
                    <a:pt x="65" y="77"/>
                  </a:lnTo>
                  <a:lnTo>
                    <a:pt x="65" y="80"/>
                  </a:lnTo>
                  <a:lnTo>
                    <a:pt x="58" y="84"/>
                  </a:lnTo>
                  <a:lnTo>
                    <a:pt x="50" y="90"/>
                  </a:lnTo>
                  <a:lnTo>
                    <a:pt x="39" y="96"/>
                  </a:lnTo>
                  <a:lnTo>
                    <a:pt x="32" y="102"/>
                  </a:lnTo>
                  <a:lnTo>
                    <a:pt x="24" y="109"/>
                  </a:lnTo>
                  <a:lnTo>
                    <a:pt x="17" y="118"/>
                  </a:lnTo>
                  <a:lnTo>
                    <a:pt x="3" y="130"/>
                  </a:lnTo>
                  <a:lnTo>
                    <a:pt x="0" y="135"/>
                  </a:lnTo>
                  <a:lnTo>
                    <a:pt x="2" y="135"/>
                  </a:lnTo>
                  <a:lnTo>
                    <a:pt x="15" y="137"/>
                  </a:lnTo>
                  <a:lnTo>
                    <a:pt x="22" y="138"/>
                  </a:lnTo>
                  <a:lnTo>
                    <a:pt x="32" y="140"/>
                  </a:lnTo>
                  <a:lnTo>
                    <a:pt x="39" y="142"/>
                  </a:lnTo>
                  <a:lnTo>
                    <a:pt x="50" y="145"/>
                  </a:lnTo>
                  <a:lnTo>
                    <a:pt x="63" y="149"/>
                  </a:lnTo>
                  <a:lnTo>
                    <a:pt x="79" y="150"/>
                  </a:lnTo>
                  <a:lnTo>
                    <a:pt x="91" y="150"/>
                  </a:lnTo>
                  <a:lnTo>
                    <a:pt x="103" y="152"/>
                  </a:lnTo>
                  <a:lnTo>
                    <a:pt x="115" y="150"/>
                  </a:lnTo>
                  <a:lnTo>
                    <a:pt x="128" y="149"/>
                  </a:lnTo>
                  <a:lnTo>
                    <a:pt x="139" y="145"/>
                  </a:lnTo>
                  <a:lnTo>
                    <a:pt x="142" y="145"/>
                  </a:lnTo>
                  <a:lnTo>
                    <a:pt x="106" y="125"/>
                  </a:lnTo>
                  <a:lnTo>
                    <a:pt x="56" y="121"/>
                  </a:lnTo>
                  <a:lnTo>
                    <a:pt x="58" y="118"/>
                  </a:lnTo>
                  <a:lnTo>
                    <a:pt x="65" y="109"/>
                  </a:lnTo>
                  <a:lnTo>
                    <a:pt x="74" y="99"/>
                  </a:lnTo>
                  <a:lnTo>
                    <a:pt x="84" y="89"/>
                  </a:lnTo>
                  <a:lnTo>
                    <a:pt x="91" y="78"/>
                  </a:lnTo>
                  <a:lnTo>
                    <a:pt x="96" y="72"/>
                  </a:lnTo>
                  <a:lnTo>
                    <a:pt x="96" y="60"/>
                  </a:lnTo>
                  <a:lnTo>
                    <a:pt x="96" y="49"/>
                  </a:lnTo>
                  <a:lnTo>
                    <a:pt x="94" y="39"/>
                  </a:lnTo>
                  <a:lnTo>
                    <a:pt x="91" y="32"/>
                  </a:lnTo>
                  <a:lnTo>
                    <a:pt x="86" y="24"/>
                  </a:lnTo>
                  <a:lnTo>
                    <a:pt x="82" y="17"/>
                  </a:lnTo>
                  <a:lnTo>
                    <a:pt x="77" y="3"/>
                  </a:lnTo>
                  <a:lnTo>
                    <a:pt x="75" y="0"/>
                  </a:lnTo>
                  <a:lnTo>
                    <a:pt x="50" y="24"/>
                  </a:lnTo>
                  <a:lnTo>
                    <a:pt x="50" y="24"/>
                  </a:lnTo>
                  <a:close/>
                </a:path>
              </a:pathLst>
            </a:custGeom>
            <a:solidFill>
              <a:srgbClr val="000000"/>
            </a:solidFill>
            <a:ln w="9525">
              <a:noFill/>
              <a:round/>
              <a:headEnd/>
              <a:tailEnd/>
            </a:ln>
          </p:spPr>
          <p:txBody>
            <a:bodyPr/>
            <a:lstStyle/>
            <a:p>
              <a:endParaRPr lang="en-US"/>
            </a:p>
          </p:txBody>
        </p:sp>
        <p:sp>
          <p:nvSpPr>
            <p:cNvPr id="136322" name="Freeform 130"/>
            <p:cNvSpPr>
              <a:spLocks/>
            </p:cNvSpPr>
            <p:nvPr/>
          </p:nvSpPr>
          <p:spPr bwMode="auto">
            <a:xfrm>
              <a:off x="4763" y="1363"/>
              <a:ext cx="140" cy="182"/>
            </a:xfrm>
            <a:custGeom>
              <a:avLst/>
              <a:gdLst/>
              <a:ahLst/>
              <a:cxnLst>
                <a:cxn ang="0">
                  <a:pos x="2" y="0"/>
                </a:cxn>
                <a:cxn ang="0">
                  <a:pos x="16" y="0"/>
                </a:cxn>
                <a:cxn ang="0">
                  <a:pos x="43" y="0"/>
                </a:cxn>
                <a:cxn ang="0">
                  <a:pos x="74" y="2"/>
                </a:cxn>
                <a:cxn ang="0">
                  <a:pos x="105" y="4"/>
                </a:cxn>
                <a:cxn ang="0">
                  <a:pos x="131" y="5"/>
                </a:cxn>
                <a:cxn ang="0">
                  <a:pos x="156" y="11"/>
                </a:cxn>
                <a:cxn ang="0">
                  <a:pos x="182" y="19"/>
                </a:cxn>
                <a:cxn ang="0">
                  <a:pos x="208" y="33"/>
                </a:cxn>
                <a:cxn ang="0">
                  <a:pos x="233" y="52"/>
                </a:cxn>
                <a:cxn ang="0">
                  <a:pos x="256" y="79"/>
                </a:cxn>
                <a:cxn ang="0">
                  <a:pos x="269" y="100"/>
                </a:cxn>
                <a:cxn ang="0">
                  <a:pos x="276" y="117"/>
                </a:cxn>
                <a:cxn ang="0">
                  <a:pos x="280" y="134"/>
                </a:cxn>
                <a:cxn ang="0">
                  <a:pos x="278" y="151"/>
                </a:cxn>
                <a:cxn ang="0">
                  <a:pos x="276" y="168"/>
                </a:cxn>
                <a:cxn ang="0">
                  <a:pos x="273" y="187"/>
                </a:cxn>
                <a:cxn ang="0">
                  <a:pos x="264" y="211"/>
                </a:cxn>
                <a:cxn ang="0">
                  <a:pos x="252" y="240"/>
                </a:cxn>
                <a:cxn ang="0">
                  <a:pos x="237" y="268"/>
                </a:cxn>
                <a:cxn ang="0">
                  <a:pos x="223" y="285"/>
                </a:cxn>
                <a:cxn ang="0">
                  <a:pos x="206" y="300"/>
                </a:cxn>
                <a:cxn ang="0">
                  <a:pos x="185" y="316"/>
                </a:cxn>
                <a:cxn ang="0">
                  <a:pos x="163" y="324"/>
                </a:cxn>
                <a:cxn ang="0">
                  <a:pos x="148" y="331"/>
                </a:cxn>
                <a:cxn ang="0">
                  <a:pos x="131" y="338"/>
                </a:cxn>
                <a:cxn ang="0">
                  <a:pos x="113" y="347"/>
                </a:cxn>
                <a:cxn ang="0">
                  <a:pos x="93" y="355"/>
                </a:cxn>
                <a:cxn ang="0">
                  <a:pos x="72" y="364"/>
                </a:cxn>
                <a:cxn ang="0">
                  <a:pos x="26" y="331"/>
                </a:cxn>
                <a:cxn ang="0">
                  <a:pos x="35" y="329"/>
                </a:cxn>
                <a:cxn ang="0">
                  <a:pos x="62" y="321"/>
                </a:cxn>
                <a:cxn ang="0">
                  <a:pos x="95" y="311"/>
                </a:cxn>
                <a:cxn ang="0">
                  <a:pos x="112" y="305"/>
                </a:cxn>
                <a:cxn ang="0">
                  <a:pos x="127" y="300"/>
                </a:cxn>
                <a:cxn ang="0">
                  <a:pos x="153" y="290"/>
                </a:cxn>
                <a:cxn ang="0">
                  <a:pos x="172" y="276"/>
                </a:cxn>
                <a:cxn ang="0">
                  <a:pos x="187" y="257"/>
                </a:cxn>
                <a:cxn ang="0">
                  <a:pos x="201" y="237"/>
                </a:cxn>
                <a:cxn ang="0">
                  <a:pos x="211" y="206"/>
                </a:cxn>
                <a:cxn ang="0">
                  <a:pos x="220" y="173"/>
                </a:cxn>
                <a:cxn ang="0">
                  <a:pos x="225" y="144"/>
                </a:cxn>
                <a:cxn ang="0">
                  <a:pos x="227" y="120"/>
                </a:cxn>
                <a:cxn ang="0">
                  <a:pos x="220" y="101"/>
                </a:cxn>
                <a:cxn ang="0">
                  <a:pos x="211" y="91"/>
                </a:cxn>
                <a:cxn ang="0">
                  <a:pos x="187" y="77"/>
                </a:cxn>
                <a:cxn ang="0">
                  <a:pos x="170" y="67"/>
                </a:cxn>
                <a:cxn ang="0">
                  <a:pos x="151" y="59"/>
                </a:cxn>
                <a:cxn ang="0">
                  <a:pos x="129" y="50"/>
                </a:cxn>
                <a:cxn ang="0">
                  <a:pos x="107" y="47"/>
                </a:cxn>
                <a:cxn ang="0">
                  <a:pos x="76" y="43"/>
                </a:cxn>
                <a:cxn ang="0">
                  <a:pos x="48" y="43"/>
                </a:cxn>
                <a:cxn ang="0">
                  <a:pos x="28" y="45"/>
                </a:cxn>
                <a:cxn ang="0">
                  <a:pos x="21" y="47"/>
                </a:cxn>
                <a:cxn ang="0">
                  <a:pos x="0" y="0"/>
                </a:cxn>
              </a:cxnLst>
              <a:rect l="0" t="0" r="r" b="b"/>
              <a:pathLst>
                <a:path w="280" h="365">
                  <a:moveTo>
                    <a:pt x="0" y="0"/>
                  </a:moveTo>
                  <a:lnTo>
                    <a:pt x="2" y="0"/>
                  </a:lnTo>
                  <a:lnTo>
                    <a:pt x="9" y="0"/>
                  </a:lnTo>
                  <a:lnTo>
                    <a:pt x="16" y="0"/>
                  </a:lnTo>
                  <a:lnTo>
                    <a:pt x="31" y="0"/>
                  </a:lnTo>
                  <a:lnTo>
                    <a:pt x="43" y="0"/>
                  </a:lnTo>
                  <a:lnTo>
                    <a:pt x="59" y="0"/>
                  </a:lnTo>
                  <a:lnTo>
                    <a:pt x="74" y="2"/>
                  </a:lnTo>
                  <a:lnTo>
                    <a:pt x="91" y="4"/>
                  </a:lnTo>
                  <a:lnTo>
                    <a:pt x="105" y="4"/>
                  </a:lnTo>
                  <a:lnTo>
                    <a:pt x="119" y="4"/>
                  </a:lnTo>
                  <a:lnTo>
                    <a:pt x="131" y="5"/>
                  </a:lnTo>
                  <a:lnTo>
                    <a:pt x="144" y="9"/>
                  </a:lnTo>
                  <a:lnTo>
                    <a:pt x="156" y="11"/>
                  </a:lnTo>
                  <a:lnTo>
                    <a:pt x="170" y="16"/>
                  </a:lnTo>
                  <a:lnTo>
                    <a:pt x="182" y="19"/>
                  </a:lnTo>
                  <a:lnTo>
                    <a:pt x="196" y="28"/>
                  </a:lnTo>
                  <a:lnTo>
                    <a:pt x="208" y="33"/>
                  </a:lnTo>
                  <a:lnTo>
                    <a:pt x="220" y="43"/>
                  </a:lnTo>
                  <a:lnTo>
                    <a:pt x="233" y="52"/>
                  </a:lnTo>
                  <a:lnTo>
                    <a:pt x="247" y="65"/>
                  </a:lnTo>
                  <a:lnTo>
                    <a:pt x="256" y="79"/>
                  </a:lnTo>
                  <a:lnTo>
                    <a:pt x="266" y="95"/>
                  </a:lnTo>
                  <a:lnTo>
                    <a:pt x="269" y="100"/>
                  </a:lnTo>
                  <a:lnTo>
                    <a:pt x="273" y="108"/>
                  </a:lnTo>
                  <a:lnTo>
                    <a:pt x="276" y="117"/>
                  </a:lnTo>
                  <a:lnTo>
                    <a:pt x="280" y="127"/>
                  </a:lnTo>
                  <a:lnTo>
                    <a:pt x="280" y="134"/>
                  </a:lnTo>
                  <a:lnTo>
                    <a:pt x="280" y="143"/>
                  </a:lnTo>
                  <a:lnTo>
                    <a:pt x="278" y="151"/>
                  </a:lnTo>
                  <a:lnTo>
                    <a:pt x="278" y="160"/>
                  </a:lnTo>
                  <a:lnTo>
                    <a:pt x="276" y="168"/>
                  </a:lnTo>
                  <a:lnTo>
                    <a:pt x="275" y="177"/>
                  </a:lnTo>
                  <a:lnTo>
                    <a:pt x="273" y="187"/>
                  </a:lnTo>
                  <a:lnTo>
                    <a:pt x="271" y="196"/>
                  </a:lnTo>
                  <a:lnTo>
                    <a:pt x="264" y="211"/>
                  </a:lnTo>
                  <a:lnTo>
                    <a:pt x="259" y="227"/>
                  </a:lnTo>
                  <a:lnTo>
                    <a:pt x="252" y="240"/>
                  </a:lnTo>
                  <a:lnTo>
                    <a:pt x="247" y="256"/>
                  </a:lnTo>
                  <a:lnTo>
                    <a:pt x="237" y="268"/>
                  </a:lnTo>
                  <a:lnTo>
                    <a:pt x="232" y="278"/>
                  </a:lnTo>
                  <a:lnTo>
                    <a:pt x="223" y="285"/>
                  </a:lnTo>
                  <a:lnTo>
                    <a:pt x="216" y="295"/>
                  </a:lnTo>
                  <a:lnTo>
                    <a:pt x="206" y="300"/>
                  </a:lnTo>
                  <a:lnTo>
                    <a:pt x="197" y="309"/>
                  </a:lnTo>
                  <a:lnTo>
                    <a:pt x="185" y="316"/>
                  </a:lnTo>
                  <a:lnTo>
                    <a:pt x="172" y="323"/>
                  </a:lnTo>
                  <a:lnTo>
                    <a:pt x="163" y="324"/>
                  </a:lnTo>
                  <a:lnTo>
                    <a:pt x="155" y="328"/>
                  </a:lnTo>
                  <a:lnTo>
                    <a:pt x="148" y="331"/>
                  </a:lnTo>
                  <a:lnTo>
                    <a:pt x="139" y="335"/>
                  </a:lnTo>
                  <a:lnTo>
                    <a:pt x="131" y="338"/>
                  </a:lnTo>
                  <a:lnTo>
                    <a:pt x="124" y="343"/>
                  </a:lnTo>
                  <a:lnTo>
                    <a:pt x="113" y="347"/>
                  </a:lnTo>
                  <a:lnTo>
                    <a:pt x="108" y="350"/>
                  </a:lnTo>
                  <a:lnTo>
                    <a:pt x="93" y="355"/>
                  </a:lnTo>
                  <a:lnTo>
                    <a:pt x="79" y="360"/>
                  </a:lnTo>
                  <a:lnTo>
                    <a:pt x="72" y="364"/>
                  </a:lnTo>
                  <a:lnTo>
                    <a:pt x="71" y="365"/>
                  </a:lnTo>
                  <a:lnTo>
                    <a:pt x="26" y="331"/>
                  </a:lnTo>
                  <a:lnTo>
                    <a:pt x="28" y="331"/>
                  </a:lnTo>
                  <a:lnTo>
                    <a:pt x="35" y="329"/>
                  </a:lnTo>
                  <a:lnTo>
                    <a:pt x="47" y="324"/>
                  </a:lnTo>
                  <a:lnTo>
                    <a:pt x="62" y="321"/>
                  </a:lnTo>
                  <a:lnTo>
                    <a:pt x="77" y="316"/>
                  </a:lnTo>
                  <a:lnTo>
                    <a:pt x="95" y="311"/>
                  </a:lnTo>
                  <a:lnTo>
                    <a:pt x="103" y="307"/>
                  </a:lnTo>
                  <a:lnTo>
                    <a:pt x="112" y="305"/>
                  </a:lnTo>
                  <a:lnTo>
                    <a:pt x="120" y="302"/>
                  </a:lnTo>
                  <a:lnTo>
                    <a:pt x="127" y="300"/>
                  </a:lnTo>
                  <a:lnTo>
                    <a:pt x="139" y="295"/>
                  </a:lnTo>
                  <a:lnTo>
                    <a:pt x="153" y="290"/>
                  </a:lnTo>
                  <a:lnTo>
                    <a:pt x="161" y="283"/>
                  </a:lnTo>
                  <a:lnTo>
                    <a:pt x="172" y="276"/>
                  </a:lnTo>
                  <a:lnTo>
                    <a:pt x="179" y="268"/>
                  </a:lnTo>
                  <a:lnTo>
                    <a:pt x="187" y="257"/>
                  </a:lnTo>
                  <a:lnTo>
                    <a:pt x="192" y="247"/>
                  </a:lnTo>
                  <a:lnTo>
                    <a:pt x="201" y="237"/>
                  </a:lnTo>
                  <a:lnTo>
                    <a:pt x="204" y="221"/>
                  </a:lnTo>
                  <a:lnTo>
                    <a:pt x="211" y="206"/>
                  </a:lnTo>
                  <a:lnTo>
                    <a:pt x="216" y="189"/>
                  </a:lnTo>
                  <a:lnTo>
                    <a:pt x="220" y="173"/>
                  </a:lnTo>
                  <a:lnTo>
                    <a:pt x="221" y="158"/>
                  </a:lnTo>
                  <a:lnTo>
                    <a:pt x="225" y="144"/>
                  </a:lnTo>
                  <a:lnTo>
                    <a:pt x="225" y="131"/>
                  </a:lnTo>
                  <a:lnTo>
                    <a:pt x="227" y="120"/>
                  </a:lnTo>
                  <a:lnTo>
                    <a:pt x="223" y="110"/>
                  </a:lnTo>
                  <a:lnTo>
                    <a:pt x="220" y="101"/>
                  </a:lnTo>
                  <a:lnTo>
                    <a:pt x="216" y="95"/>
                  </a:lnTo>
                  <a:lnTo>
                    <a:pt x="211" y="91"/>
                  </a:lnTo>
                  <a:lnTo>
                    <a:pt x="199" y="83"/>
                  </a:lnTo>
                  <a:lnTo>
                    <a:pt x="187" y="77"/>
                  </a:lnTo>
                  <a:lnTo>
                    <a:pt x="177" y="72"/>
                  </a:lnTo>
                  <a:lnTo>
                    <a:pt x="170" y="67"/>
                  </a:lnTo>
                  <a:lnTo>
                    <a:pt x="160" y="64"/>
                  </a:lnTo>
                  <a:lnTo>
                    <a:pt x="151" y="59"/>
                  </a:lnTo>
                  <a:lnTo>
                    <a:pt x="139" y="53"/>
                  </a:lnTo>
                  <a:lnTo>
                    <a:pt x="129" y="50"/>
                  </a:lnTo>
                  <a:lnTo>
                    <a:pt x="117" y="47"/>
                  </a:lnTo>
                  <a:lnTo>
                    <a:pt x="107" y="47"/>
                  </a:lnTo>
                  <a:lnTo>
                    <a:pt x="91" y="43"/>
                  </a:lnTo>
                  <a:lnTo>
                    <a:pt x="76" y="43"/>
                  </a:lnTo>
                  <a:lnTo>
                    <a:pt x="62" y="43"/>
                  </a:lnTo>
                  <a:lnTo>
                    <a:pt x="48" y="43"/>
                  </a:lnTo>
                  <a:lnTo>
                    <a:pt x="36" y="43"/>
                  </a:lnTo>
                  <a:lnTo>
                    <a:pt x="28" y="45"/>
                  </a:lnTo>
                  <a:lnTo>
                    <a:pt x="21" y="45"/>
                  </a:lnTo>
                  <a:lnTo>
                    <a:pt x="21" y="47"/>
                  </a:lnTo>
                  <a:lnTo>
                    <a:pt x="0" y="0"/>
                  </a:lnTo>
                  <a:lnTo>
                    <a:pt x="0" y="0"/>
                  </a:lnTo>
                  <a:close/>
                </a:path>
              </a:pathLst>
            </a:custGeom>
            <a:solidFill>
              <a:srgbClr val="000000"/>
            </a:solidFill>
            <a:ln w="9525">
              <a:noFill/>
              <a:round/>
              <a:headEnd/>
              <a:tailEnd/>
            </a:ln>
          </p:spPr>
          <p:txBody>
            <a:bodyPr/>
            <a:lstStyle/>
            <a:p>
              <a:endParaRPr lang="en-US"/>
            </a:p>
          </p:txBody>
        </p:sp>
        <p:sp>
          <p:nvSpPr>
            <p:cNvPr id="136323" name="Freeform 131"/>
            <p:cNvSpPr>
              <a:spLocks/>
            </p:cNvSpPr>
            <p:nvPr/>
          </p:nvSpPr>
          <p:spPr bwMode="auto">
            <a:xfrm>
              <a:off x="4671" y="1302"/>
              <a:ext cx="132" cy="61"/>
            </a:xfrm>
            <a:custGeom>
              <a:avLst/>
              <a:gdLst/>
              <a:ahLst/>
              <a:cxnLst>
                <a:cxn ang="0">
                  <a:pos x="38" y="73"/>
                </a:cxn>
                <a:cxn ang="0">
                  <a:pos x="0" y="1"/>
                </a:cxn>
                <a:cxn ang="0">
                  <a:pos x="77" y="1"/>
                </a:cxn>
                <a:cxn ang="0">
                  <a:pos x="207" y="12"/>
                </a:cxn>
                <a:cxn ang="0">
                  <a:pos x="264" y="0"/>
                </a:cxn>
                <a:cxn ang="0">
                  <a:pos x="209" y="68"/>
                </a:cxn>
                <a:cxn ang="0">
                  <a:pos x="151" y="121"/>
                </a:cxn>
                <a:cxn ang="0">
                  <a:pos x="132" y="104"/>
                </a:cxn>
                <a:cxn ang="0">
                  <a:pos x="183" y="46"/>
                </a:cxn>
                <a:cxn ang="0">
                  <a:pos x="74" y="41"/>
                </a:cxn>
                <a:cxn ang="0">
                  <a:pos x="77" y="85"/>
                </a:cxn>
                <a:cxn ang="0">
                  <a:pos x="38" y="73"/>
                </a:cxn>
                <a:cxn ang="0">
                  <a:pos x="38" y="73"/>
                </a:cxn>
              </a:cxnLst>
              <a:rect l="0" t="0" r="r" b="b"/>
              <a:pathLst>
                <a:path w="264" h="121">
                  <a:moveTo>
                    <a:pt x="38" y="73"/>
                  </a:moveTo>
                  <a:lnTo>
                    <a:pt x="0" y="1"/>
                  </a:lnTo>
                  <a:lnTo>
                    <a:pt x="77" y="1"/>
                  </a:lnTo>
                  <a:lnTo>
                    <a:pt x="207" y="12"/>
                  </a:lnTo>
                  <a:lnTo>
                    <a:pt x="264" y="0"/>
                  </a:lnTo>
                  <a:lnTo>
                    <a:pt x="209" y="68"/>
                  </a:lnTo>
                  <a:lnTo>
                    <a:pt x="151" y="121"/>
                  </a:lnTo>
                  <a:lnTo>
                    <a:pt x="132" y="104"/>
                  </a:lnTo>
                  <a:lnTo>
                    <a:pt x="183" y="46"/>
                  </a:lnTo>
                  <a:lnTo>
                    <a:pt x="74" y="41"/>
                  </a:lnTo>
                  <a:lnTo>
                    <a:pt x="77" y="85"/>
                  </a:lnTo>
                  <a:lnTo>
                    <a:pt x="38" y="73"/>
                  </a:lnTo>
                  <a:lnTo>
                    <a:pt x="38" y="73"/>
                  </a:lnTo>
                  <a:close/>
                </a:path>
              </a:pathLst>
            </a:custGeom>
            <a:solidFill>
              <a:srgbClr val="000000"/>
            </a:solidFill>
            <a:ln w="9525">
              <a:noFill/>
              <a:round/>
              <a:headEnd/>
              <a:tailEnd/>
            </a:ln>
          </p:spPr>
          <p:txBody>
            <a:bodyPr/>
            <a:lstStyle/>
            <a:p>
              <a:endParaRPr lang="en-US"/>
            </a:p>
          </p:txBody>
        </p:sp>
        <p:sp>
          <p:nvSpPr>
            <p:cNvPr id="136324" name="Freeform 132"/>
            <p:cNvSpPr>
              <a:spLocks/>
            </p:cNvSpPr>
            <p:nvPr/>
          </p:nvSpPr>
          <p:spPr bwMode="auto">
            <a:xfrm>
              <a:off x="4873" y="1354"/>
              <a:ext cx="266" cy="171"/>
            </a:xfrm>
            <a:custGeom>
              <a:avLst/>
              <a:gdLst/>
              <a:ahLst/>
              <a:cxnLst>
                <a:cxn ang="0">
                  <a:pos x="0" y="33"/>
                </a:cxn>
                <a:cxn ang="0">
                  <a:pos x="10" y="81"/>
                </a:cxn>
                <a:cxn ang="0">
                  <a:pos x="20" y="117"/>
                </a:cxn>
                <a:cxn ang="0">
                  <a:pos x="36" y="158"/>
                </a:cxn>
                <a:cxn ang="0">
                  <a:pos x="56" y="196"/>
                </a:cxn>
                <a:cxn ang="0">
                  <a:pos x="91" y="238"/>
                </a:cxn>
                <a:cxn ang="0">
                  <a:pos x="137" y="268"/>
                </a:cxn>
                <a:cxn ang="0">
                  <a:pos x="171" y="285"/>
                </a:cxn>
                <a:cxn ang="0">
                  <a:pos x="207" y="292"/>
                </a:cxn>
                <a:cxn ang="0">
                  <a:pos x="260" y="292"/>
                </a:cxn>
                <a:cxn ang="0">
                  <a:pos x="317" y="285"/>
                </a:cxn>
                <a:cxn ang="0">
                  <a:pos x="377" y="300"/>
                </a:cxn>
                <a:cxn ang="0">
                  <a:pos x="427" y="324"/>
                </a:cxn>
                <a:cxn ang="0">
                  <a:pos x="437" y="340"/>
                </a:cxn>
                <a:cxn ang="0">
                  <a:pos x="481" y="316"/>
                </a:cxn>
                <a:cxn ang="0">
                  <a:pos x="529" y="298"/>
                </a:cxn>
                <a:cxn ang="0">
                  <a:pos x="521" y="281"/>
                </a:cxn>
                <a:cxn ang="0">
                  <a:pos x="487" y="245"/>
                </a:cxn>
                <a:cxn ang="0">
                  <a:pos x="440" y="238"/>
                </a:cxn>
                <a:cxn ang="0">
                  <a:pos x="399" y="233"/>
                </a:cxn>
                <a:cxn ang="0">
                  <a:pos x="356" y="225"/>
                </a:cxn>
                <a:cxn ang="0">
                  <a:pos x="312" y="213"/>
                </a:cxn>
                <a:cxn ang="0">
                  <a:pos x="264" y="201"/>
                </a:cxn>
                <a:cxn ang="0">
                  <a:pos x="224" y="187"/>
                </a:cxn>
                <a:cxn ang="0">
                  <a:pos x="185" y="168"/>
                </a:cxn>
                <a:cxn ang="0">
                  <a:pos x="154" y="125"/>
                </a:cxn>
                <a:cxn ang="0">
                  <a:pos x="145" y="82"/>
                </a:cxn>
                <a:cxn ang="0">
                  <a:pos x="144" y="46"/>
                </a:cxn>
                <a:cxn ang="0">
                  <a:pos x="147" y="2"/>
                </a:cxn>
                <a:cxn ang="0">
                  <a:pos x="103" y="12"/>
                </a:cxn>
                <a:cxn ang="0">
                  <a:pos x="104" y="46"/>
                </a:cxn>
                <a:cxn ang="0">
                  <a:pos x="106" y="88"/>
                </a:cxn>
                <a:cxn ang="0">
                  <a:pos x="118" y="129"/>
                </a:cxn>
                <a:cxn ang="0">
                  <a:pos x="132" y="160"/>
                </a:cxn>
                <a:cxn ang="0">
                  <a:pos x="183" y="201"/>
                </a:cxn>
                <a:cxn ang="0">
                  <a:pos x="224" y="218"/>
                </a:cxn>
                <a:cxn ang="0">
                  <a:pos x="269" y="230"/>
                </a:cxn>
                <a:cxn ang="0">
                  <a:pos x="320" y="242"/>
                </a:cxn>
                <a:cxn ang="0">
                  <a:pos x="368" y="254"/>
                </a:cxn>
                <a:cxn ang="0">
                  <a:pos x="409" y="264"/>
                </a:cxn>
                <a:cxn ang="0">
                  <a:pos x="456" y="278"/>
                </a:cxn>
                <a:cxn ang="0">
                  <a:pos x="427" y="297"/>
                </a:cxn>
                <a:cxn ang="0">
                  <a:pos x="384" y="276"/>
                </a:cxn>
                <a:cxn ang="0">
                  <a:pos x="348" y="264"/>
                </a:cxn>
                <a:cxn ang="0">
                  <a:pos x="308" y="256"/>
                </a:cxn>
                <a:cxn ang="0">
                  <a:pos x="247" y="259"/>
                </a:cxn>
                <a:cxn ang="0">
                  <a:pos x="193" y="257"/>
                </a:cxn>
                <a:cxn ang="0">
                  <a:pos x="151" y="233"/>
                </a:cxn>
                <a:cxn ang="0">
                  <a:pos x="109" y="189"/>
                </a:cxn>
                <a:cxn ang="0">
                  <a:pos x="72" y="132"/>
                </a:cxn>
                <a:cxn ang="0">
                  <a:pos x="48" y="70"/>
                </a:cxn>
                <a:cxn ang="0">
                  <a:pos x="41" y="19"/>
                </a:cxn>
                <a:cxn ang="0">
                  <a:pos x="0" y="7"/>
                </a:cxn>
              </a:cxnLst>
              <a:rect l="0" t="0" r="r" b="b"/>
              <a:pathLst>
                <a:path w="533" h="341">
                  <a:moveTo>
                    <a:pt x="0" y="7"/>
                  </a:moveTo>
                  <a:lnTo>
                    <a:pt x="0" y="10"/>
                  </a:lnTo>
                  <a:lnTo>
                    <a:pt x="0" y="22"/>
                  </a:lnTo>
                  <a:lnTo>
                    <a:pt x="0" y="33"/>
                  </a:lnTo>
                  <a:lnTo>
                    <a:pt x="3" y="43"/>
                  </a:lnTo>
                  <a:lnTo>
                    <a:pt x="5" y="57"/>
                  </a:lnTo>
                  <a:lnTo>
                    <a:pt x="10" y="72"/>
                  </a:lnTo>
                  <a:lnTo>
                    <a:pt x="10" y="81"/>
                  </a:lnTo>
                  <a:lnTo>
                    <a:pt x="13" y="89"/>
                  </a:lnTo>
                  <a:lnTo>
                    <a:pt x="13" y="98"/>
                  </a:lnTo>
                  <a:lnTo>
                    <a:pt x="19" y="108"/>
                  </a:lnTo>
                  <a:lnTo>
                    <a:pt x="20" y="117"/>
                  </a:lnTo>
                  <a:lnTo>
                    <a:pt x="24" y="127"/>
                  </a:lnTo>
                  <a:lnTo>
                    <a:pt x="29" y="137"/>
                  </a:lnTo>
                  <a:lnTo>
                    <a:pt x="32" y="148"/>
                  </a:lnTo>
                  <a:lnTo>
                    <a:pt x="36" y="158"/>
                  </a:lnTo>
                  <a:lnTo>
                    <a:pt x="41" y="168"/>
                  </a:lnTo>
                  <a:lnTo>
                    <a:pt x="44" y="177"/>
                  </a:lnTo>
                  <a:lnTo>
                    <a:pt x="51" y="189"/>
                  </a:lnTo>
                  <a:lnTo>
                    <a:pt x="56" y="196"/>
                  </a:lnTo>
                  <a:lnTo>
                    <a:pt x="63" y="206"/>
                  </a:lnTo>
                  <a:lnTo>
                    <a:pt x="70" y="214"/>
                  </a:lnTo>
                  <a:lnTo>
                    <a:pt x="77" y="223"/>
                  </a:lnTo>
                  <a:lnTo>
                    <a:pt x="91" y="238"/>
                  </a:lnTo>
                  <a:lnTo>
                    <a:pt x="108" y="252"/>
                  </a:lnTo>
                  <a:lnTo>
                    <a:pt x="118" y="256"/>
                  </a:lnTo>
                  <a:lnTo>
                    <a:pt x="127" y="262"/>
                  </a:lnTo>
                  <a:lnTo>
                    <a:pt x="137" y="268"/>
                  </a:lnTo>
                  <a:lnTo>
                    <a:pt x="145" y="273"/>
                  </a:lnTo>
                  <a:lnTo>
                    <a:pt x="154" y="276"/>
                  </a:lnTo>
                  <a:lnTo>
                    <a:pt x="163" y="281"/>
                  </a:lnTo>
                  <a:lnTo>
                    <a:pt x="171" y="285"/>
                  </a:lnTo>
                  <a:lnTo>
                    <a:pt x="181" y="286"/>
                  </a:lnTo>
                  <a:lnTo>
                    <a:pt x="188" y="288"/>
                  </a:lnTo>
                  <a:lnTo>
                    <a:pt x="199" y="290"/>
                  </a:lnTo>
                  <a:lnTo>
                    <a:pt x="207" y="292"/>
                  </a:lnTo>
                  <a:lnTo>
                    <a:pt x="216" y="295"/>
                  </a:lnTo>
                  <a:lnTo>
                    <a:pt x="231" y="293"/>
                  </a:lnTo>
                  <a:lnTo>
                    <a:pt x="247" y="293"/>
                  </a:lnTo>
                  <a:lnTo>
                    <a:pt x="260" y="292"/>
                  </a:lnTo>
                  <a:lnTo>
                    <a:pt x="276" y="290"/>
                  </a:lnTo>
                  <a:lnTo>
                    <a:pt x="289" y="286"/>
                  </a:lnTo>
                  <a:lnTo>
                    <a:pt x="303" y="285"/>
                  </a:lnTo>
                  <a:lnTo>
                    <a:pt x="317" y="285"/>
                  </a:lnTo>
                  <a:lnTo>
                    <a:pt x="332" y="286"/>
                  </a:lnTo>
                  <a:lnTo>
                    <a:pt x="346" y="288"/>
                  </a:lnTo>
                  <a:lnTo>
                    <a:pt x="361" y="293"/>
                  </a:lnTo>
                  <a:lnTo>
                    <a:pt x="377" y="300"/>
                  </a:lnTo>
                  <a:lnTo>
                    <a:pt x="392" y="305"/>
                  </a:lnTo>
                  <a:lnTo>
                    <a:pt x="404" y="312"/>
                  </a:lnTo>
                  <a:lnTo>
                    <a:pt x="418" y="317"/>
                  </a:lnTo>
                  <a:lnTo>
                    <a:pt x="427" y="324"/>
                  </a:lnTo>
                  <a:lnTo>
                    <a:pt x="433" y="331"/>
                  </a:lnTo>
                  <a:lnTo>
                    <a:pt x="437" y="338"/>
                  </a:lnTo>
                  <a:lnTo>
                    <a:pt x="437" y="341"/>
                  </a:lnTo>
                  <a:lnTo>
                    <a:pt x="437" y="340"/>
                  </a:lnTo>
                  <a:lnTo>
                    <a:pt x="449" y="334"/>
                  </a:lnTo>
                  <a:lnTo>
                    <a:pt x="456" y="328"/>
                  </a:lnTo>
                  <a:lnTo>
                    <a:pt x="469" y="322"/>
                  </a:lnTo>
                  <a:lnTo>
                    <a:pt x="481" y="316"/>
                  </a:lnTo>
                  <a:lnTo>
                    <a:pt x="497" y="310"/>
                  </a:lnTo>
                  <a:lnTo>
                    <a:pt x="511" y="304"/>
                  </a:lnTo>
                  <a:lnTo>
                    <a:pt x="523" y="302"/>
                  </a:lnTo>
                  <a:lnTo>
                    <a:pt x="529" y="298"/>
                  </a:lnTo>
                  <a:lnTo>
                    <a:pt x="533" y="298"/>
                  </a:lnTo>
                  <a:lnTo>
                    <a:pt x="529" y="295"/>
                  </a:lnTo>
                  <a:lnTo>
                    <a:pt x="528" y="290"/>
                  </a:lnTo>
                  <a:lnTo>
                    <a:pt x="521" y="281"/>
                  </a:lnTo>
                  <a:lnTo>
                    <a:pt x="514" y="273"/>
                  </a:lnTo>
                  <a:lnTo>
                    <a:pt x="505" y="262"/>
                  </a:lnTo>
                  <a:lnTo>
                    <a:pt x="495" y="254"/>
                  </a:lnTo>
                  <a:lnTo>
                    <a:pt x="487" y="245"/>
                  </a:lnTo>
                  <a:lnTo>
                    <a:pt x="480" y="242"/>
                  </a:lnTo>
                  <a:lnTo>
                    <a:pt x="464" y="238"/>
                  </a:lnTo>
                  <a:lnTo>
                    <a:pt x="449" y="238"/>
                  </a:lnTo>
                  <a:lnTo>
                    <a:pt x="440" y="238"/>
                  </a:lnTo>
                  <a:lnTo>
                    <a:pt x="433" y="238"/>
                  </a:lnTo>
                  <a:lnTo>
                    <a:pt x="420" y="237"/>
                  </a:lnTo>
                  <a:lnTo>
                    <a:pt x="408" y="237"/>
                  </a:lnTo>
                  <a:lnTo>
                    <a:pt x="399" y="233"/>
                  </a:lnTo>
                  <a:lnTo>
                    <a:pt x="389" y="232"/>
                  </a:lnTo>
                  <a:lnTo>
                    <a:pt x="379" y="230"/>
                  </a:lnTo>
                  <a:lnTo>
                    <a:pt x="370" y="228"/>
                  </a:lnTo>
                  <a:lnTo>
                    <a:pt x="356" y="225"/>
                  </a:lnTo>
                  <a:lnTo>
                    <a:pt x="346" y="223"/>
                  </a:lnTo>
                  <a:lnTo>
                    <a:pt x="336" y="220"/>
                  </a:lnTo>
                  <a:lnTo>
                    <a:pt x="325" y="218"/>
                  </a:lnTo>
                  <a:lnTo>
                    <a:pt x="312" y="213"/>
                  </a:lnTo>
                  <a:lnTo>
                    <a:pt x="300" y="209"/>
                  </a:lnTo>
                  <a:lnTo>
                    <a:pt x="288" y="206"/>
                  </a:lnTo>
                  <a:lnTo>
                    <a:pt x="277" y="204"/>
                  </a:lnTo>
                  <a:lnTo>
                    <a:pt x="264" y="201"/>
                  </a:lnTo>
                  <a:lnTo>
                    <a:pt x="255" y="197"/>
                  </a:lnTo>
                  <a:lnTo>
                    <a:pt x="245" y="194"/>
                  </a:lnTo>
                  <a:lnTo>
                    <a:pt x="235" y="190"/>
                  </a:lnTo>
                  <a:lnTo>
                    <a:pt x="224" y="187"/>
                  </a:lnTo>
                  <a:lnTo>
                    <a:pt x="216" y="184"/>
                  </a:lnTo>
                  <a:lnTo>
                    <a:pt x="207" y="178"/>
                  </a:lnTo>
                  <a:lnTo>
                    <a:pt x="200" y="175"/>
                  </a:lnTo>
                  <a:lnTo>
                    <a:pt x="185" y="168"/>
                  </a:lnTo>
                  <a:lnTo>
                    <a:pt x="176" y="160"/>
                  </a:lnTo>
                  <a:lnTo>
                    <a:pt x="168" y="149"/>
                  </a:lnTo>
                  <a:lnTo>
                    <a:pt x="159" y="139"/>
                  </a:lnTo>
                  <a:lnTo>
                    <a:pt x="154" y="125"/>
                  </a:lnTo>
                  <a:lnTo>
                    <a:pt x="151" y="112"/>
                  </a:lnTo>
                  <a:lnTo>
                    <a:pt x="147" y="101"/>
                  </a:lnTo>
                  <a:lnTo>
                    <a:pt x="145" y="93"/>
                  </a:lnTo>
                  <a:lnTo>
                    <a:pt x="145" y="82"/>
                  </a:lnTo>
                  <a:lnTo>
                    <a:pt x="145" y="74"/>
                  </a:lnTo>
                  <a:lnTo>
                    <a:pt x="144" y="65"/>
                  </a:lnTo>
                  <a:lnTo>
                    <a:pt x="144" y="55"/>
                  </a:lnTo>
                  <a:lnTo>
                    <a:pt x="144" y="46"/>
                  </a:lnTo>
                  <a:lnTo>
                    <a:pt x="145" y="38"/>
                  </a:lnTo>
                  <a:lnTo>
                    <a:pt x="145" y="21"/>
                  </a:lnTo>
                  <a:lnTo>
                    <a:pt x="147" y="10"/>
                  </a:lnTo>
                  <a:lnTo>
                    <a:pt x="147" y="2"/>
                  </a:lnTo>
                  <a:lnTo>
                    <a:pt x="149" y="0"/>
                  </a:lnTo>
                  <a:lnTo>
                    <a:pt x="104" y="0"/>
                  </a:lnTo>
                  <a:lnTo>
                    <a:pt x="103" y="2"/>
                  </a:lnTo>
                  <a:lnTo>
                    <a:pt x="103" y="12"/>
                  </a:lnTo>
                  <a:lnTo>
                    <a:pt x="103" y="17"/>
                  </a:lnTo>
                  <a:lnTo>
                    <a:pt x="103" y="26"/>
                  </a:lnTo>
                  <a:lnTo>
                    <a:pt x="103" y="34"/>
                  </a:lnTo>
                  <a:lnTo>
                    <a:pt x="104" y="46"/>
                  </a:lnTo>
                  <a:lnTo>
                    <a:pt x="104" y="55"/>
                  </a:lnTo>
                  <a:lnTo>
                    <a:pt x="104" y="65"/>
                  </a:lnTo>
                  <a:lnTo>
                    <a:pt x="106" y="76"/>
                  </a:lnTo>
                  <a:lnTo>
                    <a:pt x="106" y="88"/>
                  </a:lnTo>
                  <a:lnTo>
                    <a:pt x="108" y="96"/>
                  </a:lnTo>
                  <a:lnTo>
                    <a:pt x="111" y="108"/>
                  </a:lnTo>
                  <a:lnTo>
                    <a:pt x="113" y="118"/>
                  </a:lnTo>
                  <a:lnTo>
                    <a:pt x="118" y="129"/>
                  </a:lnTo>
                  <a:lnTo>
                    <a:pt x="120" y="137"/>
                  </a:lnTo>
                  <a:lnTo>
                    <a:pt x="121" y="144"/>
                  </a:lnTo>
                  <a:lnTo>
                    <a:pt x="127" y="153"/>
                  </a:lnTo>
                  <a:lnTo>
                    <a:pt x="132" y="160"/>
                  </a:lnTo>
                  <a:lnTo>
                    <a:pt x="140" y="173"/>
                  </a:lnTo>
                  <a:lnTo>
                    <a:pt x="154" y="184"/>
                  </a:lnTo>
                  <a:lnTo>
                    <a:pt x="168" y="190"/>
                  </a:lnTo>
                  <a:lnTo>
                    <a:pt x="183" y="201"/>
                  </a:lnTo>
                  <a:lnTo>
                    <a:pt x="193" y="204"/>
                  </a:lnTo>
                  <a:lnTo>
                    <a:pt x="202" y="208"/>
                  </a:lnTo>
                  <a:lnTo>
                    <a:pt x="212" y="213"/>
                  </a:lnTo>
                  <a:lnTo>
                    <a:pt x="224" y="218"/>
                  </a:lnTo>
                  <a:lnTo>
                    <a:pt x="233" y="220"/>
                  </a:lnTo>
                  <a:lnTo>
                    <a:pt x="247" y="223"/>
                  </a:lnTo>
                  <a:lnTo>
                    <a:pt x="257" y="225"/>
                  </a:lnTo>
                  <a:lnTo>
                    <a:pt x="269" y="230"/>
                  </a:lnTo>
                  <a:lnTo>
                    <a:pt x="281" y="232"/>
                  </a:lnTo>
                  <a:lnTo>
                    <a:pt x="293" y="237"/>
                  </a:lnTo>
                  <a:lnTo>
                    <a:pt x="307" y="238"/>
                  </a:lnTo>
                  <a:lnTo>
                    <a:pt x="320" y="242"/>
                  </a:lnTo>
                  <a:lnTo>
                    <a:pt x="331" y="244"/>
                  </a:lnTo>
                  <a:lnTo>
                    <a:pt x="343" y="247"/>
                  </a:lnTo>
                  <a:lnTo>
                    <a:pt x="356" y="250"/>
                  </a:lnTo>
                  <a:lnTo>
                    <a:pt x="368" y="254"/>
                  </a:lnTo>
                  <a:lnTo>
                    <a:pt x="379" y="254"/>
                  </a:lnTo>
                  <a:lnTo>
                    <a:pt x="389" y="257"/>
                  </a:lnTo>
                  <a:lnTo>
                    <a:pt x="399" y="261"/>
                  </a:lnTo>
                  <a:lnTo>
                    <a:pt x="409" y="264"/>
                  </a:lnTo>
                  <a:lnTo>
                    <a:pt x="423" y="268"/>
                  </a:lnTo>
                  <a:lnTo>
                    <a:pt x="437" y="271"/>
                  </a:lnTo>
                  <a:lnTo>
                    <a:pt x="447" y="274"/>
                  </a:lnTo>
                  <a:lnTo>
                    <a:pt x="456" y="278"/>
                  </a:lnTo>
                  <a:lnTo>
                    <a:pt x="464" y="281"/>
                  </a:lnTo>
                  <a:lnTo>
                    <a:pt x="466" y="283"/>
                  </a:lnTo>
                  <a:lnTo>
                    <a:pt x="432" y="300"/>
                  </a:lnTo>
                  <a:lnTo>
                    <a:pt x="427" y="297"/>
                  </a:lnTo>
                  <a:lnTo>
                    <a:pt x="418" y="293"/>
                  </a:lnTo>
                  <a:lnTo>
                    <a:pt x="406" y="286"/>
                  </a:lnTo>
                  <a:lnTo>
                    <a:pt x="392" y="281"/>
                  </a:lnTo>
                  <a:lnTo>
                    <a:pt x="384" y="276"/>
                  </a:lnTo>
                  <a:lnTo>
                    <a:pt x="373" y="273"/>
                  </a:lnTo>
                  <a:lnTo>
                    <a:pt x="365" y="269"/>
                  </a:lnTo>
                  <a:lnTo>
                    <a:pt x="356" y="268"/>
                  </a:lnTo>
                  <a:lnTo>
                    <a:pt x="348" y="264"/>
                  </a:lnTo>
                  <a:lnTo>
                    <a:pt x="341" y="262"/>
                  </a:lnTo>
                  <a:lnTo>
                    <a:pt x="331" y="259"/>
                  </a:lnTo>
                  <a:lnTo>
                    <a:pt x="325" y="259"/>
                  </a:lnTo>
                  <a:lnTo>
                    <a:pt x="308" y="256"/>
                  </a:lnTo>
                  <a:lnTo>
                    <a:pt x="293" y="256"/>
                  </a:lnTo>
                  <a:lnTo>
                    <a:pt x="277" y="256"/>
                  </a:lnTo>
                  <a:lnTo>
                    <a:pt x="262" y="257"/>
                  </a:lnTo>
                  <a:lnTo>
                    <a:pt x="247" y="259"/>
                  </a:lnTo>
                  <a:lnTo>
                    <a:pt x="233" y="261"/>
                  </a:lnTo>
                  <a:lnTo>
                    <a:pt x="219" y="261"/>
                  </a:lnTo>
                  <a:lnTo>
                    <a:pt x="207" y="262"/>
                  </a:lnTo>
                  <a:lnTo>
                    <a:pt x="193" y="257"/>
                  </a:lnTo>
                  <a:lnTo>
                    <a:pt x="183" y="254"/>
                  </a:lnTo>
                  <a:lnTo>
                    <a:pt x="171" y="249"/>
                  </a:lnTo>
                  <a:lnTo>
                    <a:pt x="161" y="242"/>
                  </a:lnTo>
                  <a:lnTo>
                    <a:pt x="151" y="233"/>
                  </a:lnTo>
                  <a:lnTo>
                    <a:pt x="140" y="223"/>
                  </a:lnTo>
                  <a:lnTo>
                    <a:pt x="130" y="213"/>
                  </a:lnTo>
                  <a:lnTo>
                    <a:pt x="121" y="202"/>
                  </a:lnTo>
                  <a:lnTo>
                    <a:pt x="109" y="189"/>
                  </a:lnTo>
                  <a:lnTo>
                    <a:pt x="99" y="175"/>
                  </a:lnTo>
                  <a:lnTo>
                    <a:pt x="91" y="161"/>
                  </a:lnTo>
                  <a:lnTo>
                    <a:pt x="80" y="148"/>
                  </a:lnTo>
                  <a:lnTo>
                    <a:pt x="72" y="132"/>
                  </a:lnTo>
                  <a:lnTo>
                    <a:pt x="65" y="117"/>
                  </a:lnTo>
                  <a:lnTo>
                    <a:pt x="58" y="101"/>
                  </a:lnTo>
                  <a:lnTo>
                    <a:pt x="55" y="88"/>
                  </a:lnTo>
                  <a:lnTo>
                    <a:pt x="48" y="70"/>
                  </a:lnTo>
                  <a:lnTo>
                    <a:pt x="44" y="57"/>
                  </a:lnTo>
                  <a:lnTo>
                    <a:pt x="43" y="41"/>
                  </a:lnTo>
                  <a:lnTo>
                    <a:pt x="43" y="31"/>
                  </a:lnTo>
                  <a:lnTo>
                    <a:pt x="41" y="19"/>
                  </a:lnTo>
                  <a:lnTo>
                    <a:pt x="41" y="14"/>
                  </a:lnTo>
                  <a:lnTo>
                    <a:pt x="41" y="7"/>
                  </a:lnTo>
                  <a:lnTo>
                    <a:pt x="43" y="7"/>
                  </a:lnTo>
                  <a:lnTo>
                    <a:pt x="0" y="7"/>
                  </a:lnTo>
                  <a:lnTo>
                    <a:pt x="0" y="7"/>
                  </a:lnTo>
                  <a:close/>
                </a:path>
              </a:pathLst>
            </a:custGeom>
            <a:solidFill>
              <a:srgbClr val="000000"/>
            </a:solidFill>
            <a:ln w="9525">
              <a:noFill/>
              <a:round/>
              <a:headEnd/>
              <a:tailEnd/>
            </a:ln>
          </p:spPr>
          <p:txBody>
            <a:bodyPr/>
            <a:lstStyle/>
            <a:p>
              <a:endParaRPr lang="en-US"/>
            </a:p>
          </p:txBody>
        </p:sp>
        <p:sp>
          <p:nvSpPr>
            <p:cNvPr id="136325" name="Freeform 133"/>
            <p:cNvSpPr>
              <a:spLocks/>
            </p:cNvSpPr>
            <p:nvPr/>
          </p:nvSpPr>
          <p:spPr bwMode="auto">
            <a:xfrm>
              <a:off x="4887" y="1354"/>
              <a:ext cx="47" cy="24"/>
            </a:xfrm>
            <a:custGeom>
              <a:avLst/>
              <a:gdLst/>
              <a:ahLst/>
              <a:cxnLst>
                <a:cxn ang="0">
                  <a:pos x="14" y="7"/>
                </a:cxn>
                <a:cxn ang="0">
                  <a:pos x="75" y="0"/>
                </a:cxn>
                <a:cxn ang="0">
                  <a:pos x="92" y="48"/>
                </a:cxn>
                <a:cxn ang="0">
                  <a:pos x="0" y="48"/>
                </a:cxn>
                <a:cxn ang="0">
                  <a:pos x="14" y="7"/>
                </a:cxn>
                <a:cxn ang="0">
                  <a:pos x="14" y="7"/>
                </a:cxn>
              </a:cxnLst>
              <a:rect l="0" t="0" r="r" b="b"/>
              <a:pathLst>
                <a:path w="92" h="48">
                  <a:moveTo>
                    <a:pt x="14" y="7"/>
                  </a:moveTo>
                  <a:lnTo>
                    <a:pt x="75" y="0"/>
                  </a:lnTo>
                  <a:lnTo>
                    <a:pt x="92" y="48"/>
                  </a:lnTo>
                  <a:lnTo>
                    <a:pt x="0" y="48"/>
                  </a:lnTo>
                  <a:lnTo>
                    <a:pt x="14" y="7"/>
                  </a:lnTo>
                  <a:lnTo>
                    <a:pt x="14" y="7"/>
                  </a:lnTo>
                  <a:close/>
                </a:path>
              </a:pathLst>
            </a:custGeom>
            <a:solidFill>
              <a:srgbClr val="000000"/>
            </a:solidFill>
            <a:ln w="9525">
              <a:noFill/>
              <a:round/>
              <a:headEnd/>
              <a:tailEnd/>
            </a:ln>
          </p:spPr>
          <p:txBody>
            <a:bodyPr/>
            <a:lstStyle/>
            <a:p>
              <a:endParaRPr lang="en-US"/>
            </a:p>
          </p:txBody>
        </p:sp>
        <p:sp>
          <p:nvSpPr>
            <p:cNvPr id="136326" name="Freeform 134"/>
            <p:cNvSpPr>
              <a:spLocks/>
            </p:cNvSpPr>
            <p:nvPr/>
          </p:nvSpPr>
          <p:spPr bwMode="auto">
            <a:xfrm>
              <a:off x="4724" y="1405"/>
              <a:ext cx="129" cy="101"/>
            </a:xfrm>
            <a:custGeom>
              <a:avLst/>
              <a:gdLst/>
              <a:ahLst/>
              <a:cxnLst>
                <a:cxn ang="0">
                  <a:pos x="108" y="0"/>
                </a:cxn>
                <a:cxn ang="0">
                  <a:pos x="201" y="57"/>
                </a:cxn>
                <a:cxn ang="0">
                  <a:pos x="259" y="57"/>
                </a:cxn>
                <a:cxn ang="0">
                  <a:pos x="215" y="122"/>
                </a:cxn>
                <a:cxn ang="0">
                  <a:pos x="203" y="203"/>
                </a:cxn>
                <a:cxn ang="0">
                  <a:pos x="95" y="156"/>
                </a:cxn>
                <a:cxn ang="0">
                  <a:pos x="0" y="144"/>
                </a:cxn>
                <a:cxn ang="0">
                  <a:pos x="47" y="83"/>
                </a:cxn>
                <a:cxn ang="0">
                  <a:pos x="36" y="28"/>
                </a:cxn>
                <a:cxn ang="0">
                  <a:pos x="86" y="47"/>
                </a:cxn>
                <a:cxn ang="0">
                  <a:pos x="86" y="81"/>
                </a:cxn>
                <a:cxn ang="0">
                  <a:pos x="66" y="112"/>
                </a:cxn>
                <a:cxn ang="0">
                  <a:pos x="156" y="141"/>
                </a:cxn>
                <a:cxn ang="0">
                  <a:pos x="184" y="81"/>
                </a:cxn>
                <a:cxn ang="0">
                  <a:pos x="91" y="33"/>
                </a:cxn>
                <a:cxn ang="0">
                  <a:pos x="108" y="0"/>
                </a:cxn>
                <a:cxn ang="0">
                  <a:pos x="108" y="0"/>
                </a:cxn>
              </a:cxnLst>
              <a:rect l="0" t="0" r="r" b="b"/>
              <a:pathLst>
                <a:path w="259" h="203">
                  <a:moveTo>
                    <a:pt x="108" y="0"/>
                  </a:moveTo>
                  <a:lnTo>
                    <a:pt x="201" y="57"/>
                  </a:lnTo>
                  <a:lnTo>
                    <a:pt x="259" y="57"/>
                  </a:lnTo>
                  <a:lnTo>
                    <a:pt x="215" y="122"/>
                  </a:lnTo>
                  <a:lnTo>
                    <a:pt x="203" y="203"/>
                  </a:lnTo>
                  <a:lnTo>
                    <a:pt x="95" y="156"/>
                  </a:lnTo>
                  <a:lnTo>
                    <a:pt x="0" y="144"/>
                  </a:lnTo>
                  <a:lnTo>
                    <a:pt x="47" y="83"/>
                  </a:lnTo>
                  <a:lnTo>
                    <a:pt x="36" y="28"/>
                  </a:lnTo>
                  <a:lnTo>
                    <a:pt x="86" y="47"/>
                  </a:lnTo>
                  <a:lnTo>
                    <a:pt x="86" y="81"/>
                  </a:lnTo>
                  <a:lnTo>
                    <a:pt x="66" y="112"/>
                  </a:lnTo>
                  <a:lnTo>
                    <a:pt x="156" y="141"/>
                  </a:lnTo>
                  <a:lnTo>
                    <a:pt x="184" y="81"/>
                  </a:lnTo>
                  <a:lnTo>
                    <a:pt x="91" y="33"/>
                  </a:lnTo>
                  <a:lnTo>
                    <a:pt x="108" y="0"/>
                  </a:lnTo>
                  <a:lnTo>
                    <a:pt x="108" y="0"/>
                  </a:lnTo>
                  <a:close/>
                </a:path>
              </a:pathLst>
            </a:custGeom>
            <a:solidFill>
              <a:srgbClr val="000000"/>
            </a:solidFill>
            <a:ln w="9525">
              <a:noFill/>
              <a:round/>
              <a:headEnd/>
              <a:tailEnd/>
            </a:ln>
          </p:spPr>
          <p:txBody>
            <a:bodyPr/>
            <a:lstStyle/>
            <a:p>
              <a:endParaRPr lang="en-US"/>
            </a:p>
          </p:txBody>
        </p:sp>
        <p:sp>
          <p:nvSpPr>
            <p:cNvPr id="136327" name="Freeform 135"/>
            <p:cNvSpPr>
              <a:spLocks/>
            </p:cNvSpPr>
            <p:nvPr/>
          </p:nvSpPr>
          <p:spPr bwMode="auto">
            <a:xfrm>
              <a:off x="5137" y="1483"/>
              <a:ext cx="126" cy="96"/>
            </a:xfrm>
            <a:custGeom>
              <a:avLst/>
              <a:gdLst/>
              <a:ahLst/>
              <a:cxnLst>
                <a:cxn ang="0">
                  <a:pos x="145" y="0"/>
                </a:cxn>
                <a:cxn ang="0">
                  <a:pos x="132" y="0"/>
                </a:cxn>
                <a:cxn ang="0">
                  <a:pos x="109" y="5"/>
                </a:cxn>
                <a:cxn ang="0">
                  <a:pos x="85" y="14"/>
                </a:cxn>
                <a:cxn ang="0">
                  <a:pos x="60" y="26"/>
                </a:cxn>
                <a:cxn ang="0">
                  <a:pos x="34" y="43"/>
                </a:cxn>
                <a:cxn ang="0">
                  <a:pos x="15" y="62"/>
                </a:cxn>
                <a:cxn ang="0">
                  <a:pos x="3" y="83"/>
                </a:cxn>
                <a:cxn ang="0">
                  <a:pos x="0" y="105"/>
                </a:cxn>
                <a:cxn ang="0">
                  <a:pos x="5" y="125"/>
                </a:cxn>
                <a:cxn ang="0">
                  <a:pos x="19" y="146"/>
                </a:cxn>
                <a:cxn ang="0">
                  <a:pos x="37" y="163"/>
                </a:cxn>
                <a:cxn ang="0">
                  <a:pos x="63" y="177"/>
                </a:cxn>
                <a:cxn ang="0">
                  <a:pos x="92" y="187"/>
                </a:cxn>
                <a:cxn ang="0">
                  <a:pos x="123" y="190"/>
                </a:cxn>
                <a:cxn ang="0">
                  <a:pos x="156" y="190"/>
                </a:cxn>
                <a:cxn ang="0">
                  <a:pos x="187" y="187"/>
                </a:cxn>
                <a:cxn ang="0">
                  <a:pos x="214" y="177"/>
                </a:cxn>
                <a:cxn ang="0">
                  <a:pos x="235" y="168"/>
                </a:cxn>
                <a:cxn ang="0">
                  <a:pos x="248" y="160"/>
                </a:cxn>
                <a:cxn ang="0">
                  <a:pos x="243" y="101"/>
                </a:cxn>
                <a:cxn ang="0">
                  <a:pos x="235" y="107"/>
                </a:cxn>
                <a:cxn ang="0">
                  <a:pos x="217" y="120"/>
                </a:cxn>
                <a:cxn ang="0">
                  <a:pos x="192" y="136"/>
                </a:cxn>
                <a:cxn ang="0">
                  <a:pos x="166" y="149"/>
                </a:cxn>
                <a:cxn ang="0">
                  <a:pos x="137" y="153"/>
                </a:cxn>
                <a:cxn ang="0">
                  <a:pos x="108" y="151"/>
                </a:cxn>
                <a:cxn ang="0">
                  <a:pos x="80" y="141"/>
                </a:cxn>
                <a:cxn ang="0">
                  <a:pos x="63" y="131"/>
                </a:cxn>
                <a:cxn ang="0">
                  <a:pos x="46" y="98"/>
                </a:cxn>
                <a:cxn ang="0">
                  <a:pos x="60" y="71"/>
                </a:cxn>
                <a:cxn ang="0">
                  <a:pos x="80" y="55"/>
                </a:cxn>
                <a:cxn ang="0">
                  <a:pos x="96" y="50"/>
                </a:cxn>
                <a:cxn ang="0">
                  <a:pos x="118" y="50"/>
                </a:cxn>
                <a:cxn ang="0">
                  <a:pos x="145" y="48"/>
                </a:cxn>
                <a:cxn ang="0">
                  <a:pos x="175" y="48"/>
                </a:cxn>
                <a:cxn ang="0">
                  <a:pos x="199" y="48"/>
                </a:cxn>
                <a:cxn ang="0">
                  <a:pos x="207" y="50"/>
                </a:cxn>
                <a:cxn ang="0">
                  <a:pos x="149" y="0"/>
                </a:cxn>
              </a:cxnLst>
              <a:rect l="0" t="0" r="r" b="b"/>
              <a:pathLst>
                <a:path w="252" h="192">
                  <a:moveTo>
                    <a:pt x="149" y="0"/>
                  </a:moveTo>
                  <a:lnTo>
                    <a:pt x="145" y="0"/>
                  </a:lnTo>
                  <a:lnTo>
                    <a:pt x="140" y="0"/>
                  </a:lnTo>
                  <a:lnTo>
                    <a:pt x="132" y="0"/>
                  </a:lnTo>
                  <a:lnTo>
                    <a:pt x="125" y="4"/>
                  </a:lnTo>
                  <a:lnTo>
                    <a:pt x="109" y="5"/>
                  </a:lnTo>
                  <a:lnTo>
                    <a:pt x="97" y="11"/>
                  </a:lnTo>
                  <a:lnTo>
                    <a:pt x="85" y="14"/>
                  </a:lnTo>
                  <a:lnTo>
                    <a:pt x="73" y="21"/>
                  </a:lnTo>
                  <a:lnTo>
                    <a:pt x="60" y="26"/>
                  </a:lnTo>
                  <a:lnTo>
                    <a:pt x="46" y="35"/>
                  </a:lnTo>
                  <a:lnTo>
                    <a:pt x="34" y="43"/>
                  </a:lnTo>
                  <a:lnTo>
                    <a:pt x="25" y="53"/>
                  </a:lnTo>
                  <a:lnTo>
                    <a:pt x="15" y="62"/>
                  </a:lnTo>
                  <a:lnTo>
                    <a:pt x="8" y="72"/>
                  </a:lnTo>
                  <a:lnTo>
                    <a:pt x="3" y="83"/>
                  </a:lnTo>
                  <a:lnTo>
                    <a:pt x="1" y="95"/>
                  </a:lnTo>
                  <a:lnTo>
                    <a:pt x="0" y="105"/>
                  </a:lnTo>
                  <a:lnTo>
                    <a:pt x="1" y="115"/>
                  </a:lnTo>
                  <a:lnTo>
                    <a:pt x="5" y="125"/>
                  </a:lnTo>
                  <a:lnTo>
                    <a:pt x="13" y="137"/>
                  </a:lnTo>
                  <a:lnTo>
                    <a:pt x="19" y="146"/>
                  </a:lnTo>
                  <a:lnTo>
                    <a:pt x="29" y="155"/>
                  </a:lnTo>
                  <a:lnTo>
                    <a:pt x="37" y="163"/>
                  </a:lnTo>
                  <a:lnTo>
                    <a:pt x="51" y="172"/>
                  </a:lnTo>
                  <a:lnTo>
                    <a:pt x="63" y="177"/>
                  </a:lnTo>
                  <a:lnTo>
                    <a:pt x="77" y="184"/>
                  </a:lnTo>
                  <a:lnTo>
                    <a:pt x="92" y="187"/>
                  </a:lnTo>
                  <a:lnTo>
                    <a:pt x="108" y="190"/>
                  </a:lnTo>
                  <a:lnTo>
                    <a:pt x="123" y="190"/>
                  </a:lnTo>
                  <a:lnTo>
                    <a:pt x="140" y="192"/>
                  </a:lnTo>
                  <a:lnTo>
                    <a:pt x="156" y="190"/>
                  </a:lnTo>
                  <a:lnTo>
                    <a:pt x="171" y="190"/>
                  </a:lnTo>
                  <a:lnTo>
                    <a:pt x="187" y="187"/>
                  </a:lnTo>
                  <a:lnTo>
                    <a:pt x="202" y="184"/>
                  </a:lnTo>
                  <a:lnTo>
                    <a:pt x="214" y="177"/>
                  </a:lnTo>
                  <a:lnTo>
                    <a:pt x="226" y="172"/>
                  </a:lnTo>
                  <a:lnTo>
                    <a:pt x="235" y="168"/>
                  </a:lnTo>
                  <a:lnTo>
                    <a:pt x="245" y="163"/>
                  </a:lnTo>
                  <a:lnTo>
                    <a:pt x="248" y="160"/>
                  </a:lnTo>
                  <a:lnTo>
                    <a:pt x="252" y="160"/>
                  </a:lnTo>
                  <a:lnTo>
                    <a:pt x="243" y="101"/>
                  </a:lnTo>
                  <a:lnTo>
                    <a:pt x="240" y="101"/>
                  </a:lnTo>
                  <a:lnTo>
                    <a:pt x="235" y="107"/>
                  </a:lnTo>
                  <a:lnTo>
                    <a:pt x="226" y="110"/>
                  </a:lnTo>
                  <a:lnTo>
                    <a:pt x="217" y="120"/>
                  </a:lnTo>
                  <a:lnTo>
                    <a:pt x="204" y="127"/>
                  </a:lnTo>
                  <a:lnTo>
                    <a:pt x="192" y="136"/>
                  </a:lnTo>
                  <a:lnTo>
                    <a:pt x="178" y="143"/>
                  </a:lnTo>
                  <a:lnTo>
                    <a:pt x="166" y="149"/>
                  </a:lnTo>
                  <a:lnTo>
                    <a:pt x="151" y="151"/>
                  </a:lnTo>
                  <a:lnTo>
                    <a:pt x="137" y="153"/>
                  </a:lnTo>
                  <a:lnTo>
                    <a:pt x="121" y="151"/>
                  </a:lnTo>
                  <a:lnTo>
                    <a:pt x="108" y="151"/>
                  </a:lnTo>
                  <a:lnTo>
                    <a:pt x="92" y="146"/>
                  </a:lnTo>
                  <a:lnTo>
                    <a:pt x="80" y="141"/>
                  </a:lnTo>
                  <a:lnTo>
                    <a:pt x="70" y="136"/>
                  </a:lnTo>
                  <a:lnTo>
                    <a:pt x="63" y="131"/>
                  </a:lnTo>
                  <a:lnTo>
                    <a:pt x="49" y="113"/>
                  </a:lnTo>
                  <a:lnTo>
                    <a:pt x="46" y="98"/>
                  </a:lnTo>
                  <a:lnTo>
                    <a:pt x="49" y="83"/>
                  </a:lnTo>
                  <a:lnTo>
                    <a:pt x="60" y="71"/>
                  </a:lnTo>
                  <a:lnTo>
                    <a:pt x="68" y="60"/>
                  </a:lnTo>
                  <a:lnTo>
                    <a:pt x="80" y="55"/>
                  </a:lnTo>
                  <a:lnTo>
                    <a:pt x="87" y="52"/>
                  </a:lnTo>
                  <a:lnTo>
                    <a:pt x="96" y="50"/>
                  </a:lnTo>
                  <a:lnTo>
                    <a:pt x="106" y="50"/>
                  </a:lnTo>
                  <a:lnTo>
                    <a:pt x="118" y="50"/>
                  </a:lnTo>
                  <a:lnTo>
                    <a:pt x="130" y="48"/>
                  </a:lnTo>
                  <a:lnTo>
                    <a:pt x="145" y="48"/>
                  </a:lnTo>
                  <a:lnTo>
                    <a:pt x="159" y="48"/>
                  </a:lnTo>
                  <a:lnTo>
                    <a:pt x="175" y="48"/>
                  </a:lnTo>
                  <a:lnTo>
                    <a:pt x="187" y="48"/>
                  </a:lnTo>
                  <a:lnTo>
                    <a:pt x="199" y="48"/>
                  </a:lnTo>
                  <a:lnTo>
                    <a:pt x="204" y="48"/>
                  </a:lnTo>
                  <a:lnTo>
                    <a:pt x="207" y="50"/>
                  </a:lnTo>
                  <a:lnTo>
                    <a:pt x="149" y="0"/>
                  </a:lnTo>
                  <a:lnTo>
                    <a:pt x="149" y="0"/>
                  </a:lnTo>
                  <a:close/>
                </a:path>
              </a:pathLst>
            </a:custGeom>
            <a:solidFill>
              <a:srgbClr val="000000"/>
            </a:solidFill>
            <a:ln w="9525">
              <a:noFill/>
              <a:round/>
              <a:headEnd/>
              <a:tailEnd/>
            </a:ln>
          </p:spPr>
          <p:txBody>
            <a:bodyPr/>
            <a:lstStyle/>
            <a:p>
              <a:endParaRPr lang="en-US"/>
            </a:p>
          </p:txBody>
        </p:sp>
        <p:sp>
          <p:nvSpPr>
            <p:cNvPr id="136328" name="Freeform 136"/>
            <p:cNvSpPr>
              <a:spLocks/>
            </p:cNvSpPr>
            <p:nvPr/>
          </p:nvSpPr>
          <p:spPr bwMode="auto">
            <a:xfrm>
              <a:off x="4994" y="1392"/>
              <a:ext cx="80" cy="56"/>
            </a:xfrm>
            <a:custGeom>
              <a:avLst/>
              <a:gdLst/>
              <a:ahLst/>
              <a:cxnLst>
                <a:cxn ang="0">
                  <a:pos x="9" y="3"/>
                </a:cxn>
                <a:cxn ang="0">
                  <a:pos x="21" y="1"/>
                </a:cxn>
                <a:cxn ang="0">
                  <a:pos x="38" y="0"/>
                </a:cxn>
                <a:cxn ang="0">
                  <a:pos x="62" y="0"/>
                </a:cxn>
                <a:cxn ang="0">
                  <a:pos x="84" y="5"/>
                </a:cxn>
                <a:cxn ang="0">
                  <a:pos x="105" y="10"/>
                </a:cxn>
                <a:cxn ang="0">
                  <a:pos x="122" y="18"/>
                </a:cxn>
                <a:cxn ang="0">
                  <a:pos x="134" y="25"/>
                </a:cxn>
                <a:cxn ang="0">
                  <a:pos x="141" y="32"/>
                </a:cxn>
                <a:cxn ang="0">
                  <a:pos x="150" y="49"/>
                </a:cxn>
                <a:cxn ang="0">
                  <a:pos x="160" y="77"/>
                </a:cxn>
                <a:cxn ang="0">
                  <a:pos x="162" y="104"/>
                </a:cxn>
                <a:cxn ang="0">
                  <a:pos x="160" y="111"/>
                </a:cxn>
                <a:cxn ang="0">
                  <a:pos x="150" y="108"/>
                </a:cxn>
                <a:cxn ang="0">
                  <a:pos x="131" y="102"/>
                </a:cxn>
                <a:cxn ang="0">
                  <a:pos x="107" y="97"/>
                </a:cxn>
                <a:cxn ang="0">
                  <a:pos x="78" y="94"/>
                </a:cxn>
                <a:cxn ang="0">
                  <a:pos x="48" y="92"/>
                </a:cxn>
                <a:cxn ang="0">
                  <a:pos x="21" y="92"/>
                </a:cxn>
                <a:cxn ang="0">
                  <a:pos x="7" y="92"/>
                </a:cxn>
                <a:cxn ang="0">
                  <a:pos x="0" y="56"/>
                </a:cxn>
                <a:cxn ang="0">
                  <a:pos x="6" y="54"/>
                </a:cxn>
                <a:cxn ang="0">
                  <a:pos x="21" y="53"/>
                </a:cxn>
                <a:cxn ang="0">
                  <a:pos x="42" y="53"/>
                </a:cxn>
                <a:cxn ang="0">
                  <a:pos x="69" y="56"/>
                </a:cxn>
                <a:cxn ang="0">
                  <a:pos x="95" y="63"/>
                </a:cxn>
                <a:cxn ang="0">
                  <a:pos x="117" y="70"/>
                </a:cxn>
                <a:cxn ang="0">
                  <a:pos x="132" y="78"/>
                </a:cxn>
                <a:cxn ang="0">
                  <a:pos x="139" y="82"/>
                </a:cxn>
                <a:cxn ang="0">
                  <a:pos x="132" y="66"/>
                </a:cxn>
                <a:cxn ang="0">
                  <a:pos x="122" y="41"/>
                </a:cxn>
                <a:cxn ang="0">
                  <a:pos x="107" y="29"/>
                </a:cxn>
                <a:cxn ang="0">
                  <a:pos x="95" y="27"/>
                </a:cxn>
                <a:cxn ang="0">
                  <a:pos x="78" y="30"/>
                </a:cxn>
                <a:cxn ang="0">
                  <a:pos x="52" y="30"/>
                </a:cxn>
                <a:cxn ang="0">
                  <a:pos x="28" y="30"/>
                </a:cxn>
                <a:cxn ang="0">
                  <a:pos x="7" y="30"/>
                </a:cxn>
                <a:cxn ang="0">
                  <a:pos x="0" y="30"/>
                </a:cxn>
                <a:cxn ang="0">
                  <a:pos x="9" y="5"/>
                </a:cxn>
              </a:cxnLst>
              <a:rect l="0" t="0" r="r" b="b"/>
              <a:pathLst>
                <a:path w="162" h="113">
                  <a:moveTo>
                    <a:pt x="9" y="5"/>
                  </a:moveTo>
                  <a:lnTo>
                    <a:pt x="9" y="3"/>
                  </a:lnTo>
                  <a:lnTo>
                    <a:pt x="14" y="3"/>
                  </a:lnTo>
                  <a:lnTo>
                    <a:pt x="21" y="1"/>
                  </a:lnTo>
                  <a:lnTo>
                    <a:pt x="30" y="1"/>
                  </a:lnTo>
                  <a:lnTo>
                    <a:pt x="38" y="0"/>
                  </a:lnTo>
                  <a:lnTo>
                    <a:pt x="52" y="0"/>
                  </a:lnTo>
                  <a:lnTo>
                    <a:pt x="62" y="0"/>
                  </a:lnTo>
                  <a:lnTo>
                    <a:pt x="74" y="5"/>
                  </a:lnTo>
                  <a:lnTo>
                    <a:pt x="84" y="5"/>
                  </a:lnTo>
                  <a:lnTo>
                    <a:pt x="96" y="6"/>
                  </a:lnTo>
                  <a:lnTo>
                    <a:pt x="105" y="10"/>
                  </a:lnTo>
                  <a:lnTo>
                    <a:pt x="115" y="15"/>
                  </a:lnTo>
                  <a:lnTo>
                    <a:pt x="122" y="18"/>
                  </a:lnTo>
                  <a:lnTo>
                    <a:pt x="131" y="22"/>
                  </a:lnTo>
                  <a:lnTo>
                    <a:pt x="134" y="25"/>
                  </a:lnTo>
                  <a:lnTo>
                    <a:pt x="141" y="30"/>
                  </a:lnTo>
                  <a:lnTo>
                    <a:pt x="141" y="32"/>
                  </a:lnTo>
                  <a:lnTo>
                    <a:pt x="146" y="39"/>
                  </a:lnTo>
                  <a:lnTo>
                    <a:pt x="150" y="49"/>
                  </a:lnTo>
                  <a:lnTo>
                    <a:pt x="158" y="63"/>
                  </a:lnTo>
                  <a:lnTo>
                    <a:pt x="160" y="77"/>
                  </a:lnTo>
                  <a:lnTo>
                    <a:pt x="162" y="92"/>
                  </a:lnTo>
                  <a:lnTo>
                    <a:pt x="162" y="104"/>
                  </a:lnTo>
                  <a:lnTo>
                    <a:pt x="162" y="113"/>
                  </a:lnTo>
                  <a:lnTo>
                    <a:pt x="160" y="111"/>
                  </a:lnTo>
                  <a:lnTo>
                    <a:pt x="156" y="109"/>
                  </a:lnTo>
                  <a:lnTo>
                    <a:pt x="150" y="108"/>
                  </a:lnTo>
                  <a:lnTo>
                    <a:pt x="143" y="106"/>
                  </a:lnTo>
                  <a:lnTo>
                    <a:pt x="131" y="102"/>
                  </a:lnTo>
                  <a:lnTo>
                    <a:pt x="120" y="99"/>
                  </a:lnTo>
                  <a:lnTo>
                    <a:pt x="107" y="97"/>
                  </a:lnTo>
                  <a:lnTo>
                    <a:pt x="95" y="97"/>
                  </a:lnTo>
                  <a:lnTo>
                    <a:pt x="78" y="94"/>
                  </a:lnTo>
                  <a:lnTo>
                    <a:pt x="64" y="94"/>
                  </a:lnTo>
                  <a:lnTo>
                    <a:pt x="48" y="92"/>
                  </a:lnTo>
                  <a:lnTo>
                    <a:pt x="36" y="92"/>
                  </a:lnTo>
                  <a:lnTo>
                    <a:pt x="21" y="92"/>
                  </a:lnTo>
                  <a:lnTo>
                    <a:pt x="14" y="92"/>
                  </a:lnTo>
                  <a:lnTo>
                    <a:pt x="7" y="92"/>
                  </a:lnTo>
                  <a:lnTo>
                    <a:pt x="6" y="94"/>
                  </a:lnTo>
                  <a:lnTo>
                    <a:pt x="0" y="56"/>
                  </a:lnTo>
                  <a:lnTo>
                    <a:pt x="0" y="54"/>
                  </a:lnTo>
                  <a:lnTo>
                    <a:pt x="6" y="54"/>
                  </a:lnTo>
                  <a:lnTo>
                    <a:pt x="11" y="53"/>
                  </a:lnTo>
                  <a:lnTo>
                    <a:pt x="21" y="53"/>
                  </a:lnTo>
                  <a:lnTo>
                    <a:pt x="30" y="53"/>
                  </a:lnTo>
                  <a:lnTo>
                    <a:pt x="42" y="53"/>
                  </a:lnTo>
                  <a:lnTo>
                    <a:pt x="55" y="53"/>
                  </a:lnTo>
                  <a:lnTo>
                    <a:pt x="69" y="56"/>
                  </a:lnTo>
                  <a:lnTo>
                    <a:pt x="83" y="58"/>
                  </a:lnTo>
                  <a:lnTo>
                    <a:pt x="95" y="63"/>
                  </a:lnTo>
                  <a:lnTo>
                    <a:pt x="105" y="66"/>
                  </a:lnTo>
                  <a:lnTo>
                    <a:pt x="117" y="70"/>
                  </a:lnTo>
                  <a:lnTo>
                    <a:pt x="126" y="73"/>
                  </a:lnTo>
                  <a:lnTo>
                    <a:pt x="132" y="78"/>
                  </a:lnTo>
                  <a:lnTo>
                    <a:pt x="136" y="80"/>
                  </a:lnTo>
                  <a:lnTo>
                    <a:pt x="139" y="82"/>
                  </a:lnTo>
                  <a:lnTo>
                    <a:pt x="136" y="77"/>
                  </a:lnTo>
                  <a:lnTo>
                    <a:pt x="132" y="66"/>
                  </a:lnTo>
                  <a:lnTo>
                    <a:pt x="127" y="53"/>
                  </a:lnTo>
                  <a:lnTo>
                    <a:pt x="122" y="41"/>
                  </a:lnTo>
                  <a:lnTo>
                    <a:pt x="115" y="32"/>
                  </a:lnTo>
                  <a:lnTo>
                    <a:pt x="107" y="29"/>
                  </a:lnTo>
                  <a:lnTo>
                    <a:pt x="100" y="27"/>
                  </a:lnTo>
                  <a:lnTo>
                    <a:pt x="95" y="27"/>
                  </a:lnTo>
                  <a:lnTo>
                    <a:pt x="84" y="29"/>
                  </a:lnTo>
                  <a:lnTo>
                    <a:pt x="78" y="30"/>
                  </a:lnTo>
                  <a:lnTo>
                    <a:pt x="66" y="30"/>
                  </a:lnTo>
                  <a:lnTo>
                    <a:pt x="52" y="30"/>
                  </a:lnTo>
                  <a:lnTo>
                    <a:pt x="38" y="30"/>
                  </a:lnTo>
                  <a:lnTo>
                    <a:pt x="28" y="30"/>
                  </a:lnTo>
                  <a:lnTo>
                    <a:pt x="16" y="30"/>
                  </a:lnTo>
                  <a:lnTo>
                    <a:pt x="7" y="30"/>
                  </a:lnTo>
                  <a:lnTo>
                    <a:pt x="2" y="30"/>
                  </a:lnTo>
                  <a:lnTo>
                    <a:pt x="0" y="30"/>
                  </a:lnTo>
                  <a:lnTo>
                    <a:pt x="9" y="5"/>
                  </a:lnTo>
                  <a:lnTo>
                    <a:pt x="9" y="5"/>
                  </a:lnTo>
                  <a:close/>
                </a:path>
              </a:pathLst>
            </a:custGeom>
            <a:solidFill>
              <a:srgbClr val="000000"/>
            </a:solidFill>
            <a:ln w="9525">
              <a:noFill/>
              <a:round/>
              <a:headEnd/>
              <a:tailEnd/>
            </a:ln>
          </p:spPr>
          <p:txBody>
            <a:bodyPr/>
            <a:lstStyle/>
            <a:p>
              <a:endParaRPr lang="en-US"/>
            </a:p>
          </p:txBody>
        </p:sp>
        <p:sp>
          <p:nvSpPr>
            <p:cNvPr id="136329" name="Freeform 137"/>
            <p:cNvSpPr>
              <a:spLocks/>
            </p:cNvSpPr>
            <p:nvPr/>
          </p:nvSpPr>
          <p:spPr bwMode="auto">
            <a:xfrm>
              <a:off x="4994" y="1398"/>
              <a:ext cx="19" cy="32"/>
            </a:xfrm>
            <a:custGeom>
              <a:avLst/>
              <a:gdLst/>
              <a:ahLst/>
              <a:cxnLst>
                <a:cxn ang="0">
                  <a:pos x="0" y="18"/>
                </a:cxn>
                <a:cxn ang="0">
                  <a:pos x="0" y="44"/>
                </a:cxn>
                <a:cxn ang="0">
                  <a:pos x="38" y="65"/>
                </a:cxn>
                <a:cxn ang="0">
                  <a:pos x="38" y="0"/>
                </a:cxn>
                <a:cxn ang="0">
                  <a:pos x="0" y="18"/>
                </a:cxn>
                <a:cxn ang="0">
                  <a:pos x="0" y="18"/>
                </a:cxn>
              </a:cxnLst>
              <a:rect l="0" t="0" r="r" b="b"/>
              <a:pathLst>
                <a:path w="38" h="65">
                  <a:moveTo>
                    <a:pt x="0" y="18"/>
                  </a:moveTo>
                  <a:lnTo>
                    <a:pt x="0" y="44"/>
                  </a:lnTo>
                  <a:lnTo>
                    <a:pt x="38" y="65"/>
                  </a:lnTo>
                  <a:lnTo>
                    <a:pt x="38" y="0"/>
                  </a:lnTo>
                  <a:lnTo>
                    <a:pt x="0" y="18"/>
                  </a:lnTo>
                  <a:lnTo>
                    <a:pt x="0" y="18"/>
                  </a:lnTo>
                  <a:close/>
                </a:path>
              </a:pathLst>
            </a:custGeom>
            <a:solidFill>
              <a:srgbClr val="000000"/>
            </a:solidFill>
            <a:ln w="9525">
              <a:noFill/>
              <a:round/>
              <a:headEnd/>
              <a:tailEnd/>
            </a:ln>
          </p:spPr>
          <p:txBody>
            <a:bodyPr/>
            <a:lstStyle/>
            <a:p>
              <a:endParaRPr lang="en-US"/>
            </a:p>
          </p:txBody>
        </p:sp>
        <p:sp>
          <p:nvSpPr>
            <p:cNvPr id="136330" name="Freeform 138"/>
            <p:cNvSpPr>
              <a:spLocks/>
            </p:cNvSpPr>
            <p:nvPr/>
          </p:nvSpPr>
          <p:spPr bwMode="auto">
            <a:xfrm>
              <a:off x="4928" y="1513"/>
              <a:ext cx="93" cy="62"/>
            </a:xfrm>
            <a:custGeom>
              <a:avLst/>
              <a:gdLst/>
              <a:ahLst/>
              <a:cxnLst>
                <a:cxn ang="0">
                  <a:pos x="12" y="31"/>
                </a:cxn>
                <a:cxn ang="0">
                  <a:pos x="76" y="23"/>
                </a:cxn>
                <a:cxn ang="0">
                  <a:pos x="160" y="0"/>
                </a:cxn>
                <a:cxn ang="0">
                  <a:pos x="187" y="76"/>
                </a:cxn>
                <a:cxn ang="0">
                  <a:pos x="26" y="125"/>
                </a:cxn>
                <a:cxn ang="0">
                  <a:pos x="7" y="95"/>
                </a:cxn>
                <a:cxn ang="0">
                  <a:pos x="141" y="67"/>
                </a:cxn>
                <a:cxn ang="0">
                  <a:pos x="138" y="31"/>
                </a:cxn>
                <a:cxn ang="0">
                  <a:pos x="0" y="64"/>
                </a:cxn>
                <a:cxn ang="0">
                  <a:pos x="12" y="31"/>
                </a:cxn>
                <a:cxn ang="0">
                  <a:pos x="12" y="31"/>
                </a:cxn>
              </a:cxnLst>
              <a:rect l="0" t="0" r="r" b="b"/>
              <a:pathLst>
                <a:path w="187" h="125">
                  <a:moveTo>
                    <a:pt x="12" y="31"/>
                  </a:moveTo>
                  <a:lnTo>
                    <a:pt x="76" y="23"/>
                  </a:lnTo>
                  <a:lnTo>
                    <a:pt x="160" y="0"/>
                  </a:lnTo>
                  <a:lnTo>
                    <a:pt x="187" y="76"/>
                  </a:lnTo>
                  <a:lnTo>
                    <a:pt x="26" y="125"/>
                  </a:lnTo>
                  <a:lnTo>
                    <a:pt x="7" y="95"/>
                  </a:lnTo>
                  <a:lnTo>
                    <a:pt x="141" y="67"/>
                  </a:lnTo>
                  <a:lnTo>
                    <a:pt x="138" y="31"/>
                  </a:lnTo>
                  <a:lnTo>
                    <a:pt x="0" y="64"/>
                  </a:lnTo>
                  <a:lnTo>
                    <a:pt x="12" y="31"/>
                  </a:lnTo>
                  <a:lnTo>
                    <a:pt x="12" y="31"/>
                  </a:lnTo>
                  <a:close/>
                </a:path>
              </a:pathLst>
            </a:custGeom>
            <a:solidFill>
              <a:srgbClr val="000000"/>
            </a:solidFill>
            <a:ln w="9525">
              <a:noFill/>
              <a:round/>
              <a:headEnd/>
              <a:tailEnd/>
            </a:ln>
          </p:spPr>
          <p:txBody>
            <a:bodyPr/>
            <a:lstStyle/>
            <a:p>
              <a:endParaRPr lang="en-US"/>
            </a:p>
          </p:txBody>
        </p:sp>
        <p:sp>
          <p:nvSpPr>
            <p:cNvPr id="136331" name="Freeform 139"/>
            <p:cNvSpPr>
              <a:spLocks/>
            </p:cNvSpPr>
            <p:nvPr/>
          </p:nvSpPr>
          <p:spPr bwMode="auto">
            <a:xfrm>
              <a:off x="4928" y="1536"/>
              <a:ext cx="18" cy="26"/>
            </a:xfrm>
            <a:custGeom>
              <a:avLst/>
              <a:gdLst/>
              <a:ahLst/>
              <a:cxnLst>
                <a:cxn ang="0">
                  <a:pos x="0" y="17"/>
                </a:cxn>
                <a:cxn ang="0">
                  <a:pos x="7" y="48"/>
                </a:cxn>
                <a:cxn ang="0">
                  <a:pos x="36" y="53"/>
                </a:cxn>
                <a:cxn ang="0">
                  <a:pos x="35" y="0"/>
                </a:cxn>
                <a:cxn ang="0">
                  <a:pos x="0" y="17"/>
                </a:cxn>
                <a:cxn ang="0">
                  <a:pos x="0" y="17"/>
                </a:cxn>
              </a:cxnLst>
              <a:rect l="0" t="0" r="r" b="b"/>
              <a:pathLst>
                <a:path w="36" h="53">
                  <a:moveTo>
                    <a:pt x="0" y="17"/>
                  </a:moveTo>
                  <a:lnTo>
                    <a:pt x="7" y="48"/>
                  </a:lnTo>
                  <a:lnTo>
                    <a:pt x="36" y="53"/>
                  </a:lnTo>
                  <a:lnTo>
                    <a:pt x="35" y="0"/>
                  </a:lnTo>
                  <a:lnTo>
                    <a:pt x="0" y="17"/>
                  </a:lnTo>
                  <a:lnTo>
                    <a:pt x="0" y="17"/>
                  </a:lnTo>
                  <a:close/>
                </a:path>
              </a:pathLst>
            </a:custGeom>
            <a:solidFill>
              <a:srgbClr val="000000"/>
            </a:solidFill>
            <a:ln w="9525">
              <a:noFill/>
              <a:round/>
              <a:headEnd/>
              <a:tailEnd/>
            </a:ln>
          </p:spPr>
          <p:txBody>
            <a:bodyPr/>
            <a:lstStyle/>
            <a:p>
              <a:endParaRPr lang="en-US"/>
            </a:p>
          </p:txBody>
        </p:sp>
        <p:sp>
          <p:nvSpPr>
            <p:cNvPr id="136332" name="Freeform 140"/>
            <p:cNvSpPr>
              <a:spLocks/>
            </p:cNvSpPr>
            <p:nvPr/>
          </p:nvSpPr>
          <p:spPr bwMode="auto">
            <a:xfrm>
              <a:off x="5048" y="1561"/>
              <a:ext cx="117" cy="62"/>
            </a:xfrm>
            <a:custGeom>
              <a:avLst/>
              <a:gdLst/>
              <a:ahLst/>
              <a:cxnLst>
                <a:cxn ang="0">
                  <a:pos x="72" y="0"/>
                </a:cxn>
                <a:cxn ang="0">
                  <a:pos x="0" y="67"/>
                </a:cxn>
                <a:cxn ang="0">
                  <a:pos x="69" y="123"/>
                </a:cxn>
                <a:cxn ang="0">
                  <a:pos x="117" y="118"/>
                </a:cxn>
                <a:cxn ang="0">
                  <a:pos x="235" y="111"/>
                </a:cxn>
                <a:cxn ang="0">
                  <a:pos x="186" y="63"/>
                </a:cxn>
                <a:cxn ang="0">
                  <a:pos x="105" y="94"/>
                </a:cxn>
                <a:cxn ang="0">
                  <a:pos x="71" y="99"/>
                </a:cxn>
                <a:cxn ang="0">
                  <a:pos x="47" y="68"/>
                </a:cxn>
                <a:cxn ang="0">
                  <a:pos x="100" y="19"/>
                </a:cxn>
                <a:cxn ang="0">
                  <a:pos x="72" y="0"/>
                </a:cxn>
                <a:cxn ang="0">
                  <a:pos x="72" y="0"/>
                </a:cxn>
              </a:cxnLst>
              <a:rect l="0" t="0" r="r" b="b"/>
              <a:pathLst>
                <a:path w="235" h="123">
                  <a:moveTo>
                    <a:pt x="72" y="0"/>
                  </a:moveTo>
                  <a:lnTo>
                    <a:pt x="0" y="67"/>
                  </a:lnTo>
                  <a:lnTo>
                    <a:pt x="69" y="123"/>
                  </a:lnTo>
                  <a:lnTo>
                    <a:pt x="117" y="118"/>
                  </a:lnTo>
                  <a:lnTo>
                    <a:pt x="235" y="111"/>
                  </a:lnTo>
                  <a:lnTo>
                    <a:pt x="186" y="63"/>
                  </a:lnTo>
                  <a:lnTo>
                    <a:pt x="105" y="94"/>
                  </a:lnTo>
                  <a:lnTo>
                    <a:pt x="71" y="99"/>
                  </a:lnTo>
                  <a:lnTo>
                    <a:pt x="47" y="68"/>
                  </a:lnTo>
                  <a:lnTo>
                    <a:pt x="100" y="19"/>
                  </a:lnTo>
                  <a:lnTo>
                    <a:pt x="72" y="0"/>
                  </a:lnTo>
                  <a:lnTo>
                    <a:pt x="72" y="0"/>
                  </a:lnTo>
                  <a:close/>
                </a:path>
              </a:pathLst>
            </a:custGeom>
            <a:solidFill>
              <a:srgbClr val="000000"/>
            </a:solidFill>
            <a:ln w="9525">
              <a:noFill/>
              <a:round/>
              <a:headEnd/>
              <a:tailEnd/>
            </a:ln>
          </p:spPr>
          <p:txBody>
            <a:bodyPr/>
            <a:lstStyle/>
            <a:p>
              <a:endParaRPr lang="en-US"/>
            </a:p>
          </p:txBody>
        </p:sp>
        <p:sp>
          <p:nvSpPr>
            <p:cNvPr id="136333" name="Freeform 141"/>
            <p:cNvSpPr>
              <a:spLocks/>
            </p:cNvSpPr>
            <p:nvPr/>
          </p:nvSpPr>
          <p:spPr bwMode="auto">
            <a:xfrm>
              <a:off x="5079" y="1561"/>
              <a:ext cx="86" cy="56"/>
            </a:xfrm>
            <a:custGeom>
              <a:avLst/>
              <a:gdLst/>
              <a:ahLst/>
              <a:cxnLst>
                <a:cxn ang="0">
                  <a:pos x="8" y="0"/>
                </a:cxn>
                <a:cxn ang="0">
                  <a:pos x="106" y="22"/>
                </a:cxn>
                <a:cxn ang="0">
                  <a:pos x="161" y="58"/>
                </a:cxn>
                <a:cxn ang="0">
                  <a:pos x="171" y="111"/>
                </a:cxn>
                <a:cxn ang="0">
                  <a:pos x="101" y="103"/>
                </a:cxn>
                <a:cxn ang="0">
                  <a:pos x="92" y="60"/>
                </a:cxn>
                <a:cxn ang="0">
                  <a:pos x="0" y="19"/>
                </a:cxn>
                <a:cxn ang="0">
                  <a:pos x="8" y="0"/>
                </a:cxn>
                <a:cxn ang="0">
                  <a:pos x="8" y="0"/>
                </a:cxn>
              </a:cxnLst>
              <a:rect l="0" t="0" r="r" b="b"/>
              <a:pathLst>
                <a:path w="171" h="111">
                  <a:moveTo>
                    <a:pt x="8" y="0"/>
                  </a:moveTo>
                  <a:lnTo>
                    <a:pt x="106" y="22"/>
                  </a:lnTo>
                  <a:lnTo>
                    <a:pt x="161" y="58"/>
                  </a:lnTo>
                  <a:lnTo>
                    <a:pt x="171" y="111"/>
                  </a:lnTo>
                  <a:lnTo>
                    <a:pt x="101" y="103"/>
                  </a:lnTo>
                  <a:lnTo>
                    <a:pt x="92" y="60"/>
                  </a:lnTo>
                  <a:lnTo>
                    <a:pt x="0" y="19"/>
                  </a:lnTo>
                  <a:lnTo>
                    <a:pt x="8" y="0"/>
                  </a:lnTo>
                  <a:lnTo>
                    <a:pt x="8" y="0"/>
                  </a:lnTo>
                  <a:close/>
                </a:path>
              </a:pathLst>
            </a:custGeom>
            <a:solidFill>
              <a:srgbClr val="000000"/>
            </a:solidFill>
            <a:ln w="9525">
              <a:noFill/>
              <a:round/>
              <a:headEnd/>
              <a:tailEnd/>
            </a:ln>
          </p:spPr>
          <p:txBody>
            <a:bodyPr/>
            <a:lstStyle/>
            <a:p>
              <a:endParaRPr lang="en-US"/>
            </a:p>
          </p:txBody>
        </p:sp>
        <p:sp>
          <p:nvSpPr>
            <p:cNvPr id="136334" name="Freeform 142"/>
            <p:cNvSpPr>
              <a:spLocks/>
            </p:cNvSpPr>
            <p:nvPr/>
          </p:nvSpPr>
          <p:spPr bwMode="auto">
            <a:xfrm>
              <a:off x="5100" y="1643"/>
              <a:ext cx="96" cy="58"/>
            </a:xfrm>
            <a:custGeom>
              <a:avLst/>
              <a:gdLst/>
              <a:ahLst/>
              <a:cxnLst>
                <a:cxn ang="0">
                  <a:pos x="0" y="92"/>
                </a:cxn>
                <a:cxn ang="0">
                  <a:pos x="57" y="36"/>
                </a:cxn>
                <a:cxn ang="0">
                  <a:pos x="103" y="0"/>
                </a:cxn>
                <a:cxn ang="0">
                  <a:pos x="120" y="43"/>
                </a:cxn>
                <a:cxn ang="0">
                  <a:pos x="192" y="56"/>
                </a:cxn>
                <a:cxn ang="0">
                  <a:pos x="115" y="116"/>
                </a:cxn>
                <a:cxn ang="0">
                  <a:pos x="84" y="115"/>
                </a:cxn>
                <a:cxn ang="0">
                  <a:pos x="123" y="75"/>
                </a:cxn>
                <a:cxn ang="0">
                  <a:pos x="98" y="43"/>
                </a:cxn>
                <a:cxn ang="0">
                  <a:pos x="31" y="104"/>
                </a:cxn>
                <a:cxn ang="0">
                  <a:pos x="0" y="92"/>
                </a:cxn>
                <a:cxn ang="0">
                  <a:pos x="0" y="92"/>
                </a:cxn>
              </a:cxnLst>
              <a:rect l="0" t="0" r="r" b="b"/>
              <a:pathLst>
                <a:path w="192" h="116">
                  <a:moveTo>
                    <a:pt x="0" y="92"/>
                  </a:moveTo>
                  <a:lnTo>
                    <a:pt x="57" y="36"/>
                  </a:lnTo>
                  <a:lnTo>
                    <a:pt x="103" y="0"/>
                  </a:lnTo>
                  <a:lnTo>
                    <a:pt x="120" y="43"/>
                  </a:lnTo>
                  <a:lnTo>
                    <a:pt x="192" y="56"/>
                  </a:lnTo>
                  <a:lnTo>
                    <a:pt x="115" y="116"/>
                  </a:lnTo>
                  <a:lnTo>
                    <a:pt x="84" y="115"/>
                  </a:lnTo>
                  <a:lnTo>
                    <a:pt x="123" y="75"/>
                  </a:lnTo>
                  <a:lnTo>
                    <a:pt x="98" y="43"/>
                  </a:lnTo>
                  <a:lnTo>
                    <a:pt x="31" y="104"/>
                  </a:lnTo>
                  <a:lnTo>
                    <a:pt x="0" y="92"/>
                  </a:lnTo>
                  <a:lnTo>
                    <a:pt x="0" y="92"/>
                  </a:lnTo>
                  <a:close/>
                </a:path>
              </a:pathLst>
            </a:custGeom>
            <a:solidFill>
              <a:srgbClr val="000000"/>
            </a:solidFill>
            <a:ln w="9525">
              <a:noFill/>
              <a:round/>
              <a:headEnd/>
              <a:tailEnd/>
            </a:ln>
          </p:spPr>
          <p:txBody>
            <a:bodyPr/>
            <a:lstStyle/>
            <a:p>
              <a:endParaRPr lang="en-US"/>
            </a:p>
          </p:txBody>
        </p:sp>
        <p:sp>
          <p:nvSpPr>
            <p:cNvPr id="136335" name="Freeform 143"/>
            <p:cNvSpPr>
              <a:spLocks/>
            </p:cNvSpPr>
            <p:nvPr/>
          </p:nvSpPr>
          <p:spPr bwMode="auto">
            <a:xfrm>
              <a:off x="5115" y="1681"/>
              <a:ext cx="47" cy="19"/>
            </a:xfrm>
            <a:custGeom>
              <a:avLst/>
              <a:gdLst/>
              <a:ahLst/>
              <a:cxnLst>
                <a:cxn ang="0">
                  <a:pos x="0" y="29"/>
                </a:cxn>
                <a:cxn ang="0">
                  <a:pos x="53" y="40"/>
                </a:cxn>
                <a:cxn ang="0">
                  <a:pos x="92" y="22"/>
                </a:cxn>
                <a:cxn ang="0">
                  <a:pos x="3" y="0"/>
                </a:cxn>
                <a:cxn ang="0">
                  <a:pos x="0" y="29"/>
                </a:cxn>
                <a:cxn ang="0">
                  <a:pos x="0" y="29"/>
                </a:cxn>
              </a:cxnLst>
              <a:rect l="0" t="0" r="r" b="b"/>
              <a:pathLst>
                <a:path w="92" h="40">
                  <a:moveTo>
                    <a:pt x="0" y="29"/>
                  </a:moveTo>
                  <a:lnTo>
                    <a:pt x="53" y="40"/>
                  </a:lnTo>
                  <a:lnTo>
                    <a:pt x="92" y="22"/>
                  </a:lnTo>
                  <a:lnTo>
                    <a:pt x="3" y="0"/>
                  </a:lnTo>
                  <a:lnTo>
                    <a:pt x="0" y="29"/>
                  </a:lnTo>
                  <a:lnTo>
                    <a:pt x="0" y="29"/>
                  </a:lnTo>
                  <a:close/>
                </a:path>
              </a:pathLst>
            </a:custGeom>
            <a:solidFill>
              <a:srgbClr val="000000"/>
            </a:solidFill>
            <a:ln w="9525">
              <a:noFill/>
              <a:round/>
              <a:headEnd/>
              <a:tailEnd/>
            </a:ln>
          </p:spPr>
          <p:txBody>
            <a:bodyPr/>
            <a:lstStyle/>
            <a:p>
              <a:endParaRPr lang="en-US"/>
            </a:p>
          </p:txBody>
        </p:sp>
        <p:sp>
          <p:nvSpPr>
            <p:cNvPr id="136336" name="Freeform 144"/>
            <p:cNvSpPr>
              <a:spLocks/>
            </p:cNvSpPr>
            <p:nvPr/>
          </p:nvSpPr>
          <p:spPr bwMode="auto">
            <a:xfrm>
              <a:off x="4881" y="1757"/>
              <a:ext cx="132" cy="61"/>
            </a:xfrm>
            <a:custGeom>
              <a:avLst/>
              <a:gdLst/>
              <a:ahLst/>
              <a:cxnLst>
                <a:cxn ang="0">
                  <a:pos x="2" y="97"/>
                </a:cxn>
                <a:cxn ang="0">
                  <a:pos x="0" y="75"/>
                </a:cxn>
                <a:cxn ang="0">
                  <a:pos x="12" y="48"/>
                </a:cxn>
                <a:cxn ang="0">
                  <a:pos x="38" y="32"/>
                </a:cxn>
                <a:cxn ang="0">
                  <a:pos x="51" y="31"/>
                </a:cxn>
                <a:cxn ang="0">
                  <a:pos x="70" y="32"/>
                </a:cxn>
                <a:cxn ang="0">
                  <a:pos x="87" y="36"/>
                </a:cxn>
                <a:cxn ang="0">
                  <a:pos x="111" y="43"/>
                </a:cxn>
                <a:cxn ang="0">
                  <a:pos x="135" y="44"/>
                </a:cxn>
                <a:cxn ang="0">
                  <a:pos x="156" y="43"/>
                </a:cxn>
                <a:cxn ang="0">
                  <a:pos x="183" y="32"/>
                </a:cxn>
                <a:cxn ang="0">
                  <a:pos x="214" y="19"/>
                </a:cxn>
                <a:cxn ang="0">
                  <a:pos x="243" y="7"/>
                </a:cxn>
                <a:cxn ang="0">
                  <a:pos x="260" y="0"/>
                </a:cxn>
                <a:cxn ang="0">
                  <a:pos x="260" y="3"/>
                </a:cxn>
                <a:cxn ang="0">
                  <a:pos x="250" y="24"/>
                </a:cxn>
                <a:cxn ang="0">
                  <a:pos x="240" y="43"/>
                </a:cxn>
                <a:cxn ang="0">
                  <a:pos x="221" y="67"/>
                </a:cxn>
                <a:cxn ang="0">
                  <a:pos x="194" y="92"/>
                </a:cxn>
                <a:cxn ang="0">
                  <a:pos x="178" y="111"/>
                </a:cxn>
                <a:cxn ang="0">
                  <a:pos x="173" y="120"/>
                </a:cxn>
                <a:cxn ang="0">
                  <a:pos x="170" y="121"/>
                </a:cxn>
                <a:cxn ang="0">
                  <a:pos x="158" y="121"/>
                </a:cxn>
                <a:cxn ang="0">
                  <a:pos x="140" y="121"/>
                </a:cxn>
                <a:cxn ang="0">
                  <a:pos x="123" y="121"/>
                </a:cxn>
                <a:cxn ang="0">
                  <a:pos x="120" y="118"/>
                </a:cxn>
                <a:cxn ang="0">
                  <a:pos x="135" y="104"/>
                </a:cxn>
                <a:cxn ang="0">
                  <a:pos x="163" y="84"/>
                </a:cxn>
                <a:cxn ang="0">
                  <a:pos x="187" y="65"/>
                </a:cxn>
                <a:cxn ang="0">
                  <a:pos x="190" y="63"/>
                </a:cxn>
                <a:cxn ang="0">
                  <a:pos x="173" y="63"/>
                </a:cxn>
                <a:cxn ang="0">
                  <a:pos x="147" y="67"/>
                </a:cxn>
                <a:cxn ang="0">
                  <a:pos x="120" y="67"/>
                </a:cxn>
                <a:cxn ang="0">
                  <a:pos x="92" y="65"/>
                </a:cxn>
                <a:cxn ang="0">
                  <a:pos x="70" y="63"/>
                </a:cxn>
                <a:cxn ang="0">
                  <a:pos x="51" y="63"/>
                </a:cxn>
                <a:cxn ang="0">
                  <a:pos x="43" y="73"/>
                </a:cxn>
                <a:cxn ang="0">
                  <a:pos x="41" y="89"/>
                </a:cxn>
                <a:cxn ang="0">
                  <a:pos x="41" y="104"/>
                </a:cxn>
                <a:cxn ang="0">
                  <a:pos x="3" y="103"/>
                </a:cxn>
              </a:cxnLst>
              <a:rect l="0" t="0" r="r" b="b"/>
              <a:pathLst>
                <a:path w="262" h="121">
                  <a:moveTo>
                    <a:pt x="3" y="103"/>
                  </a:moveTo>
                  <a:lnTo>
                    <a:pt x="2" y="97"/>
                  </a:lnTo>
                  <a:lnTo>
                    <a:pt x="0" y="89"/>
                  </a:lnTo>
                  <a:lnTo>
                    <a:pt x="0" y="75"/>
                  </a:lnTo>
                  <a:lnTo>
                    <a:pt x="3" y="61"/>
                  </a:lnTo>
                  <a:lnTo>
                    <a:pt x="12" y="48"/>
                  </a:lnTo>
                  <a:lnTo>
                    <a:pt x="26" y="39"/>
                  </a:lnTo>
                  <a:lnTo>
                    <a:pt x="38" y="32"/>
                  </a:lnTo>
                  <a:lnTo>
                    <a:pt x="48" y="31"/>
                  </a:lnTo>
                  <a:lnTo>
                    <a:pt x="51" y="31"/>
                  </a:lnTo>
                  <a:lnTo>
                    <a:pt x="63" y="32"/>
                  </a:lnTo>
                  <a:lnTo>
                    <a:pt x="70" y="32"/>
                  </a:lnTo>
                  <a:lnTo>
                    <a:pt x="79" y="34"/>
                  </a:lnTo>
                  <a:lnTo>
                    <a:pt x="87" y="36"/>
                  </a:lnTo>
                  <a:lnTo>
                    <a:pt x="96" y="39"/>
                  </a:lnTo>
                  <a:lnTo>
                    <a:pt x="111" y="43"/>
                  </a:lnTo>
                  <a:lnTo>
                    <a:pt x="127" y="46"/>
                  </a:lnTo>
                  <a:lnTo>
                    <a:pt x="135" y="44"/>
                  </a:lnTo>
                  <a:lnTo>
                    <a:pt x="146" y="44"/>
                  </a:lnTo>
                  <a:lnTo>
                    <a:pt x="156" y="43"/>
                  </a:lnTo>
                  <a:lnTo>
                    <a:pt x="171" y="39"/>
                  </a:lnTo>
                  <a:lnTo>
                    <a:pt x="183" y="32"/>
                  </a:lnTo>
                  <a:lnTo>
                    <a:pt x="199" y="27"/>
                  </a:lnTo>
                  <a:lnTo>
                    <a:pt x="214" y="19"/>
                  </a:lnTo>
                  <a:lnTo>
                    <a:pt x="230" y="15"/>
                  </a:lnTo>
                  <a:lnTo>
                    <a:pt x="243" y="7"/>
                  </a:lnTo>
                  <a:lnTo>
                    <a:pt x="254" y="1"/>
                  </a:lnTo>
                  <a:lnTo>
                    <a:pt x="260" y="0"/>
                  </a:lnTo>
                  <a:lnTo>
                    <a:pt x="262" y="0"/>
                  </a:lnTo>
                  <a:lnTo>
                    <a:pt x="260" y="3"/>
                  </a:lnTo>
                  <a:lnTo>
                    <a:pt x="255" y="17"/>
                  </a:lnTo>
                  <a:lnTo>
                    <a:pt x="250" y="24"/>
                  </a:lnTo>
                  <a:lnTo>
                    <a:pt x="245" y="32"/>
                  </a:lnTo>
                  <a:lnTo>
                    <a:pt x="240" y="43"/>
                  </a:lnTo>
                  <a:lnTo>
                    <a:pt x="235" y="53"/>
                  </a:lnTo>
                  <a:lnTo>
                    <a:pt x="221" y="67"/>
                  </a:lnTo>
                  <a:lnTo>
                    <a:pt x="207" y="80"/>
                  </a:lnTo>
                  <a:lnTo>
                    <a:pt x="194" y="92"/>
                  </a:lnTo>
                  <a:lnTo>
                    <a:pt x="185" y="103"/>
                  </a:lnTo>
                  <a:lnTo>
                    <a:pt x="178" y="111"/>
                  </a:lnTo>
                  <a:lnTo>
                    <a:pt x="175" y="116"/>
                  </a:lnTo>
                  <a:lnTo>
                    <a:pt x="173" y="120"/>
                  </a:lnTo>
                  <a:lnTo>
                    <a:pt x="173" y="121"/>
                  </a:lnTo>
                  <a:lnTo>
                    <a:pt x="170" y="121"/>
                  </a:lnTo>
                  <a:lnTo>
                    <a:pt x="166" y="121"/>
                  </a:lnTo>
                  <a:lnTo>
                    <a:pt x="158" y="121"/>
                  </a:lnTo>
                  <a:lnTo>
                    <a:pt x="151" y="121"/>
                  </a:lnTo>
                  <a:lnTo>
                    <a:pt x="140" y="121"/>
                  </a:lnTo>
                  <a:lnTo>
                    <a:pt x="132" y="121"/>
                  </a:lnTo>
                  <a:lnTo>
                    <a:pt x="123" y="121"/>
                  </a:lnTo>
                  <a:lnTo>
                    <a:pt x="120" y="121"/>
                  </a:lnTo>
                  <a:lnTo>
                    <a:pt x="120" y="118"/>
                  </a:lnTo>
                  <a:lnTo>
                    <a:pt x="125" y="113"/>
                  </a:lnTo>
                  <a:lnTo>
                    <a:pt x="135" y="104"/>
                  </a:lnTo>
                  <a:lnTo>
                    <a:pt x="149" y="96"/>
                  </a:lnTo>
                  <a:lnTo>
                    <a:pt x="163" y="84"/>
                  </a:lnTo>
                  <a:lnTo>
                    <a:pt x="178" y="73"/>
                  </a:lnTo>
                  <a:lnTo>
                    <a:pt x="187" y="65"/>
                  </a:lnTo>
                  <a:lnTo>
                    <a:pt x="194" y="63"/>
                  </a:lnTo>
                  <a:lnTo>
                    <a:pt x="190" y="63"/>
                  </a:lnTo>
                  <a:lnTo>
                    <a:pt x="183" y="63"/>
                  </a:lnTo>
                  <a:lnTo>
                    <a:pt x="173" y="63"/>
                  </a:lnTo>
                  <a:lnTo>
                    <a:pt x="163" y="65"/>
                  </a:lnTo>
                  <a:lnTo>
                    <a:pt x="147" y="67"/>
                  </a:lnTo>
                  <a:lnTo>
                    <a:pt x="134" y="68"/>
                  </a:lnTo>
                  <a:lnTo>
                    <a:pt x="120" y="67"/>
                  </a:lnTo>
                  <a:lnTo>
                    <a:pt x="108" y="67"/>
                  </a:lnTo>
                  <a:lnTo>
                    <a:pt x="92" y="65"/>
                  </a:lnTo>
                  <a:lnTo>
                    <a:pt x="80" y="63"/>
                  </a:lnTo>
                  <a:lnTo>
                    <a:pt x="70" y="63"/>
                  </a:lnTo>
                  <a:lnTo>
                    <a:pt x="60" y="63"/>
                  </a:lnTo>
                  <a:lnTo>
                    <a:pt x="51" y="63"/>
                  </a:lnTo>
                  <a:lnTo>
                    <a:pt x="46" y="68"/>
                  </a:lnTo>
                  <a:lnTo>
                    <a:pt x="43" y="73"/>
                  </a:lnTo>
                  <a:lnTo>
                    <a:pt x="43" y="80"/>
                  </a:lnTo>
                  <a:lnTo>
                    <a:pt x="41" y="89"/>
                  </a:lnTo>
                  <a:lnTo>
                    <a:pt x="41" y="97"/>
                  </a:lnTo>
                  <a:lnTo>
                    <a:pt x="41" y="104"/>
                  </a:lnTo>
                  <a:lnTo>
                    <a:pt x="43" y="108"/>
                  </a:lnTo>
                  <a:lnTo>
                    <a:pt x="3" y="103"/>
                  </a:lnTo>
                  <a:lnTo>
                    <a:pt x="3" y="103"/>
                  </a:lnTo>
                  <a:close/>
                </a:path>
              </a:pathLst>
            </a:custGeom>
            <a:solidFill>
              <a:srgbClr val="000000"/>
            </a:solidFill>
            <a:ln w="9525">
              <a:noFill/>
              <a:round/>
              <a:headEnd/>
              <a:tailEnd/>
            </a:ln>
          </p:spPr>
          <p:txBody>
            <a:bodyPr/>
            <a:lstStyle/>
            <a:p>
              <a:endParaRPr lang="en-US"/>
            </a:p>
          </p:txBody>
        </p:sp>
        <p:sp>
          <p:nvSpPr>
            <p:cNvPr id="136337" name="Freeform 145"/>
            <p:cNvSpPr>
              <a:spLocks/>
            </p:cNvSpPr>
            <p:nvPr/>
          </p:nvSpPr>
          <p:spPr bwMode="auto">
            <a:xfrm>
              <a:off x="4891" y="1795"/>
              <a:ext cx="73" cy="23"/>
            </a:xfrm>
            <a:custGeom>
              <a:avLst/>
              <a:gdLst/>
              <a:ahLst/>
              <a:cxnLst>
                <a:cxn ang="0">
                  <a:pos x="24" y="33"/>
                </a:cxn>
                <a:cxn ang="0">
                  <a:pos x="24" y="33"/>
                </a:cxn>
                <a:cxn ang="0">
                  <a:pos x="31" y="33"/>
                </a:cxn>
                <a:cxn ang="0">
                  <a:pos x="41" y="34"/>
                </a:cxn>
                <a:cxn ang="0">
                  <a:pos x="55" y="36"/>
                </a:cxn>
                <a:cxn ang="0">
                  <a:pos x="67" y="38"/>
                </a:cxn>
                <a:cxn ang="0">
                  <a:pos x="79" y="41"/>
                </a:cxn>
                <a:cxn ang="0">
                  <a:pos x="89" y="43"/>
                </a:cxn>
                <a:cxn ang="0">
                  <a:pos x="101" y="46"/>
                </a:cxn>
                <a:cxn ang="0">
                  <a:pos x="145" y="22"/>
                </a:cxn>
                <a:cxn ang="0">
                  <a:pos x="0" y="0"/>
                </a:cxn>
                <a:cxn ang="0">
                  <a:pos x="24" y="33"/>
                </a:cxn>
                <a:cxn ang="0">
                  <a:pos x="24" y="33"/>
                </a:cxn>
              </a:cxnLst>
              <a:rect l="0" t="0" r="r" b="b"/>
              <a:pathLst>
                <a:path w="145" h="46">
                  <a:moveTo>
                    <a:pt x="24" y="33"/>
                  </a:moveTo>
                  <a:lnTo>
                    <a:pt x="24" y="33"/>
                  </a:lnTo>
                  <a:lnTo>
                    <a:pt x="31" y="33"/>
                  </a:lnTo>
                  <a:lnTo>
                    <a:pt x="41" y="34"/>
                  </a:lnTo>
                  <a:lnTo>
                    <a:pt x="55" y="36"/>
                  </a:lnTo>
                  <a:lnTo>
                    <a:pt x="67" y="38"/>
                  </a:lnTo>
                  <a:lnTo>
                    <a:pt x="79" y="41"/>
                  </a:lnTo>
                  <a:lnTo>
                    <a:pt x="89" y="43"/>
                  </a:lnTo>
                  <a:lnTo>
                    <a:pt x="101" y="46"/>
                  </a:lnTo>
                  <a:lnTo>
                    <a:pt x="145" y="22"/>
                  </a:lnTo>
                  <a:lnTo>
                    <a:pt x="0" y="0"/>
                  </a:lnTo>
                  <a:lnTo>
                    <a:pt x="24" y="33"/>
                  </a:lnTo>
                  <a:lnTo>
                    <a:pt x="24" y="33"/>
                  </a:lnTo>
                  <a:close/>
                </a:path>
              </a:pathLst>
            </a:custGeom>
            <a:solidFill>
              <a:srgbClr val="000000"/>
            </a:solidFill>
            <a:ln w="9525">
              <a:noFill/>
              <a:round/>
              <a:headEnd/>
              <a:tailEnd/>
            </a:ln>
          </p:spPr>
          <p:txBody>
            <a:bodyPr/>
            <a:lstStyle/>
            <a:p>
              <a:endParaRPr lang="en-US"/>
            </a:p>
          </p:txBody>
        </p:sp>
        <p:sp>
          <p:nvSpPr>
            <p:cNvPr id="136338" name="Freeform 146"/>
            <p:cNvSpPr>
              <a:spLocks/>
            </p:cNvSpPr>
            <p:nvPr/>
          </p:nvSpPr>
          <p:spPr bwMode="auto">
            <a:xfrm>
              <a:off x="4245" y="761"/>
              <a:ext cx="210" cy="375"/>
            </a:xfrm>
            <a:custGeom>
              <a:avLst/>
              <a:gdLst/>
              <a:ahLst/>
              <a:cxnLst>
                <a:cxn ang="0">
                  <a:pos x="118" y="734"/>
                </a:cxn>
                <a:cxn ang="0">
                  <a:pos x="94" y="706"/>
                </a:cxn>
                <a:cxn ang="0">
                  <a:pos x="65" y="670"/>
                </a:cxn>
                <a:cxn ang="0">
                  <a:pos x="38" y="627"/>
                </a:cxn>
                <a:cxn ang="0">
                  <a:pos x="17" y="586"/>
                </a:cxn>
                <a:cxn ang="0">
                  <a:pos x="3" y="542"/>
                </a:cxn>
                <a:cxn ang="0">
                  <a:pos x="0" y="501"/>
                </a:cxn>
                <a:cxn ang="0">
                  <a:pos x="5" y="463"/>
                </a:cxn>
                <a:cxn ang="0">
                  <a:pos x="22" y="432"/>
                </a:cxn>
                <a:cxn ang="0">
                  <a:pos x="48" y="403"/>
                </a:cxn>
                <a:cxn ang="0">
                  <a:pos x="79" y="381"/>
                </a:cxn>
                <a:cxn ang="0">
                  <a:pos x="113" y="358"/>
                </a:cxn>
                <a:cxn ang="0">
                  <a:pos x="154" y="336"/>
                </a:cxn>
                <a:cxn ang="0">
                  <a:pos x="195" y="307"/>
                </a:cxn>
                <a:cxn ang="0">
                  <a:pos x="240" y="273"/>
                </a:cxn>
                <a:cxn ang="0">
                  <a:pos x="278" y="237"/>
                </a:cxn>
                <a:cxn ang="0">
                  <a:pos x="298" y="211"/>
                </a:cxn>
                <a:cxn ang="0">
                  <a:pos x="317" y="178"/>
                </a:cxn>
                <a:cxn ang="0">
                  <a:pos x="338" y="148"/>
                </a:cxn>
                <a:cxn ang="0">
                  <a:pos x="355" y="117"/>
                </a:cxn>
                <a:cxn ang="0">
                  <a:pos x="374" y="89"/>
                </a:cxn>
                <a:cxn ang="0">
                  <a:pos x="386" y="60"/>
                </a:cxn>
                <a:cxn ang="0">
                  <a:pos x="404" y="24"/>
                </a:cxn>
                <a:cxn ang="0">
                  <a:pos x="416" y="0"/>
                </a:cxn>
                <a:cxn ang="0">
                  <a:pos x="416" y="5"/>
                </a:cxn>
                <a:cxn ang="0">
                  <a:pos x="415" y="41"/>
                </a:cxn>
                <a:cxn ang="0">
                  <a:pos x="411" y="77"/>
                </a:cxn>
                <a:cxn ang="0">
                  <a:pos x="408" y="108"/>
                </a:cxn>
                <a:cxn ang="0">
                  <a:pos x="404" y="142"/>
                </a:cxn>
                <a:cxn ang="0">
                  <a:pos x="398" y="177"/>
                </a:cxn>
                <a:cxn ang="0">
                  <a:pos x="391" y="211"/>
                </a:cxn>
                <a:cxn ang="0">
                  <a:pos x="382" y="242"/>
                </a:cxn>
                <a:cxn ang="0">
                  <a:pos x="375" y="274"/>
                </a:cxn>
                <a:cxn ang="0">
                  <a:pos x="363" y="300"/>
                </a:cxn>
                <a:cxn ang="0">
                  <a:pos x="343" y="334"/>
                </a:cxn>
                <a:cxn ang="0">
                  <a:pos x="315" y="367"/>
                </a:cxn>
                <a:cxn ang="0">
                  <a:pos x="286" y="389"/>
                </a:cxn>
                <a:cxn ang="0">
                  <a:pos x="254" y="413"/>
                </a:cxn>
                <a:cxn ang="0">
                  <a:pos x="219" y="453"/>
                </a:cxn>
                <a:cxn ang="0">
                  <a:pos x="211" y="477"/>
                </a:cxn>
                <a:cxn ang="0">
                  <a:pos x="209" y="502"/>
                </a:cxn>
                <a:cxn ang="0">
                  <a:pos x="214" y="532"/>
                </a:cxn>
                <a:cxn ang="0">
                  <a:pos x="226" y="568"/>
                </a:cxn>
                <a:cxn ang="0">
                  <a:pos x="240" y="603"/>
                </a:cxn>
                <a:cxn ang="0">
                  <a:pos x="254" y="643"/>
                </a:cxn>
                <a:cxn ang="0">
                  <a:pos x="267" y="679"/>
                </a:cxn>
                <a:cxn ang="0">
                  <a:pos x="281" y="708"/>
                </a:cxn>
                <a:cxn ang="0">
                  <a:pos x="132" y="749"/>
                </a:cxn>
              </a:cxnLst>
              <a:rect l="0" t="0" r="r" b="b"/>
              <a:pathLst>
                <a:path w="418" h="749">
                  <a:moveTo>
                    <a:pt x="132" y="749"/>
                  </a:moveTo>
                  <a:lnTo>
                    <a:pt x="128" y="746"/>
                  </a:lnTo>
                  <a:lnTo>
                    <a:pt x="118" y="734"/>
                  </a:lnTo>
                  <a:lnTo>
                    <a:pt x="111" y="725"/>
                  </a:lnTo>
                  <a:lnTo>
                    <a:pt x="103" y="717"/>
                  </a:lnTo>
                  <a:lnTo>
                    <a:pt x="94" y="706"/>
                  </a:lnTo>
                  <a:lnTo>
                    <a:pt x="86" y="698"/>
                  </a:lnTo>
                  <a:lnTo>
                    <a:pt x="75" y="682"/>
                  </a:lnTo>
                  <a:lnTo>
                    <a:pt x="65" y="670"/>
                  </a:lnTo>
                  <a:lnTo>
                    <a:pt x="55" y="657"/>
                  </a:lnTo>
                  <a:lnTo>
                    <a:pt x="46" y="643"/>
                  </a:lnTo>
                  <a:lnTo>
                    <a:pt x="38" y="627"/>
                  </a:lnTo>
                  <a:lnTo>
                    <a:pt x="29" y="614"/>
                  </a:lnTo>
                  <a:lnTo>
                    <a:pt x="20" y="600"/>
                  </a:lnTo>
                  <a:lnTo>
                    <a:pt x="17" y="586"/>
                  </a:lnTo>
                  <a:lnTo>
                    <a:pt x="10" y="571"/>
                  </a:lnTo>
                  <a:lnTo>
                    <a:pt x="5" y="556"/>
                  </a:lnTo>
                  <a:lnTo>
                    <a:pt x="3" y="542"/>
                  </a:lnTo>
                  <a:lnTo>
                    <a:pt x="2" y="528"/>
                  </a:lnTo>
                  <a:lnTo>
                    <a:pt x="0" y="514"/>
                  </a:lnTo>
                  <a:lnTo>
                    <a:pt x="0" y="501"/>
                  </a:lnTo>
                  <a:lnTo>
                    <a:pt x="2" y="489"/>
                  </a:lnTo>
                  <a:lnTo>
                    <a:pt x="5" y="477"/>
                  </a:lnTo>
                  <a:lnTo>
                    <a:pt x="5" y="463"/>
                  </a:lnTo>
                  <a:lnTo>
                    <a:pt x="10" y="453"/>
                  </a:lnTo>
                  <a:lnTo>
                    <a:pt x="15" y="442"/>
                  </a:lnTo>
                  <a:lnTo>
                    <a:pt x="22" y="432"/>
                  </a:lnTo>
                  <a:lnTo>
                    <a:pt x="29" y="422"/>
                  </a:lnTo>
                  <a:lnTo>
                    <a:pt x="38" y="413"/>
                  </a:lnTo>
                  <a:lnTo>
                    <a:pt x="48" y="403"/>
                  </a:lnTo>
                  <a:lnTo>
                    <a:pt x="58" y="398"/>
                  </a:lnTo>
                  <a:lnTo>
                    <a:pt x="67" y="388"/>
                  </a:lnTo>
                  <a:lnTo>
                    <a:pt x="79" y="381"/>
                  </a:lnTo>
                  <a:lnTo>
                    <a:pt x="89" y="372"/>
                  </a:lnTo>
                  <a:lnTo>
                    <a:pt x="101" y="367"/>
                  </a:lnTo>
                  <a:lnTo>
                    <a:pt x="113" y="358"/>
                  </a:lnTo>
                  <a:lnTo>
                    <a:pt x="127" y="352"/>
                  </a:lnTo>
                  <a:lnTo>
                    <a:pt x="140" y="343"/>
                  </a:lnTo>
                  <a:lnTo>
                    <a:pt x="154" y="336"/>
                  </a:lnTo>
                  <a:lnTo>
                    <a:pt x="168" y="328"/>
                  </a:lnTo>
                  <a:lnTo>
                    <a:pt x="182" y="319"/>
                  </a:lnTo>
                  <a:lnTo>
                    <a:pt x="195" y="307"/>
                  </a:lnTo>
                  <a:lnTo>
                    <a:pt x="211" y="298"/>
                  </a:lnTo>
                  <a:lnTo>
                    <a:pt x="224" y="286"/>
                  </a:lnTo>
                  <a:lnTo>
                    <a:pt x="240" y="273"/>
                  </a:lnTo>
                  <a:lnTo>
                    <a:pt x="255" y="259"/>
                  </a:lnTo>
                  <a:lnTo>
                    <a:pt x="271" y="245"/>
                  </a:lnTo>
                  <a:lnTo>
                    <a:pt x="278" y="237"/>
                  </a:lnTo>
                  <a:lnTo>
                    <a:pt x="284" y="226"/>
                  </a:lnTo>
                  <a:lnTo>
                    <a:pt x="290" y="218"/>
                  </a:lnTo>
                  <a:lnTo>
                    <a:pt x="298" y="211"/>
                  </a:lnTo>
                  <a:lnTo>
                    <a:pt x="303" y="199"/>
                  </a:lnTo>
                  <a:lnTo>
                    <a:pt x="312" y="190"/>
                  </a:lnTo>
                  <a:lnTo>
                    <a:pt x="317" y="178"/>
                  </a:lnTo>
                  <a:lnTo>
                    <a:pt x="326" y="170"/>
                  </a:lnTo>
                  <a:lnTo>
                    <a:pt x="331" y="160"/>
                  </a:lnTo>
                  <a:lnTo>
                    <a:pt x="338" y="148"/>
                  </a:lnTo>
                  <a:lnTo>
                    <a:pt x="343" y="137"/>
                  </a:lnTo>
                  <a:lnTo>
                    <a:pt x="350" y="129"/>
                  </a:lnTo>
                  <a:lnTo>
                    <a:pt x="355" y="117"/>
                  </a:lnTo>
                  <a:lnTo>
                    <a:pt x="362" y="108"/>
                  </a:lnTo>
                  <a:lnTo>
                    <a:pt x="367" y="98"/>
                  </a:lnTo>
                  <a:lnTo>
                    <a:pt x="374" y="89"/>
                  </a:lnTo>
                  <a:lnTo>
                    <a:pt x="377" y="79"/>
                  </a:lnTo>
                  <a:lnTo>
                    <a:pt x="380" y="69"/>
                  </a:lnTo>
                  <a:lnTo>
                    <a:pt x="386" y="60"/>
                  </a:lnTo>
                  <a:lnTo>
                    <a:pt x="391" y="52"/>
                  </a:lnTo>
                  <a:lnTo>
                    <a:pt x="396" y="36"/>
                  </a:lnTo>
                  <a:lnTo>
                    <a:pt x="404" y="24"/>
                  </a:lnTo>
                  <a:lnTo>
                    <a:pt x="410" y="14"/>
                  </a:lnTo>
                  <a:lnTo>
                    <a:pt x="413" y="5"/>
                  </a:lnTo>
                  <a:lnTo>
                    <a:pt x="416" y="0"/>
                  </a:lnTo>
                  <a:lnTo>
                    <a:pt x="418" y="0"/>
                  </a:lnTo>
                  <a:lnTo>
                    <a:pt x="416" y="0"/>
                  </a:lnTo>
                  <a:lnTo>
                    <a:pt x="416" y="5"/>
                  </a:lnTo>
                  <a:lnTo>
                    <a:pt x="416" y="16"/>
                  </a:lnTo>
                  <a:lnTo>
                    <a:pt x="416" y="28"/>
                  </a:lnTo>
                  <a:lnTo>
                    <a:pt x="415" y="41"/>
                  </a:lnTo>
                  <a:lnTo>
                    <a:pt x="413" y="59"/>
                  </a:lnTo>
                  <a:lnTo>
                    <a:pt x="411" y="69"/>
                  </a:lnTo>
                  <a:lnTo>
                    <a:pt x="411" y="77"/>
                  </a:lnTo>
                  <a:lnTo>
                    <a:pt x="411" y="88"/>
                  </a:lnTo>
                  <a:lnTo>
                    <a:pt x="411" y="98"/>
                  </a:lnTo>
                  <a:lnTo>
                    <a:pt x="408" y="108"/>
                  </a:lnTo>
                  <a:lnTo>
                    <a:pt x="408" y="118"/>
                  </a:lnTo>
                  <a:lnTo>
                    <a:pt x="404" y="130"/>
                  </a:lnTo>
                  <a:lnTo>
                    <a:pt x="404" y="142"/>
                  </a:lnTo>
                  <a:lnTo>
                    <a:pt x="401" y="153"/>
                  </a:lnTo>
                  <a:lnTo>
                    <a:pt x="399" y="165"/>
                  </a:lnTo>
                  <a:lnTo>
                    <a:pt x="398" y="177"/>
                  </a:lnTo>
                  <a:lnTo>
                    <a:pt x="396" y="189"/>
                  </a:lnTo>
                  <a:lnTo>
                    <a:pt x="394" y="199"/>
                  </a:lnTo>
                  <a:lnTo>
                    <a:pt x="391" y="211"/>
                  </a:lnTo>
                  <a:lnTo>
                    <a:pt x="387" y="221"/>
                  </a:lnTo>
                  <a:lnTo>
                    <a:pt x="386" y="233"/>
                  </a:lnTo>
                  <a:lnTo>
                    <a:pt x="382" y="242"/>
                  </a:lnTo>
                  <a:lnTo>
                    <a:pt x="380" y="254"/>
                  </a:lnTo>
                  <a:lnTo>
                    <a:pt x="377" y="264"/>
                  </a:lnTo>
                  <a:lnTo>
                    <a:pt x="375" y="274"/>
                  </a:lnTo>
                  <a:lnTo>
                    <a:pt x="370" y="283"/>
                  </a:lnTo>
                  <a:lnTo>
                    <a:pt x="367" y="292"/>
                  </a:lnTo>
                  <a:lnTo>
                    <a:pt x="363" y="300"/>
                  </a:lnTo>
                  <a:lnTo>
                    <a:pt x="360" y="307"/>
                  </a:lnTo>
                  <a:lnTo>
                    <a:pt x="350" y="321"/>
                  </a:lnTo>
                  <a:lnTo>
                    <a:pt x="343" y="334"/>
                  </a:lnTo>
                  <a:lnTo>
                    <a:pt x="332" y="346"/>
                  </a:lnTo>
                  <a:lnTo>
                    <a:pt x="324" y="357"/>
                  </a:lnTo>
                  <a:lnTo>
                    <a:pt x="315" y="367"/>
                  </a:lnTo>
                  <a:lnTo>
                    <a:pt x="305" y="376"/>
                  </a:lnTo>
                  <a:lnTo>
                    <a:pt x="296" y="382"/>
                  </a:lnTo>
                  <a:lnTo>
                    <a:pt x="286" y="389"/>
                  </a:lnTo>
                  <a:lnTo>
                    <a:pt x="278" y="396"/>
                  </a:lnTo>
                  <a:lnTo>
                    <a:pt x="269" y="403"/>
                  </a:lnTo>
                  <a:lnTo>
                    <a:pt x="254" y="413"/>
                  </a:lnTo>
                  <a:lnTo>
                    <a:pt x="240" y="429"/>
                  </a:lnTo>
                  <a:lnTo>
                    <a:pt x="226" y="439"/>
                  </a:lnTo>
                  <a:lnTo>
                    <a:pt x="219" y="453"/>
                  </a:lnTo>
                  <a:lnTo>
                    <a:pt x="214" y="460"/>
                  </a:lnTo>
                  <a:lnTo>
                    <a:pt x="212" y="466"/>
                  </a:lnTo>
                  <a:lnTo>
                    <a:pt x="211" y="477"/>
                  </a:lnTo>
                  <a:lnTo>
                    <a:pt x="211" y="485"/>
                  </a:lnTo>
                  <a:lnTo>
                    <a:pt x="209" y="494"/>
                  </a:lnTo>
                  <a:lnTo>
                    <a:pt x="209" y="502"/>
                  </a:lnTo>
                  <a:lnTo>
                    <a:pt x="211" y="511"/>
                  </a:lnTo>
                  <a:lnTo>
                    <a:pt x="214" y="523"/>
                  </a:lnTo>
                  <a:lnTo>
                    <a:pt x="214" y="532"/>
                  </a:lnTo>
                  <a:lnTo>
                    <a:pt x="218" y="542"/>
                  </a:lnTo>
                  <a:lnTo>
                    <a:pt x="223" y="554"/>
                  </a:lnTo>
                  <a:lnTo>
                    <a:pt x="226" y="568"/>
                  </a:lnTo>
                  <a:lnTo>
                    <a:pt x="230" y="578"/>
                  </a:lnTo>
                  <a:lnTo>
                    <a:pt x="235" y="592"/>
                  </a:lnTo>
                  <a:lnTo>
                    <a:pt x="240" y="603"/>
                  </a:lnTo>
                  <a:lnTo>
                    <a:pt x="243" y="619"/>
                  </a:lnTo>
                  <a:lnTo>
                    <a:pt x="248" y="631"/>
                  </a:lnTo>
                  <a:lnTo>
                    <a:pt x="254" y="643"/>
                  </a:lnTo>
                  <a:lnTo>
                    <a:pt x="257" y="655"/>
                  </a:lnTo>
                  <a:lnTo>
                    <a:pt x="264" y="669"/>
                  </a:lnTo>
                  <a:lnTo>
                    <a:pt x="267" y="679"/>
                  </a:lnTo>
                  <a:lnTo>
                    <a:pt x="271" y="689"/>
                  </a:lnTo>
                  <a:lnTo>
                    <a:pt x="276" y="698"/>
                  </a:lnTo>
                  <a:lnTo>
                    <a:pt x="281" y="708"/>
                  </a:lnTo>
                  <a:lnTo>
                    <a:pt x="286" y="718"/>
                  </a:lnTo>
                  <a:lnTo>
                    <a:pt x="288" y="723"/>
                  </a:lnTo>
                  <a:lnTo>
                    <a:pt x="132" y="749"/>
                  </a:lnTo>
                  <a:lnTo>
                    <a:pt x="132" y="749"/>
                  </a:lnTo>
                  <a:close/>
                </a:path>
              </a:pathLst>
            </a:custGeom>
            <a:solidFill>
              <a:srgbClr val="B3B3B3"/>
            </a:solidFill>
            <a:ln w="9525">
              <a:noFill/>
              <a:round/>
              <a:headEnd/>
              <a:tailEnd/>
            </a:ln>
          </p:spPr>
          <p:txBody>
            <a:bodyPr/>
            <a:lstStyle/>
            <a:p>
              <a:endParaRPr lang="en-US"/>
            </a:p>
          </p:txBody>
        </p:sp>
        <p:sp>
          <p:nvSpPr>
            <p:cNvPr id="136339" name="Freeform 147"/>
            <p:cNvSpPr>
              <a:spLocks/>
            </p:cNvSpPr>
            <p:nvPr/>
          </p:nvSpPr>
          <p:spPr bwMode="auto">
            <a:xfrm>
              <a:off x="4431" y="739"/>
              <a:ext cx="273" cy="458"/>
            </a:xfrm>
            <a:custGeom>
              <a:avLst/>
              <a:gdLst/>
              <a:ahLst/>
              <a:cxnLst>
                <a:cxn ang="0">
                  <a:pos x="14" y="887"/>
                </a:cxn>
                <a:cxn ang="0">
                  <a:pos x="3" y="841"/>
                </a:cxn>
                <a:cxn ang="0">
                  <a:pos x="0" y="786"/>
                </a:cxn>
                <a:cxn ang="0">
                  <a:pos x="15" y="735"/>
                </a:cxn>
                <a:cxn ang="0">
                  <a:pos x="50" y="695"/>
                </a:cxn>
                <a:cxn ang="0">
                  <a:pos x="101" y="663"/>
                </a:cxn>
                <a:cxn ang="0">
                  <a:pos x="161" y="632"/>
                </a:cxn>
                <a:cxn ang="0">
                  <a:pos x="221" y="601"/>
                </a:cxn>
                <a:cxn ang="0">
                  <a:pos x="272" y="564"/>
                </a:cxn>
                <a:cxn ang="0">
                  <a:pos x="319" y="521"/>
                </a:cxn>
                <a:cxn ang="0">
                  <a:pos x="356" y="474"/>
                </a:cxn>
                <a:cxn ang="0">
                  <a:pos x="389" y="432"/>
                </a:cxn>
                <a:cxn ang="0">
                  <a:pos x="410" y="389"/>
                </a:cxn>
                <a:cxn ang="0">
                  <a:pos x="423" y="348"/>
                </a:cxn>
                <a:cxn ang="0">
                  <a:pos x="425" y="308"/>
                </a:cxn>
                <a:cxn ang="0">
                  <a:pos x="413" y="269"/>
                </a:cxn>
                <a:cxn ang="0">
                  <a:pos x="386" y="228"/>
                </a:cxn>
                <a:cxn ang="0">
                  <a:pos x="350" y="188"/>
                </a:cxn>
                <a:cxn ang="0">
                  <a:pos x="310" y="145"/>
                </a:cxn>
                <a:cxn ang="0">
                  <a:pos x="267" y="103"/>
                </a:cxn>
                <a:cxn ang="0">
                  <a:pos x="226" y="63"/>
                </a:cxn>
                <a:cxn ang="0">
                  <a:pos x="194" y="27"/>
                </a:cxn>
                <a:cxn ang="0">
                  <a:pos x="171" y="0"/>
                </a:cxn>
                <a:cxn ang="0">
                  <a:pos x="188" y="5"/>
                </a:cxn>
                <a:cxn ang="0">
                  <a:pos x="240" y="25"/>
                </a:cxn>
                <a:cxn ang="0">
                  <a:pos x="302" y="51"/>
                </a:cxn>
                <a:cxn ang="0">
                  <a:pos x="365" y="82"/>
                </a:cxn>
                <a:cxn ang="0">
                  <a:pos x="413" y="113"/>
                </a:cxn>
                <a:cxn ang="0">
                  <a:pos x="454" y="145"/>
                </a:cxn>
                <a:cxn ang="0">
                  <a:pos x="488" y="186"/>
                </a:cxn>
                <a:cxn ang="0">
                  <a:pos x="518" y="238"/>
                </a:cxn>
                <a:cxn ang="0">
                  <a:pos x="536" y="294"/>
                </a:cxn>
                <a:cxn ang="0">
                  <a:pos x="545" y="349"/>
                </a:cxn>
                <a:cxn ang="0">
                  <a:pos x="542" y="406"/>
                </a:cxn>
                <a:cxn ang="0">
                  <a:pos x="531" y="462"/>
                </a:cxn>
                <a:cxn ang="0">
                  <a:pos x="514" y="514"/>
                </a:cxn>
                <a:cxn ang="0">
                  <a:pos x="499" y="558"/>
                </a:cxn>
                <a:cxn ang="0">
                  <a:pos x="468" y="600"/>
                </a:cxn>
                <a:cxn ang="0">
                  <a:pos x="413" y="642"/>
                </a:cxn>
                <a:cxn ang="0">
                  <a:pos x="382" y="656"/>
                </a:cxn>
                <a:cxn ang="0">
                  <a:pos x="329" y="675"/>
                </a:cxn>
                <a:cxn ang="0">
                  <a:pos x="284" y="689"/>
                </a:cxn>
                <a:cxn ang="0">
                  <a:pos x="245" y="716"/>
                </a:cxn>
                <a:cxn ang="0">
                  <a:pos x="211" y="757"/>
                </a:cxn>
                <a:cxn ang="0">
                  <a:pos x="194" y="795"/>
                </a:cxn>
                <a:cxn ang="0">
                  <a:pos x="183" y="834"/>
                </a:cxn>
                <a:cxn ang="0">
                  <a:pos x="180" y="881"/>
                </a:cxn>
                <a:cxn ang="0">
                  <a:pos x="26" y="917"/>
                </a:cxn>
              </a:cxnLst>
              <a:rect l="0" t="0" r="r" b="b"/>
              <a:pathLst>
                <a:path w="545" h="917">
                  <a:moveTo>
                    <a:pt x="26" y="917"/>
                  </a:moveTo>
                  <a:lnTo>
                    <a:pt x="22" y="910"/>
                  </a:lnTo>
                  <a:lnTo>
                    <a:pt x="19" y="898"/>
                  </a:lnTo>
                  <a:lnTo>
                    <a:pt x="14" y="887"/>
                  </a:lnTo>
                  <a:lnTo>
                    <a:pt x="10" y="879"/>
                  </a:lnTo>
                  <a:lnTo>
                    <a:pt x="8" y="867"/>
                  </a:lnTo>
                  <a:lnTo>
                    <a:pt x="7" y="855"/>
                  </a:lnTo>
                  <a:lnTo>
                    <a:pt x="3" y="841"/>
                  </a:lnTo>
                  <a:lnTo>
                    <a:pt x="2" y="827"/>
                  </a:lnTo>
                  <a:lnTo>
                    <a:pt x="0" y="814"/>
                  </a:lnTo>
                  <a:lnTo>
                    <a:pt x="0" y="800"/>
                  </a:lnTo>
                  <a:lnTo>
                    <a:pt x="0" y="786"/>
                  </a:lnTo>
                  <a:lnTo>
                    <a:pt x="2" y="773"/>
                  </a:lnTo>
                  <a:lnTo>
                    <a:pt x="5" y="759"/>
                  </a:lnTo>
                  <a:lnTo>
                    <a:pt x="10" y="749"/>
                  </a:lnTo>
                  <a:lnTo>
                    <a:pt x="15" y="735"/>
                  </a:lnTo>
                  <a:lnTo>
                    <a:pt x="22" y="725"/>
                  </a:lnTo>
                  <a:lnTo>
                    <a:pt x="29" y="714"/>
                  </a:lnTo>
                  <a:lnTo>
                    <a:pt x="39" y="706"/>
                  </a:lnTo>
                  <a:lnTo>
                    <a:pt x="50" y="695"/>
                  </a:lnTo>
                  <a:lnTo>
                    <a:pt x="62" y="687"/>
                  </a:lnTo>
                  <a:lnTo>
                    <a:pt x="74" y="678"/>
                  </a:lnTo>
                  <a:lnTo>
                    <a:pt x="87" y="671"/>
                  </a:lnTo>
                  <a:lnTo>
                    <a:pt x="101" y="663"/>
                  </a:lnTo>
                  <a:lnTo>
                    <a:pt x="116" y="656"/>
                  </a:lnTo>
                  <a:lnTo>
                    <a:pt x="132" y="647"/>
                  </a:lnTo>
                  <a:lnTo>
                    <a:pt x="147" y="641"/>
                  </a:lnTo>
                  <a:lnTo>
                    <a:pt x="161" y="632"/>
                  </a:lnTo>
                  <a:lnTo>
                    <a:pt x="178" y="625"/>
                  </a:lnTo>
                  <a:lnTo>
                    <a:pt x="192" y="617"/>
                  </a:lnTo>
                  <a:lnTo>
                    <a:pt x="209" y="612"/>
                  </a:lnTo>
                  <a:lnTo>
                    <a:pt x="221" y="601"/>
                  </a:lnTo>
                  <a:lnTo>
                    <a:pt x="235" y="593"/>
                  </a:lnTo>
                  <a:lnTo>
                    <a:pt x="248" y="584"/>
                  </a:lnTo>
                  <a:lnTo>
                    <a:pt x="262" y="574"/>
                  </a:lnTo>
                  <a:lnTo>
                    <a:pt x="272" y="564"/>
                  </a:lnTo>
                  <a:lnTo>
                    <a:pt x="286" y="553"/>
                  </a:lnTo>
                  <a:lnTo>
                    <a:pt x="296" y="541"/>
                  </a:lnTo>
                  <a:lnTo>
                    <a:pt x="308" y="533"/>
                  </a:lnTo>
                  <a:lnTo>
                    <a:pt x="319" y="521"/>
                  </a:lnTo>
                  <a:lnTo>
                    <a:pt x="329" y="509"/>
                  </a:lnTo>
                  <a:lnTo>
                    <a:pt x="338" y="498"/>
                  </a:lnTo>
                  <a:lnTo>
                    <a:pt x="350" y="488"/>
                  </a:lnTo>
                  <a:lnTo>
                    <a:pt x="356" y="474"/>
                  </a:lnTo>
                  <a:lnTo>
                    <a:pt x="367" y="466"/>
                  </a:lnTo>
                  <a:lnTo>
                    <a:pt x="374" y="454"/>
                  </a:lnTo>
                  <a:lnTo>
                    <a:pt x="382" y="444"/>
                  </a:lnTo>
                  <a:lnTo>
                    <a:pt x="389" y="432"/>
                  </a:lnTo>
                  <a:lnTo>
                    <a:pt x="396" y="421"/>
                  </a:lnTo>
                  <a:lnTo>
                    <a:pt x="399" y="409"/>
                  </a:lnTo>
                  <a:lnTo>
                    <a:pt x="406" y="399"/>
                  </a:lnTo>
                  <a:lnTo>
                    <a:pt x="410" y="389"/>
                  </a:lnTo>
                  <a:lnTo>
                    <a:pt x="413" y="378"/>
                  </a:lnTo>
                  <a:lnTo>
                    <a:pt x="416" y="368"/>
                  </a:lnTo>
                  <a:lnTo>
                    <a:pt x="422" y="360"/>
                  </a:lnTo>
                  <a:lnTo>
                    <a:pt x="423" y="348"/>
                  </a:lnTo>
                  <a:lnTo>
                    <a:pt x="425" y="337"/>
                  </a:lnTo>
                  <a:lnTo>
                    <a:pt x="425" y="329"/>
                  </a:lnTo>
                  <a:lnTo>
                    <a:pt x="427" y="318"/>
                  </a:lnTo>
                  <a:lnTo>
                    <a:pt x="425" y="308"/>
                  </a:lnTo>
                  <a:lnTo>
                    <a:pt x="423" y="300"/>
                  </a:lnTo>
                  <a:lnTo>
                    <a:pt x="420" y="289"/>
                  </a:lnTo>
                  <a:lnTo>
                    <a:pt x="418" y="281"/>
                  </a:lnTo>
                  <a:lnTo>
                    <a:pt x="413" y="269"/>
                  </a:lnTo>
                  <a:lnTo>
                    <a:pt x="408" y="258"/>
                  </a:lnTo>
                  <a:lnTo>
                    <a:pt x="399" y="248"/>
                  </a:lnTo>
                  <a:lnTo>
                    <a:pt x="394" y="238"/>
                  </a:lnTo>
                  <a:lnTo>
                    <a:pt x="386" y="228"/>
                  </a:lnTo>
                  <a:lnTo>
                    <a:pt x="379" y="219"/>
                  </a:lnTo>
                  <a:lnTo>
                    <a:pt x="368" y="207"/>
                  </a:lnTo>
                  <a:lnTo>
                    <a:pt x="362" y="198"/>
                  </a:lnTo>
                  <a:lnTo>
                    <a:pt x="350" y="188"/>
                  </a:lnTo>
                  <a:lnTo>
                    <a:pt x="341" y="176"/>
                  </a:lnTo>
                  <a:lnTo>
                    <a:pt x="331" y="166"/>
                  </a:lnTo>
                  <a:lnTo>
                    <a:pt x="320" y="157"/>
                  </a:lnTo>
                  <a:lnTo>
                    <a:pt x="310" y="145"/>
                  </a:lnTo>
                  <a:lnTo>
                    <a:pt x="300" y="135"/>
                  </a:lnTo>
                  <a:lnTo>
                    <a:pt x="288" y="125"/>
                  </a:lnTo>
                  <a:lnTo>
                    <a:pt x="279" y="115"/>
                  </a:lnTo>
                  <a:lnTo>
                    <a:pt x="267" y="103"/>
                  </a:lnTo>
                  <a:lnTo>
                    <a:pt x="257" y="94"/>
                  </a:lnTo>
                  <a:lnTo>
                    <a:pt x="245" y="82"/>
                  </a:lnTo>
                  <a:lnTo>
                    <a:pt x="236" y="73"/>
                  </a:lnTo>
                  <a:lnTo>
                    <a:pt x="226" y="63"/>
                  </a:lnTo>
                  <a:lnTo>
                    <a:pt x="218" y="53"/>
                  </a:lnTo>
                  <a:lnTo>
                    <a:pt x="209" y="44"/>
                  </a:lnTo>
                  <a:lnTo>
                    <a:pt x="202" y="36"/>
                  </a:lnTo>
                  <a:lnTo>
                    <a:pt x="194" y="27"/>
                  </a:lnTo>
                  <a:lnTo>
                    <a:pt x="187" y="19"/>
                  </a:lnTo>
                  <a:lnTo>
                    <a:pt x="182" y="13"/>
                  </a:lnTo>
                  <a:lnTo>
                    <a:pt x="178" y="8"/>
                  </a:lnTo>
                  <a:lnTo>
                    <a:pt x="171" y="0"/>
                  </a:lnTo>
                  <a:lnTo>
                    <a:pt x="170" y="0"/>
                  </a:lnTo>
                  <a:lnTo>
                    <a:pt x="175" y="0"/>
                  </a:lnTo>
                  <a:lnTo>
                    <a:pt x="180" y="0"/>
                  </a:lnTo>
                  <a:lnTo>
                    <a:pt x="188" y="5"/>
                  </a:lnTo>
                  <a:lnTo>
                    <a:pt x="197" y="8"/>
                  </a:lnTo>
                  <a:lnTo>
                    <a:pt x="211" y="13"/>
                  </a:lnTo>
                  <a:lnTo>
                    <a:pt x="224" y="19"/>
                  </a:lnTo>
                  <a:lnTo>
                    <a:pt x="240" y="25"/>
                  </a:lnTo>
                  <a:lnTo>
                    <a:pt x="254" y="31"/>
                  </a:lnTo>
                  <a:lnTo>
                    <a:pt x="269" y="37"/>
                  </a:lnTo>
                  <a:lnTo>
                    <a:pt x="284" y="44"/>
                  </a:lnTo>
                  <a:lnTo>
                    <a:pt x="302" y="51"/>
                  </a:lnTo>
                  <a:lnTo>
                    <a:pt x="317" y="58"/>
                  </a:lnTo>
                  <a:lnTo>
                    <a:pt x="334" y="67"/>
                  </a:lnTo>
                  <a:lnTo>
                    <a:pt x="350" y="73"/>
                  </a:lnTo>
                  <a:lnTo>
                    <a:pt x="365" y="82"/>
                  </a:lnTo>
                  <a:lnTo>
                    <a:pt x="377" y="89"/>
                  </a:lnTo>
                  <a:lnTo>
                    <a:pt x="389" y="96"/>
                  </a:lnTo>
                  <a:lnTo>
                    <a:pt x="399" y="103"/>
                  </a:lnTo>
                  <a:lnTo>
                    <a:pt x="413" y="113"/>
                  </a:lnTo>
                  <a:lnTo>
                    <a:pt x="423" y="118"/>
                  </a:lnTo>
                  <a:lnTo>
                    <a:pt x="434" y="128"/>
                  </a:lnTo>
                  <a:lnTo>
                    <a:pt x="444" y="137"/>
                  </a:lnTo>
                  <a:lnTo>
                    <a:pt x="454" y="145"/>
                  </a:lnTo>
                  <a:lnTo>
                    <a:pt x="461" y="156"/>
                  </a:lnTo>
                  <a:lnTo>
                    <a:pt x="471" y="164"/>
                  </a:lnTo>
                  <a:lnTo>
                    <a:pt x="478" y="174"/>
                  </a:lnTo>
                  <a:lnTo>
                    <a:pt x="488" y="186"/>
                  </a:lnTo>
                  <a:lnTo>
                    <a:pt x="494" y="197"/>
                  </a:lnTo>
                  <a:lnTo>
                    <a:pt x="502" y="209"/>
                  </a:lnTo>
                  <a:lnTo>
                    <a:pt x="509" y="222"/>
                  </a:lnTo>
                  <a:lnTo>
                    <a:pt x="518" y="238"/>
                  </a:lnTo>
                  <a:lnTo>
                    <a:pt x="523" y="253"/>
                  </a:lnTo>
                  <a:lnTo>
                    <a:pt x="526" y="267"/>
                  </a:lnTo>
                  <a:lnTo>
                    <a:pt x="531" y="281"/>
                  </a:lnTo>
                  <a:lnTo>
                    <a:pt x="536" y="294"/>
                  </a:lnTo>
                  <a:lnTo>
                    <a:pt x="536" y="308"/>
                  </a:lnTo>
                  <a:lnTo>
                    <a:pt x="540" y="322"/>
                  </a:lnTo>
                  <a:lnTo>
                    <a:pt x="542" y="336"/>
                  </a:lnTo>
                  <a:lnTo>
                    <a:pt x="545" y="349"/>
                  </a:lnTo>
                  <a:lnTo>
                    <a:pt x="545" y="363"/>
                  </a:lnTo>
                  <a:lnTo>
                    <a:pt x="545" y="378"/>
                  </a:lnTo>
                  <a:lnTo>
                    <a:pt x="543" y="392"/>
                  </a:lnTo>
                  <a:lnTo>
                    <a:pt x="542" y="406"/>
                  </a:lnTo>
                  <a:lnTo>
                    <a:pt x="538" y="420"/>
                  </a:lnTo>
                  <a:lnTo>
                    <a:pt x="536" y="433"/>
                  </a:lnTo>
                  <a:lnTo>
                    <a:pt x="535" y="447"/>
                  </a:lnTo>
                  <a:lnTo>
                    <a:pt x="531" y="462"/>
                  </a:lnTo>
                  <a:lnTo>
                    <a:pt x="526" y="474"/>
                  </a:lnTo>
                  <a:lnTo>
                    <a:pt x="523" y="490"/>
                  </a:lnTo>
                  <a:lnTo>
                    <a:pt x="518" y="502"/>
                  </a:lnTo>
                  <a:lnTo>
                    <a:pt x="514" y="514"/>
                  </a:lnTo>
                  <a:lnTo>
                    <a:pt x="509" y="524"/>
                  </a:lnTo>
                  <a:lnTo>
                    <a:pt x="507" y="536"/>
                  </a:lnTo>
                  <a:lnTo>
                    <a:pt x="502" y="546"/>
                  </a:lnTo>
                  <a:lnTo>
                    <a:pt x="499" y="558"/>
                  </a:lnTo>
                  <a:lnTo>
                    <a:pt x="490" y="569"/>
                  </a:lnTo>
                  <a:lnTo>
                    <a:pt x="485" y="579"/>
                  </a:lnTo>
                  <a:lnTo>
                    <a:pt x="475" y="588"/>
                  </a:lnTo>
                  <a:lnTo>
                    <a:pt x="468" y="600"/>
                  </a:lnTo>
                  <a:lnTo>
                    <a:pt x="456" y="608"/>
                  </a:lnTo>
                  <a:lnTo>
                    <a:pt x="444" y="618"/>
                  </a:lnTo>
                  <a:lnTo>
                    <a:pt x="428" y="630"/>
                  </a:lnTo>
                  <a:lnTo>
                    <a:pt x="413" y="642"/>
                  </a:lnTo>
                  <a:lnTo>
                    <a:pt x="404" y="646"/>
                  </a:lnTo>
                  <a:lnTo>
                    <a:pt x="396" y="649"/>
                  </a:lnTo>
                  <a:lnTo>
                    <a:pt x="387" y="653"/>
                  </a:lnTo>
                  <a:lnTo>
                    <a:pt x="382" y="656"/>
                  </a:lnTo>
                  <a:lnTo>
                    <a:pt x="367" y="661"/>
                  </a:lnTo>
                  <a:lnTo>
                    <a:pt x="353" y="666"/>
                  </a:lnTo>
                  <a:lnTo>
                    <a:pt x="339" y="670"/>
                  </a:lnTo>
                  <a:lnTo>
                    <a:pt x="329" y="675"/>
                  </a:lnTo>
                  <a:lnTo>
                    <a:pt x="317" y="678"/>
                  </a:lnTo>
                  <a:lnTo>
                    <a:pt x="307" y="682"/>
                  </a:lnTo>
                  <a:lnTo>
                    <a:pt x="295" y="685"/>
                  </a:lnTo>
                  <a:lnTo>
                    <a:pt x="284" y="689"/>
                  </a:lnTo>
                  <a:lnTo>
                    <a:pt x="274" y="694"/>
                  </a:lnTo>
                  <a:lnTo>
                    <a:pt x="266" y="701"/>
                  </a:lnTo>
                  <a:lnTo>
                    <a:pt x="255" y="707"/>
                  </a:lnTo>
                  <a:lnTo>
                    <a:pt x="245" y="716"/>
                  </a:lnTo>
                  <a:lnTo>
                    <a:pt x="235" y="726"/>
                  </a:lnTo>
                  <a:lnTo>
                    <a:pt x="224" y="742"/>
                  </a:lnTo>
                  <a:lnTo>
                    <a:pt x="216" y="749"/>
                  </a:lnTo>
                  <a:lnTo>
                    <a:pt x="211" y="757"/>
                  </a:lnTo>
                  <a:lnTo>
                    <a:pt x="206" y="767"/>
                  </a:lnTo>
                  <a:lnTo>
                    <a:pt x="200" y="776"/>
                  </a:lnTo>
                  <a:lnTo>
                    <a:pt x="195" y="786"/>
                  </a:lnTo>
                  <a:lnTo>
                    <a:pt x="194" y="795"/>
                  </a:lnTo>
                  <a:lnTo>
                    <a:pt x="190" y="805"/>
                  </a:lnTo>
                  <a:lnTo>
                    <a:pt x="188" y="815"/>
                  </a:lnTo>
                  <a:lnTo>
                    <a:pt x="185" y="824"/>
                  </a:lnTo>
                  <a:lnTo>
                    <a:pt x="183" y="834"/>
                  </a:lnTo>
                  <a:lnTo>
                    <a:pt x="182" y="845"/>
                  </a:lnTo>
                  <a:lnTo>
                    <a:pt x="182" y="857"/>
                  </a:lnTo>
                  <a:lnTo>
                    <a:pt x="180" y="869"/>
                  </a:lnTo>
                  <a:lnTo>
                    <a:pt x="180" y="881"/>
                  </a:lnTo>
                  <a:lnTo>
                    <a:pt x="180" y="894"/>
                  </a:lnTo>
                  <a:lnTo>
                    <a:pt x="182" y="908"/>
                  </a:lnTo>
                  <a:lnTo>
                    <a:pt x="26" y="917"/>
                  </a:lnTo>
                  <a:lnTo>
                    <a:pt x="26" y="917"/>
                  </a:lnTo>
                  <a:close/>
                </a:path>
              </a:pathLst>
            </a:custGeom>
            <a:solidFill>
              <a:srgbClr val="B3B3B3"/>
            </a:solidFill>
            <a:ln w="9525">
              <a:noFill/>
              <a:round/>
              <a:headEnd/>
              <a:tailEnd/>
            </a:ln>
          </p:spPr>
          <p:txBody>
            <a:bodyPr/>
            <a:lstStyle/>
            <a:p>
              <a:endParaRPr lang="en-US"/>
            </a:p>
          </p:txBody>
        </p:sp>
        <p:sp>
          <p:nvSpPr>
            <p:cNvPr id="136340" name="Freeform 148"/>
            <p:cNvSpPr>
              <a:spLocks/>
            </p:cNvSpPr>
            <p:nvPr/>
          </p:nvSpPr>
          <p:spPr bwMode="auto">
            <a:xfrm>
              <a:off x="4674" y="817"/>
              <a:ext cx="215" cy="313"/>
            </a:xfrm>
            <a:custGeom>
              <a:avLst/>
              <a:gdLst/>
              <a:ahLst/>
              <a:cxnLst>
                <a:cxn ang="0">
                  <a:pos x="5" y="598"/>
                </a:cxn>
                <a:cxn ang="0">
                  <a:pos x="15" y="570"/>
                </a:cxn>
                <a:cxn ang="0">
                  <a:pos x="33" y="536"/>
                </a:cxn>
                <a:cxn ang="0">
                  <a:pos x="55" y="498"/>
                </a:cxn>
                <a:cxn ang="0">
                  <a:pos x="86" y="464"/>
                </a:cxn>
                <a:cxn ang="0">
                  <a:pos x="117" y="432"/>
                </a:cxn>
                <a:cxn ang="0">
                  <a:pos x="149" y="402"/>
                </a:cxn>
                <a:cxn ang="0">
                  <a:pos x="180" y="378"/>
                </a:cxn>
                <a:cxn ang="0">
                  <a:pos x="211" y="356"/>
                </a:cxn>
                <a:cxn ang="0">
                  <a:pos x="240" y="339"/>
                </a:cxn>
                <a:cxn ang="0">
                  <a:pos x="266" y="324"/>
                </a:cxn>
                <a:cxn ang="0">
                  <a:pos x="290" y="310"/>
                </a:cxn>
                <a:cxn ang="0">
                  <a:pos x="315" y="296"/>
                </a:cxn>
                <a:cxn ang="0">
                  <a:pos x="331" y="272"/>
                </a:cxn>
                <a:cxn ang="0">
                  <a:pos x="339" y="243"/>
                </a:cxn>
                <a:cxn ang="0">
                  <a:pos x="338" y="207"/>
                </a:cxn>
                <a:cxn ang="0">
                  <a:pos x="334" y="181"/>
                </a:cxn>
                <a:cxn ang="0">
                  <a:pos x="329" y="154"/>
                </a:cxn>
                <a:cxn ang="0">
                  <a:pos x="324" y="128"/>
                </a:cxn>
                <a:cxn ang="0">
                  <a:pos x="317" y="101"/>
                </a:cxn>
                <a:cxn ang="0">
                  <a:pos x="314" y="77"/>
                </a:cxn>
                <a:cxn ang="0">
                  <a:pos x="305" y="49"/>
                </a:cxn>
                <a:cxn ang="0">
                  <a:pos x="298" y="20"/>
                </a:cxn>
                <a:cxn ang="0">
                  <a:pos x="291" y="0"/>
                </a:cxn>
                <a:cxn ang="0">
                  <a:pos x="307" y="15"/>
                </a:cxn>
                <a:cxn ang="0">
                  <a:pos x="333" y="39"/>
                </a:cxn>
                <a:cxn ang="0">
                  <a:pos x="362" y="70"/>
                </a:cxn>
                <a:cxn ang="0">
                  <a:pos x="387" y="109"/>
                </a:cxn>
                <a:cxn ang="0">
                  <a:pos x="408" y="150"/>
                </a:cxn>
                <a:cxn ang="0">
                  <a:pos x="422" y="192"/>
                </a:cxn>
                <a:cxn ang="0">
                  <a:pos x="427" y="231"/>
                </a:cxn>
                <a:cxn ang="0">
                  <a:pos x="429" y="269"/>
                </a:cxn>
                <a:cxn ang="0">
                  <a:pos x="423" y="303"/>
                </a:cxn>
                <a:cxn ang="0">
                  <a:pos x="413" y="337"/>
                </a:cxn>
                <a:cxn ang="0">
                  <a:pos x="394" y="365"/>
                </a:cxn>
                <a:cxn ang="0">
                  <a:pos x="370" y="394"/>
                </a:cxn>
                <a:cxn ang="0">
                  <a:pos x="345" y="418"/>
                </a:cxn>
                <a:cxn ang="0">
                  <a:pos x="317" y="440"/>
                </a:cxn>
                <a:cxn ang="0">
                  <a:pos x="286" y="459"/>
                </a:cxn>
                <a:cxn ang="0">
                  <a:pos x="257" y="473"/>
                </a:cxn>
                <a:cxn ang="0">
                  <a:pos x="226" y="491"/>
                </a:cxn>
                <a:cxn ang="0">
                  <a:pos x="195" y="517"/>
                </a:cxn>
                <a:cxn ang="0">
                  <a:pos x="177" y="553"/>
                </a:cxn>
                <a:cxn ang="0">
                  <a:pos x="163" y="596"/>
                </a:cxn>
                <a:cxn ang="0">
                  <a:pos x="159" y="623"/>
                </a:cxn>
                <a:cxn ang="0">
                  <a:pos x="0" y="613"/>
                </a:cxn>
              </a:cxnLst>
              <a:rect l="0" t="0" r="r" b="b"/>
              <a:pathLst>
                <a:path w="430" h="627">
                  <a:moveTo>
                    <a:pt x="0" y="613"/>
                  </a:moveTo>
                  <a:lnTo>
                    <a:pt x="0" y="608"/>
                  </a:lnTo>
                  <a:lnTo>
                    <a:pt x="5" y="598"/>
                  </a:lnTo>
                  <a:lnTo>
                    <a:pt x="5" y="587"/>
                  </a:lnTo>
                  <a:lnTo>
                    <a:pt x="10" y="581"/>
                  </a:lnTo>
                  <a:lnTo>
                    <a:pt x="15" y="570"/>
                  </a:lnTo>
                  <a:lnTo>
                    <a:pt x="22" y="560"/>
                  </a:lnTo>
                  <a:lnTo>
                    <a:pt x="26" y="548"/>
                  </a:lnTo>
                  <a:lnTo>
                    <a:pt x="33" y="536"/>
                  </a:lnTo>
                  <a:lnTo>
                    <a:pt x="38" y="522"/>
                  </a:lnTo>
                  <a:lnTo>
                    <a:pt x="48" y="512"/>
                  </a:lnTo>
                  <a:lnTo>
                    <a:pt x="55" y="498"/>
                  </a:lnTo>
                  <a:lnTo>
                    <a:pt x="65" y="486"/>
                  </a:lnTo>
                  <a:lnTo>
                    <a:pt x="74" y="474"/>
                  </a:lnTo>
                  <a:lnTo>
                    <a:pt x="86" y="464"/>
                  </a:lnTo>
                  <a:lnTo>
                    <a:pt x="96" y="452"/>
                  </a:lnTo>
                  <a:lnTo>
                    <a:pt x="106" y="442"/>
                  </a:lnTo>
                  <a:lnTo>
                    <a:pt x="117" y="432"/>
                  </a:lnTo>
                  <a:lnTo>
                    <a:pt x="129" y="423"/>
                  </a:lnTo>
                  <a:lnTo>
                    <a:pt x="137" y="413"/>
                  </a:lnTo>
                  <a:lnTo>
                    <a:pt x="149" y="402"/>
                  </a:lnTo>
                  <a:lnTo>
                    <a:pt x="159" y="396"/>
                  </a:lnTo>
                  <a:lnTo>
                    <a:pt x="171" y="387"/>
                  </a:lnTo>
                  <a:lnTo>
                    <a:pt x="180" y="378"/>
                  </a:lnTo>
                  <a:lnTo>
                    <a:pt x="192" y="370"/>
                  </a:lnTo>
                  <a:lnTo>
                    <a:pt x="201" y="363"/>
                  </a:lnTo>
                  <a:lnTo>
                    <a:pt x="211" y="356"/>
                  </a:lnTo>
                  <a:lnTo>
                    <a:pt x="221" y="349"/>
                  </a:lnTo>
                  <a:lnTo>
                    <a:pt x="230" y="344"/>
                  </a:lnTo>
                  <a:lnTo>
                    <a:pt x="240" y="339"/>
                  </a:lnTo>
                  <a:lnTo>
                    <a:pt x="249" y="334"/>
                  </a:lnTo>
                  <a:lnTo>
                    <a:pt x="255" y="329"/>
                  </a:lnTo>
                  <a:lnTo>
                    <a:pt x="266" y="324"/>
                  </a:lnTo>
                  <a:lnTo>
                    <a:pt x="273" y="318"/>
                  </a:lnTo>
                  <a:lnTo>
                    <a:pt x="283" y="315"/>
                  </a:lnTo>
                  <a:lnTo>
                    <a:pt x="290" y="310"/>
                  </a:lnTo>
                  <a:lnTo>
                    <a:pt x="300" y="305"/>
                  </a:lnTo>
                  <a:lnTo>
                    <a:pt x="307" y="301"/>
                  </a:lnTo>
                  <a:lnTo>
                    <a:pt x="315" y="296"/>
                  </a:lnTo>
                  <a:lnTo>
                    <a:pt x="319" y="288"/>
                  </a:lnTo>
                  <a:lnTo>
                    <a:pt x="326" y="281"/>
                  </a:lnTo>
                  <a:lnTo>
                    <a:pt x="331" y="272"/>
                  </a:lnTo>
                  <a:lnTo>
                    <a:pt x="334" y="265"/>
                  </a:lnTo>
                  <a:lnTo>
                    <a:pt x="336" y="255"/>
                  </a:lnTo>
                  <a:lnTo>
                    <a:pt x="339" y="243"/>
                  </a:lnTo>
                  <a:lnTo>
                    <a:pt x="339" y="229"/>
                  </a:lnTo>
                  <a:lnTo>
                    <a:pt x="341" y="217"/>
                  </a:lnTo>
                  <a:lnTo>
                    <a:pt x="338" y="207"/>
                  </a:lnTo>
                  <a:lnTo>
                    <a:pt x="338" y="198"/>
                  </a:lnTo>
                  <a:lnTo>
                    <a:pt x="334" y="190"/>
                  </a:lnTo>
                  <a:lnTo>
                    <a:pt x="334" y="181"/>
                  </a:lnTo>
                  <a:lnTo>
                    <a:pt x="333" y="173"/>
                  </a:lnTo>
                  <a:lnTo>
                    <a:pt x="333" y="162"/>
                  </a:lnTo>
                  <a:lnTo>
                    <a:pt x="329" y="154"/>
                  </a:lnTo>
                  <a:lnTo>
                    <a:pt x="329" y="145"/>
                  </a:lnTo>
                  <a:lnTo>
                    <a:pt x="326" y="137"/>
                  </a:lnTo>
                  <a:lnTo>
                    <a:pt x="324" y="128"/>
                  </a:lnTo>
                  <a:lnTo>
                    <a:pt x="321" y="118"/>
                  </a:lnTo>
                  <a:lnTo>
                    <a:pt x="321" y="111"/>
                  </a:lnTo>
                  <a:lnTo>
                    <a:pt x="317" y="101"/>
                  </a:lnTo>
                  <a:lnTo>
                    <a:pt x="317" y="92"/>
                  </a:lnTo>
                  <a:lnTo>
                    <a:pt x="314" y="84"/>
                  </a:lnTo>
                  <a:lnTo>
                    <a:pt x="314" y="77"/>
                  </a:lnTo>
                  <a:lnTo>
                    <a:pt x="310" y="66"/>
                  </a:lnTo>
                  <a:lnTo>
                    <a:pt x="309" y="58"/>
                  </a:lnTo>
                  <a:lnTo>
                    <a:pt x="305" y="49"/>
                  </a:lnTo>
                  <a:lnTo>
                    <a:pt x="303" y="44"/>
                  </a:lnTo>
                  <a:lnTo>
                    <a:pt x="300" y="30"/>
                  </a:lnTo>
                  <a:lnTo>
                    <a:pt x="298" y="20"/>
                  </a:lnTo>
                  <a:lnTo>
                    <a:pt x="293" y="10"/>
                  </a:lnTo>
                  <a:lnTo>
                    <a:pt x="291" y="3"/>
                  </a:lnTo>
                  <a:lnTo>
                    <a:pt x="291" y="0"/>
                  </a:lnTo>
                  <a:lnTo>
                    <a:pt x="295" y="1"/>
                  </a:lnTo>
                  <a:lnTo>
                    <a:pt x="302" y="10"/>
                  </a:lnTo>
                  <a:lnTo>
                    <a:pt x="307" y="15"/>
                  </a:lnTo>
                  <a:lnTo>
                    <a:pt x="315" y="22"/>
                  </a:lnTo>
                  <a:lnTo>
                    <a:pt x="324" y="30"/>
                  </a:lnTo>
                  <a:lnTo>
                    <a:pt x="333" y="39"/>
                  </a:lnTo>
                  <a:lnTo>
                    <a:pt x="343" y="49"/>
                  </a:lnTo>
                  <a:lnTo>
                    <a:pt x="351" y="60"/>
                  </a:lnTo>
                  <a:lnTo>
                    <a:pt x="362" y="70"/>
                  </a:lnTo>
                  <a:lnTo>
                    <a:pt x="370" y="84"/>
                  </a:lnTo>
                  <a:lnTo>
                    <a:pt x="379" y="96"/>
                  </a:lnTo>
                  <a:lnTo>
                    <a:pt x="387" y="109"/>
                  </a:lnTo>
                  <a:lnTo>
                    <a:pt x="396" y="123"/>
                  </a:lnTo>
                  <a:lnTo>
                    <a:pt x="403" y="138"/>
                  </a:lnTo>
                  <a:lnTo>
                    <a:pt x="408" y="150"/>
                  </a:lnTo>
                  <a:lnTo>
                    <a:pt x="411" y="164"/>
                  </a:lnTo>
                  <a:lnTo>
                    <a:pt x="417" y="178"/>
                  </a:lnTo>
                  <a:lnTo>
                    <a:pt x="422" y="192"/>
                  </a:lnTo>
                  <a:lnTo>
                    <a:pt x="423" y="205"/>
                  </a:lnTo>
                  <a:lnTo>
                    <a:pt x="427" y="219"/>
                  </a:lnTo>
                  <a:lnTo>
                    <a:pt x="427" y="231"/>
                  </a:lnTo>
                  <a:lnTo>
                    <a:pt x="430" y="245"/>
                  </a:lnTo>
                  <a:lnTo>
                    <a:pt x="429" y="255"/>
                  </a:lnTo>
                  <a:lnTo>
                    <a:pt x="429" y="269"/>
                  </a:lnTo>
                  <a:lnTo>
                    <a:pt x="427" y="281"/>
                  </a:lnTo>
                  <a:lnTo>
                    <a:pt x="427" y="293"/>
                  </a:lnTo>
                  <a:lnTo>
                    <a:pt x="423" y="303"/>
                  </a:lnTo>
                  <a:lnTo>
                    <a:pt x="422" y="315"/>
                  </a:lnTo>
                  <a:lnTo>
                    <a:pt x="417" y="325"/>
                  </a:lnTo>
                  <a:lnTo>
                    <a:pt x="413" y="337"/>
                  </a:lnTo>
                  <a:lnTo>
                    <a:pt x="406" y="348"/>
                  </a:lnTo>
                  <a:lnTo>
                    <a:pt x="399" y="356"/>
                  </a:lnTo>
                  <a:lnTo>
                    <a:pt x="394" y="365"/>
                  </a:lnTo>
                  <a:lnTo>
                    <a:pt x="387" y="377"/>
                  </a:lnTo>
                  <a:lnTo>
                    <a:pt x="379" y="384"/>
                  </a:lnTo>
                  <a:lnTo>
                    <a:pt x="370" y="394"/>
                  </a:lnTo>
                  <a:lnTo>
                    <a:pt x="363" y="402"/>
                  </a:lnTo>
                  <a:lnTo>
                    <a:pt x="355" y="413"/>
                  </a:lnTo>
                  <a:lnTo>
                    <a:pt x="345" y="418"/>
                  </a:lnTo>
                  <a:lnTo>
                    <a:pt x="334" y="426"/>
                  </a:lnTo>
                  <a:lnTo>
                    <a:pt x="326" y="432"/>
                  </a:lnTo>
                  <a:lnTo>
                    <a:pt x="317" y="440"/>
                  </a:lnTo>
                  <a:lnTo>
                    <a:pt x="305" y="445"/>
                  </a:lnTo>
                  <a:lnTo>
                    <a:pt x="297" y="452"/>
                  </a:lnTo>
                  <a:lnTo>
                    <a:pt x="286" y="459"/>
                  </a:lnTo>
                  <a:lnTo>
                    <a:pt x="278" y="464"/>
                  </a:lnTo>
                  <a:lnTo>
                    <a:pt x="267" y="468"/>
                  </a:lnTo>
                  <a:lnTo>
                    <a:pt x="257" y="473"/>
                  </a:lnTo>
                  <a:lnTo>
                    <a:pt x="250" y="476"/>
                  </a:lnTo>
                  <a:lnTo>
                    <a:pt x="242" y="481"/>
                  </a:lnTo>
                  <a:lnTo>
                    <a:pt x="226" y="491"/>
                  </a:lnTo>
                  <a:lnTo>
                    <a:pt x="216" y="500"/>
                  </a:lnTo>
                  <a:lnTo>
                    <a:pt x="206" y="507"/>
                  </a:lnTo>
                  <a:lnTo>
                    <a:pt x="195" y="517"/>
                  </a:lnTo>
                  <a:lnTo>
                    <a:pt x="189" y="526"/>
                  </a:lnTo>
                  <a:lnTo>
                    <a:pt x="183" y="539"/>
                  </a:lnTo>
                  <a:lnTo>
                    <a:pt x="177" y="553"/>
                  </a:lnTo>
                  <a:lnTo>
                    <a:pt x="171" y="569"/>
                  </a:lnTo>
                  <a:lnTo>
                    <a:pt x="166" y="582"/>
                  </a:lnTo>
                  <a:lnTo>
                    <a:pt x="163" y="596"/>
                  </a:lnTo>
                  <a:lnTo>
                    <a:pt x="161" y="606"/>
                  </a:lnTo>
                  <a:lnTo>
                    <a:pt x="159" y="618"/>
                  </a:lnTo>
                  <a:lnTo>
                    <a:pt x="159" y="623"/>
                  </a:lnTo>
                  <a:lnTo>
                    <a:pt x="159" y="627"/>
                  </a:lnTo>
                  <a:lnTo>
                    <a:pt x="0" y="613"/>
                  </a:lnTo>
                  <a:lnTo>
                    <a:pt x="0" y="613"/>
                  </a:lnTo>
                  <a:close/>
                </a:path>
              </a:pathLst>
            </a:custGeom>
            <a:solidFill>
              <a:srgbClr val="B3B3B3"/>
            </a:solidFill>
            <a:ln w="9525">
              <a:noFill/>
              <a:round/>
              <a:headEnd/>
              <a:tailEnd/>
            </a:ln>
          </p:spPr>
          <p:txBody>
            <a:bodyPr/>
            <a:lstStyle/>
            <a:p>
              <a:endParaRPr lang="en-US"/>
            </a:p>
          </p:txBody>
        </p:sp>
      </p:grpSp>
      <p:graphicFrame>
        <p:nvGraphicFramePr>
          <p:cNvPr id="146" name="Table 145"/>
          <p:cNvGraphicFramePr>
            <a:graphicFrameLocks noGrp="1"/>
          </p:cNvGraphicFramePr>
          <p:nvPr/>
        </p:nvGraphicFramePr>
        <p:xfrm>
          <a:off x="1219200" y="4343400"/>
          <a:ext cx="5029200" cy="1502748"/>
        </p:xfrm>
        <a:graphic>
          <a:graphicData uri="http://schemas.openxmlformats.org/drawingml/2006/table">
            <a:tbl>
              <a:tblPr firstRow="1" bandRow="1">
                <a:tableStyleId>{5C22544A-7EE6-4342-B048-85BDC9FD1C3A}</a:tableStyleId>
              </a:tblPr>
              <a:tblGrid>
                <a:gridCol w="2514600"/>
                <a:gridCol w="2514600"/>
              </a:tblGrid>
              <a:tr h="762000">
                <a:tc>
                  <a:txBody>
                    <a:bodyPr/>
                    <a:lstStyle/>
                    <a:p>
                      <a:endParaRPr lang="en-US" sz="2000" b="1" dirty="0">
                        <a:latin typeface="+mj-lt"/>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b="1" dirty="0">
                        <a:latin typeface="+mj-lt"/>
                      </a:endParaRP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40748">
                <a:tc>
                  <a:txBody>
                    <a:bodyPr/>
                    <a:lstStyle/>
                    <a:p>
                      <a:endParaRPr lang="en-US" sz="2000" b="1" dirty="0">
                        <a:latin typeface="+mj-lt"/>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b="1" dirty="0">
                        <a:latin typeface="+mj-lt"/>
                      </a:endParaRP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47" name="TextBox 146"/>
          <p:cNvSpPr txBox="1"/>
          <p:nvPr/>
        </p:nvSpPr>
        <p:spPr>
          <a:xfrm>
            <a:off x="1524000" y="4419600"/>
            <a:ext cx="1752600" cy="523220"/>
          </a:xfrm>
          <a:prstGeom prst="rect">
            <a:avLst/>
          </a:prstGeom>
          <a:noFill/>
        </p:spPr>
        <p:txBody>
          <a:bodyPr wrap="square" rtlCol="0">
            <a:spAutoFit/>
          </a:bodyPr>
          <a:lstStyle/>
          <a:p>
            <a:r>
              <a:rPr lang="en-US" sz="2800" b="1" dirty="0" smtClean="0"/>
              <a:t>7  Pizzas</a:t>
            </a:r>
            <a:endParaRPr lang="en-US" sz="2800" b="1" dirty="0"/>
          </a:p>
        </p:txBody>
      </p:sp>
      <p:sp>
        <p:nvSpPr>
          <p:cNvPr id="148" name="TextBox 147"/>
          <p:cNvSpPr txBox="1"/>
          <p:nvPr/>
        </p:nvSpPr>
        <p:spPr>
          <a:xfrm>
            <a:off x="2209800" y="5181600"/>
            <a:ext cx="457200" cy="584775"/>
          </a:xfrm>
          <a:prstGeom prst="rect">
            <a:avLst/>
          </a:prstGeom>
          <a:noFill/>
        </p:spPr>
        <p:txBody>
          <a:bodyPr wrap="square" rtlCol="0">
            <a:spAutoFit/>
          </a:bodyPr>
          <a:lstStyle/>
          <a:p>
            <a:r>
              <a:rPr lang="en-US" sz="3200" dirty="0" smtClean="0"/>
              <a:t>1</a:t>
            </a:r>
            <a:endParaRPr lang="en-US" sz="3200" dirty="0"/>
          </a:p>
        </p:txBody>
      </p:sp>
      <p:sp>
        <p:nvSpPr>
          <p:cNvPr id="149" name="TextBox 148"/>
          <p:cNvSpPr txBox="1"/>
          <p:nvPr/>
        </p:nvSpPr>
        <p:spPr>
          <a:xfrm>
            <a:off x="3962400" y="4495800"/>
            <a:ext cx="1752600" cy="584775"/>
          </a:xfrm>
          <a:prstGeom prst="rect">
            <a:avLst/>
          </a:prstGeom>
          <a:noFill/>
        </p:spPr>
        <p:txBody>
          <a:bodyPr wrap="square" rtlCol="0">
            <a:spAutoFit/>
          </a:bodyPr>
          <a:lstStyle/>
          <a:p>
            <a:r>
              <a:rPr lang="en-US" sz="3200" b="1" dirty="0" smtClean="0"/>
              <a:t>8 Slices</a:t>
            </a:r>
            <a:endParaRPr lang="en-US" sz="3200" b="1" dirty="0"/>
          </a:p>
        </p:txBody>
      </p:sp>
      <p:sp>
        <p:nvSpPr>
          <p:cNvPr id="150" name="TextBox 149"/>
          <p:cNvSpPr txBox="1"/>
          <p:nvPr/>
        </p:nvSpPr>
        <p:spPr>
          <a:xfrm>
            <a:off x="3962400" y="5257800"/>
            <a:ext cx="2209800" cy="646331"/>
          </a:xfrm>
          <a:prstGeom prst="rect">
            <a:avLst/>
          </a:prstGeom>
          <a:noFill/>
        </p:spPr>
        <p:txBody>
          <a:bodyPr wrap="square" rtlCol="0">
            <a:spAutoFit/>
          </a:bodyPr>
          <a:lstStyle/>
          <a:p>
            <a:r>
              <a:rPr lang="en-US" sz="3600" b="1" dirty="0" smtClean="0"/>
              <a:t>1</a:t>
            </a:r>
            <a:r>
              <a:rPr lang="en-US" sz="3200" b="1" dirty="0" smtClean="0"/>
              <a:t> Pizza</a:t>
            </a:r>
            <a:endParaRPr lang="en-US" sz="3200" b="1" dirty="0"/>
          </a:p>
        </p:txBody>
      </p:sp>
      <p:sp>
        <p:nvSpPr>
          <p:cNvPr id="151" name="TextBox 150"/>
          <p:cNvSpPr txBox="1"/>
          <p:nvPr/>
        </p:nvSpPr>
        <p:spPr>
          <a:xfrm>
            <a:off x="6172200" y="4648200"/>
            <a:ext cx="762000" cy="707886"/>
          </a:xfrm>
          <a:prstGeom prst="rect">
            <a:avLst/>
          </a:prstGeom>
          <a:noFill/>
        </p:spPr>
        <p:txBody>
          <a:bodyPr wrap="square" rtlCol="0">
            <a:spAutoFit/>
          </a:bodyPr>
          <a:lstStyle/>
          <a:p>
            <a:r>
              <a:rPr lang="en-US" sz="4000" dirty="0" smtClean="0"/>
              <a:t>=</a:t>
            </a:r>
            <a:r>
              <a:rPr lang="en-US" dirty="0" smtClean="0"/>
              <a:t> </a:t>
            </a:r>
            <a:endParaRPr lang="en-US" dirty="0"/>
          </a:p>
        </p:txBody>
      </p:sp>
      <p:graphicFrame>
        <p:nvGraphicFramePr>
          <p:cNvPr id="152" name="Table 151"/>
          <p:cNvGraphicFramePr>
            <a:graphicFrameLocks noGrp="1"/>
          </p:cNvGraphicFramePr>
          <p:nvPr/>
        </p:nvGraphicFramePr>
        <p:xfrm>
          <a:off x="7086600" y="4419600"/>
          <a:ext cx="1905000" cy="1422400"/>
        </p:xfrm>
        <a:graphic>
          <a:graphicData uri="http://schemas.openxmlformats.org/drawingml/2006/table">
            <a:tbl>
              <a:tblPr firstRow="1" bandRow="1">
                <a:tableStyleId>{5C22544A-7EE6-4342-B048-85BDC9FD1C3A}</a:tableStyleId>
              </a:tblPr>
              <a:tblGrid>
                <a:gridCol w="1600200"/>
                <a:gridCol w="304800"/>
              </a:tblGrid>
              <a:tr h="711200">
                <a:tc>
                  <a:txBody>
                    <a:bodyPr/>
                    <a:lstStyle/>
                    <a:p>
                      <a:pPr algn="ctr"/>
                      <a:endParaRPr lang="en-US" sz="2800" dirty="0">
                        <a:solidFill>
                          <a:schemeClr val="tx1"/>
                        </a:solidFill>
                      </a:endParaRPr>
                    </a:p>
                  </a:txBody>
                  <a:tcPr>
                    <a:lnB w="28575"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B w="28575" cap="flat" cmpd="sng" algn="ctr">
                      <a:solidFill>
                        <a:schemeClr val="tx1"/>
                      </a:solidFill>
                      <a:prstDash val="solid"/>
                      <a:round/>
                      <a:headEnd type="none" w="med" len="med"/>
                      <a:tailEnd type="none" w="med" len="med"/>
                    </a:lnB>
                    <a:solidFill>
                      <a:schemeClr val="bg1"/>
                    </a:solidFill>
                  </a:tcPr>
                </a:tc>
              </a:tr>
              <a:tr h="711200">
                <a:tc>
                  <a:txBody>
                    <a:bodyPr/>
                    <a:lstStyle/>
                    <a:p>
                      <a:pPr algn="ctr"/>
                      <a:endParaRPr lang="en-US" sz="2800" b="1" dirty="0">
                        <a:solidFill>
                          <a:schemeClr val="tx1"/>
                        </a:solidFill>
                      </a:endParaRPr>
                    </a:p>
                  </a:txBody>
                  <a:tcPr>
                    <a:lnT w="28575" cap="flat" cmpd="sng" algn="ctr">
                      <a:solidFill>
                        <a:schemeClr val="tx1"/>
                      </a:solidFill>
                      <a:prstDash val="solid"/>
                      <a:round/>
                      <a:headEnd type="none" w="med" len="med"/>
                      <a:tailEnd type="none" w="med" len="med"/>
                    </a:lnT>
                    <a:solidFill>
                      <a:schemeClr val="bg1"/>
                    </a:solidFill>
                  </a:tcPr>
                </a:tc>
                <a:tc>
                  <a:txBody>
                    <a:bodyPr/>
                    <a:lstStyle/>
                    <a:p>
                      <a:endParaRPr lang="en-US" dirty="0">
                        <a:solidFill>
                          <a:schemeClr val="tx1"/>
                        </a:solidFill>
                      </a:endParaRPr>
                    </a:p>
                  </a:txBody>
                  <a:tcPr>
                    <a:lnT w="28575" cap="flat" cmpd="sng" algn="ctr">
                      <a:solidFill>
                        <a:schemeClr val="tx1"/>
                      </a:solidFill>
                      <a:prstDash val="solid"/>
                      <a:round/>
                      <a:headEnd type="none" w="med" len="med"/>
                      <a:tailEnd type="none" w="med" len="med"/>
                    </a:lnT>
                    <a:solidFill>
                      <a:schemeClr val="bg1"/>
                    </a:solidFill>
                  </a:tcPr>
                </a:tc>
              </a:tr>
            </a:tbl>
          </a:graphicData>
        </a:graphic>
      </p:graphicFrame>
      <p:sp>
        <p:nvSpPr>
          <p:cNvPr id="153" name="TextBox 152"/>
          <p:cNvSpPr txBox="1"/>
          <p:nvPr/>
        </p:nvSpPr>
        <p:spPr>
          <a:xfrm>
            <a:off x="7162800" y="4495800"/>
            <a:ext cx="1752600" cy="1661993"/>
          </a:xfrm>
          <a:prstGeom prst="rect">
            <a:avLst/>
          </a:prstGeom>
          <a:noFill/>
        </p:spPr>
        <p:txBody>
          <a:bodyPr wrap="square" rtlCol="0">
            <a:spAutoFit/>
          </a:bodyPr>
          <a:lstStyle/>
          <a:p>
            <a:pPr algn="ctr"/>
            <a:r>
              <a:rPr lang="en-US" sz="2800" b="1" dirty="0" smtClean="0"/>
              <a:t>56 Slices</a:t>
            </a:r>
          </a:p>
          <a:p>
            <a:pPr algn="ctr"/>
            <a:endParaRPr lang="en-US" sz="2800" b="1" dirty="0" smtClean="0"/>
          </a:p>
          <a:p>
            <a:pPr algn="ctr"/>
            <a:r>
              <a:rPr lang="en-US" sz="2800" b="1" dirty="0" smtClean="0"/>
              <a:t>1</a:t>
            </a:r>
          </a:p>
          <a:p>
            <a:endParaRPr lang="en-US" dirty="0"/>
          </a:p>
        </p:txBody>
      </p:sp>
      <p:cxnSp>
        <p:nvCxnSpPr>
          <p:cNvPr id="157" name="Straight Connector 156"/>
          <p:cNvCxnSpPr/>
          <p:nvPr/>
        </p:nvCxnSpPr>
        <p:spPr>
          <a:xfrm>
            <a:off x="1905000" y="47244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58" name="Straight Connector 157"/>
          <p:cNvCxnSpPr/>
          <p:nvPr/>
        </p:nvCxnSpPr>
        <p:spPr>
          <a:xfrm>
            <a:off x="4419600" y="56388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160" name="Oval 159"/>
          <p:cNvSpPr/>
          <p:nvPr/>
        </p:nvSpPr>
        <p:spPr>
          <a:xfrm>
            <a:off x="7086600" y="4343400"/>
            <a:ext cx="1676400" cy="685800"/>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4" name="TextBox 153"/>
          <p:cNvSpPr txBox="1"/>
          <p:nvPr/>
        </p:nvSpPr>
        <p:spPr>
          <a:xfrm>
            <a:off x="1371600" y="2895600"/>
            <a:ext cx="7543800" cy="469344"/>
          </a:xfrm>
          <a:prstGeom prst="ribbon2">
            <a:avLst>
              <a:gd name="adj1" fmla="val 21606"/>
              <a:gd name="adj2" fmla="val 75000"/>
            </a:avLst>
          </a:prstGeom>
          <a:noFill/>
          <a:ln>
            <a:solidFill>
              <a:schemeClr val="tx1"/>
            </a:solidFill>
          </a:ln>
        </p:spPr>
        <p:txBody>
          <a:bodyPr wrap="square" rtlCol="0">
            <a:spAutoFit/>
          </a:bodyPr>
          <a:lstStyle/>
          <a:p>
            <a:pPr algn="ctr"/>
            <a:r>
              <a:rPr lang="en-US" dirty="0" smtClean="0"/>
              <a:t>Now do the Math! Multiply and divide by denominator.</a:t>
            </a:r>
            <a:endParaRPr lang="en-US" dirty="0"/>
          </a:p>
        </p:txBody>
      </p:sp>
      <p:cxnSp>
        <p:nvCxnSpPr>
          <p:cNvPr id="156" name="Straight Arrow Connector 155"/>
          <p:cNvCxnSpPr>
            <a:endCxn id="147" idx="0"/>
          </p:cNvCxnSpPr>
          <p:nvPr/>
        </p:nvCxnSpPr>
        <p:spPr>
          <a:xfrm flipH="1">
            <a:off x="2400300" y="3200400"/>
            <a:ext cx="2171700" cy="1219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9" name="Straight Arrow Connector 158"/>
          <p:cNvCxnSpPr>
            <a:endCxn id="149" idx="0"/>
          </p:cNvCxnSpPr>
          <p:nvPr/>
        </p:nvCxnSpPr>
        <p:spPr>
          <a:xfrm>
            <a:off x="4572000" y="3200400"/>
            <a:ext cx="266700" cy="1295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7" name="Straight Arrow Connector 166"/>
          <p:cNvCxnSpPr/>
          <p:nvPr/>
        </p:nvCxnSpPr>
        <p:spPr>
          <a:xfrm>
            <a:off x="7010400" y="3200400"/>
            <a:ext cx="838200" cy="2438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9" name="Rectangle 168"/>
          <p:cNvSpPr/>
          <p:nvPr/>
        </p:nvSpPr>
        <p:spPr>
          <a:xfrm>
            <a:off x="4038600" y="4267200"/>
            <a:ext cx="1676400" cy="167640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70" name="TextBox 169"/>
          <p:cNvSpPr txBox="1"/>
          <p:nvPr/>
        </p:nvSpPr>
        <p:spPr>
          <a:xfrm>
            <a:off x="3810000" y="6019800"/>
            <a:ext cx="2133600" cy="369332"/>
          </a:xfrm>
          <a:prstGeom prst="rect">
            <a:avLst/>
          </a:prstGeom>
          <a:noFill/>
        </p:spPr>
        <p:txBody>
          <a:bodyPr wrap="square" rtlCol="0">
            <a:spAutoFit/>
          </a:bodyPr>
          <a:lstStyle/>
          <a:p>
            <a:r>
              <a:rPr lang="en-US" dirty="0" smtClean="0"/>
              <a:t>Conversion factor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box(in)">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box(in)">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0"/>
                                        </p:tgtEl>
                                        <p:attrNameLst>
                                          <p:attrName>style.visibility</p:attrName>
                                        </p:attrNameLst>
                                      </p:cBhvr>
                                      <p:to>
                                        <p:strVal val="visible"/>
                                      </p:to>
                                    </p:set>
                                    <p:anim calcmode="lin" valueType="num">
                                      <p:cBhvr additive="base">
                                        <p:cTn id="17" dur="500" fill="hold"/>
                                        <p:tgtEl>
                                          <p:spTgt spid="170"/>
                                        </p:tgtEl>
                                        <p:attrNameLst>
                                          <p:attrName>ppt_x</p:attrName>
                                        </p:attrNameLst>
                                      </p:cBhvr>
                                      <p:tavLst>
                                        <p:tav tm="0">
                                          <p:val>
                                            <p:strVal val="#ppt_x"/>
                                          </p:val>
                                        </p:tav>
                                        <p:tav tm="100000">
                                          <p:val>
                                            <p:strVal val="#ppt_x"/>
                                          </p:val>
                                        </p:tav>
                                      </p:tavLst>
                                    </p:anim>
                                    <p:anim calcmode="lin" valueType="num">
                                      <p:cBhvr additive="base">
                                        <p:cTn id="18" dur="500" fill="hold"/>
                                        <p:tgtEl>
                                          <p:spTgt spid="17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500" fill="hold"/>
                                        <p:tgtEl>
                                          <p:spTgt spid="169"/>
                                        </p:tgtEl>
                                        <p:attrNameLst>
                                          <p:attrName>ppt_x</p:attrName>
                                        </p:attrNameLst>
                                      </p:cBhvr>
                                      <p:tavLst>
                                        <p:tav tm="0">
                                          <p:val>
                                            <p:strVal val="#ppt_x"/>
                                          </p:val>
                                        </p:tav>
                                        <p:tav tm="100000">
                                          <p:val>
                                            <p:strVal val="#ppt_x"/>
                                          </p:val>
                                        </p:tav>
                                      </p:tavLst>
                                    </p:anim>
                                    <p:anim calcmode="lin" valueType="num">
                                      <p:cBhvr additive="base">
                                        <p:cTn id="24" dur="500" fill="hold"/>
                                        <p:tgtEl>
                                          <p:spTgt spid="16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6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49"/>
                                        </p:tgtEl>
                                        <p:attrNameLst>
                                          <p:attrName>style.visibility</p:attrName>
                                        </p:attrNameLst>
                                      </p:cBhvr>
                                      <p:to>
                                        <p:strVal val="visible"/>
                                      </p:to>
                                    </p:set>
                                    <p:animEffect transition="in" filter="box(in)">
                                      <p:cBhvr>
                                        <p:cTn id="29" dur="500"/>
                                        <p:tgtEl>
                                          <p:spTgt spid="149"/>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50"/>
                                        </p:tgtEl>
                                        <p:attrNameLst>
                                          <p:attrName>style.visibility</p:attrName>
                                        </p:attrNameLst>
                                      </p:cBhvr>
                                      <p:to>
                                        <p:strVal val="visible"/>
                                      </p:to>
                                    </p:set>
                                    <p:animEffect transition="in" filter="box(in)">
                                      <p:cBhvr>
                                        <p:cTn id="34" dur="500"/>
                                        <p:tgtEl>
                                          <p:spTgt spid="150"/>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51"/>
                                        </p:tgtEl>
                                        <p:attrNameLst>
                                          <p:attrName>style.visibility</p:attrName>
                                        </p:attrNameLst>
                                      </p:cBhvr>
                                      <p:to>
                                        <p:strVal val="visible"/>
                                      </p:to>
                                    </p:set>
                                    <p:animEffect transition="in" filter="box(in)">
                                      <p:cBhvr>
                                        <p:cTn id="39" dur="500"/>
                                        <p:tgtEl>
                                          <p:spTgt spid="151"/>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158"/>
                                        </p:tgtEl>
                                        <p:attrNameLst>
                                          <p:attrName>style.visibility</p:attrName>
                                        </p:attrNameLst>
                                      </p:cBhvr>
                                      <p:to>
                                        <p:strVal val="visible"/>
                                      </p:to>
                                    </p:set>
                                    <p:animEffect transition="in" filter="box(in)">
                                      <p:cBhvr>
                                        <p:cTn id="44" dur="500"/>
                                        <p:tgtEl>
                                          <p:spTgt spid="158"/>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57"/>
                                        </p:tgtEl>
                                        <p:attrNameLst>
                                          <p:attrName>style.visibility</p:attrName>
                                        </p:attrNameLst>
                                      </p:cBhvr>
                                      <p:to>
                                        <p:strVal val="visible"/>
                                      </p:to>
                                    </p:set>
                                    <p:animEffect transition="in" filter="box(in)">
                                      <p:cBhvr>
                                        <p:cTn id="49" dur="500"/>
                                        <p:tgtEl>
                                          <p:spTgt spid="157"/>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54"/>
                                        </p:tgtEl>
                                        <p:attrNameLst>
                                          <p:attrName>style.visibility</p:attrName>
                                        </p:attrNameLst>
                                      </p:cBhvr>
                                      <p:to>
                                        <p:strVal val="visible"/>
                                      </p:to>
                                    </p:set>
                                    <p:animEffect transition="in" filter="box(in)">
                                      <p:cBhvr>
                                        <p:cTn id="54" dur="500"/>
                                        <p:tgtEl>
                                          <p:spTgt spid="154"/>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156"/>
                                        </p:tgtEl>
                                        <p:attrNameLst>
                                          <p:attrName>style.visibility</p:attrName>
                                        </p:attrNameLst>
                                      </p:cBhvr>
                                      <p:to>
                                        <p:strVal val="visible"/>
                                      </p:to>
                                    </p:set>
                                    <p:animEffect transition="in" filter="box(in)">
                                      <p:cBhvr>
                                        <p:cTn id="59" dur="500"/>
                                        <p:tgtEl>
                                          <p:spTgt spid="156"/>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nodeType="clickEffect">
                                  <p:stCondLst>
                                    <p:cond delay="0"/>
                                  </p:stCondLst>
                                  <p:childTnLst>
                                    <p:set>
                                      <p:cBhvr>
                                        <p:cTn id="63" dur="1" fill="hold">
                                          <p:stCondLst>
                                            <p:cond delay="0"/>
                                          </p:stCondLst>
                                        </p:cTn>
                                        <p:tgtEl>
                                          <p:spTgt spid="159"/>
                                        </p:tgtEl>
                                        <p:attrNameLst>
                                          <p:attrName>style.visibility</p:attrName>
                                        </p:attrNameLst>
                                      </p:cBhvr>
                                      <p:to>
                                        <p:strVal val="visible"/>
                                      </p:to>
                                    </p:set>
                                    <p:animEffect transition="in" filter="box(in)">
                                      <p:cBhvr>
                                        <p:cTn id="64" dur="500"/>
                                        <p:tgtEl>
                                          <p:spTgt spid="159"/>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153"/>
                                        </p:tgtEl>
                                        <p:attrNameLst>
                                          <p:attrName>style.visibility</p:attrName>
                                        </p:attrNameLst>
                                      </p:cBhvr>
                                      <p:to>
                                        <p:strVal val="visible"/>
                                      </p:to>
                                    </p:set>
                                    <p:animEffect transition="in" filter="box(in)">
                                      <p:cBhvr>
                                        <p:cTn id="69" dur="500"/>
                                        <p:tgtEl>
                                          <p:spTgt spid="153"/>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nodeType="clickEffect">
                                  <p:stCondLst>
                                    <p:cond delay="0"/>
                                  </p:stCondLst>
                                  <p:childTnLst>
                                    <p:set>
                                      <p:cBhvr>
                                        <p:cTn id="73" dur="1" fill="hold">
                                          <p:stCondLst>
                                            <p:cond delay="0"/>
                                          </p:stCondLst>
                                        </p:cTn>
                                        <p:tgtEl>
                                          <p:spTgt spid="167"/>
                                        </p:tgtEl>
                                        <p:attrNameLst>
                                          <p:attrName>style.visibility</p:attrName>
                                        </p:attrNameLst>
                                      </p:cBhvr>
                                      <p:to>
                                        <p:strVal val="visible"/>
                                      </p:to>
                                    </p:set>
                                    <p:animEffect transition="in" filter="box(in)">
                                      <p:cBhvr>
                                        <p:cTn id="74" dur="500"/>
                                        <p:tgtEl>
                                          <p:spTgt spid="167"/>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160"/>
                                        </p:tgtEl>
                                        <p:attrNameLst>
                                          <p:attrName>style.visibility</p:attrName>
                                        </p:attrNameLst>
                                      </p:cBhvr>
                                      <p:to>
                                        <p:strVal val="visible"/>
                                      </p:to>
                                    </p:set>
                                    <p:animEffect transition="in" filter="box(in)">
                                      <p:cBhvr>
                                        <p:cTn id="79" dur="500"/>
                                        <p:tgtEl>
                                          <p:spTgt spid="160"/>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xit" presetSubtype="4" fill="hold" grpId="1" nodeType="clickEffect">
                                  <p:stCondLst>
                                    <p:cond delay="0"/>
                                  </p:stCondLst>
                                  <p:childTnLst>
                                    <p:anim calcmode="lin" valueType="num">
                                      <p:cBhvr additive="base">
                                        <p:cTn id="83" dur="500"/>
                                        <p:tgtEl>
                                          <p:spTgt spid="170"/>
                                        </p:tgtEl>
                                        <p:attrNameLst>
                                          <p:attrName>ppt_x</p:attrName>
                                        </p:attrNameLst>
                                      </p:cBhvr>
                                      <p:tavLst>
                                        <p:tav tm="0">
                                          <p:val>
                                            <p:strVal val="ppt_x"/>
                                          </p:val>
                                        </p:tav>
                                        <p:tav tm="100000">
                                          <p:val>
                                            <p:strVal val="ppt_x"/>
                                          </p:val>
                                        </p:tav>
                                      </p:tavLst>
                                    </p:anim>
                                    <p:anim calcmode="lin" valueType="num">
                                      <p:cBhvr additive="base">
                                        <p:cTn id="84" dur="500"/>
                                        <p:tgtEl>
                                          <p:spTgt spid="170"/>
                                        </p:tgtEl>
                                        <p:attrNameLst>
                                          <p:attrName>ppt_y</p:attrName>
                                        </p:attrNameLst>
                                      </p:cBhvr>
                                      <p:tavLst>
                                        <p:tav tm="0">
                                          <p:val>
                                            <p:strVal val="ppt_y"/>
                                          </p:val>
                                        </p:tav>
                                        <p:tav tm="100000">
                                          <p:val>
                                            <p:strVal val="1+ppt_h/2"/>
                                          </p:val>
                                        </p:tav>
                                      </p:tavLst>
                                    </p:anim>
                                    <p:set>
                                      <p:cBhvr>
                                        <p:cTn id="85" dur="1" fill="hold">
                                          <p:stCondLst>
                                            <p:cond delay="499"/>
                                          </p:stCondLst>
                                        </p:cTn>
                                        <p:tgtEl>
                                          <p:spTgt spid="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48" grpId="0"/>
      <p:bldP spid="149" grpId="0"/>
      <p:bldP spid="150" grpId="0"/>
      <p:bldP spid="151" grpId="0"/>
      <p:bldP spid="153" grpId="0"/>
      <p:bldP spid="160" grpId="0" animBg="1"/>
      <p:bldP spid="154" grpId="0" animBg="1"/>
      <p:bldP spid="169" grpId="0" animBg="1"/>
      <p:bldP spid="170" grpId="0"/>
      <p:bldP spid="170" grpId="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pPr algn="ctr"/>
            <a:r>
              <a:rPr lang="en-US" dirty="0" smtClean="0">
                <a:solidFill>
                  <a:schemeClr val="tx1"/>
                </a:solidFill>
              </a:rPr>
              <a:t>Example B…</a:t>
            </a:r>
            <a:endParaRPr lang="en-US" dirty="0">
              <a:solidFill>
                <a:schemeClr val="tx1"/>
              </a:solidFill>
            </a:endParaRPr>
          </a:p>
        </p:txBody>
      </p:sp>
      <p:sp>
        <p:nvSpPr>
          <p:cNvPr id="122883" name="Rectangle 3"/>
          <p:cNvSpPr>
            <a:spLocks noGrp="1" noChangeArrowheads="1"/>
          </p:cNvSpPr>
          <p:nvPr>
            <p:ph idx="1"/>
          </p:nvPr>
        </p:nvSpPr>
        <p:spPr/>
        <p:txBody>
          <a:bodyPr/>
          <a:lstStyle/>
          <a:p>
            <a:pPr marL="609600" indent="-609600">
              <a:buFont typeface="Wingdings" pitchFamily="2" charset="2"/>
              <a:buNone/>
            </a:pPr>
            <a:r>
              <a:rPr lang="en-US" dirty="0" smtClean="0">
                <a:solidFill>
                  <a:schemeClr val="tx1"/>
                </a:solidFill>
              </a:rPr>
              <a:t>  </a:t>
            </a:r>
            <a:r>
              <a:rPr lang="en-US" dirty="0">
                <a:solidFill>
                  <a:schemeClr val="tx1"/>
                </a:solidFill>
              </a:rPr>
              <a:t>How old are you in days?</a:t>
            </a:r>
          </a:p>
        </p:txBody>
      </p:sp>
      <p:sp>
        <p:nvSpPr>
          <p:cNvPr id="122885" name="Rectangle 5"/>
          <p:cNvSpPr>
            <a:spLocks noChangeArrowheads="1"/>
          </p:cNvSpPr>
          <p:nvPr/>
        </p:nvSpPr>
        <p:spPr bwMode="auto">
          <a:xfrm>
            <a:off x="2133600" y="2743200"/>
            <a:ext cx="6324600" cy="1752600"/>
          </a:xfrm>
          <a:prstGeom prst="ellipseRibbon2">
            <a:avLst>
              <a:gd name="adj1" fmla="val 25000"/>
              <a:gd name="adj2" fmla="val 69880"/>
              <a:gd name="adj3" fmla="val 125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400" dirty="0"/>
              <a:t>Given: 17 years</a:t>
            </a:r>
          </a:p>
          <a:p>
            <a:pPr algn="ctr"/>
            <a:r>
              <a:rPr lang="en-US" sz="2400" dirty="0"/>
              <a:t>Want: # of days</a:t>
            </a:r>
          </a:p>
          <a:p>
            <a:pPr algn="ctr"/>
            <a:r>
              <a:rPr lang="en-US" sz="2400" dirty="0"/>
              <a:t>Conversion: 365 days = one year</a:t>
            </a:r>
          </a:p>
        </p:txBody>
      </p:sp>
      <p:pic>
        <p:nvPicPr>
          <p:cNvPr id="17409" name="Picture 1" descr="C:\Users\jfavela3\AppData\Local\Microsoft\Windows\Temporary Internet Files\Content.IE5\PQZYYM06\MC900445196[1].wmf"/>
          <p:cNvPicPr>
            <a:picLocks noChangeAspect="1" noChangeArrowheads="1"/>
          </p:cNvPicPr>
          <p:nvPr/>
        </p:nvPicPr>
        <p:blipFill>
          <a:blip r:embed="rId2" cstate="print"/>
          <a:srcRect/>
          <a:stretch>
            <a:fillRect/>
          </a:stretch>
        </p:blipFill>
        <p:spPr bwMode="auto">
          <a:xfrm>
            <a:off x="7391400" y="1066800"/>
            <a:ext cx="1346602" cy="15119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8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228600"/>
            <a:ext cx="8229600" cy="1143000"/>
          </a:xfrm>
        </p:spPr>
        <p:txBody>
          <a:bodyPr/>
          <a:lstStyle/>
          <a:p>
            <a:pPr algn="ctr"/>
            <a:r>
              <a:rPr lang="en-US" dirty="0">
                <a:solidFill>
                  <a:schemeClr val="tx1"/>
                </a:solidFill>
              </a:rPr>
              <a:t>Solution</a:t>
            </a:r>
          </a:p>
        </p:txBody>
      </p:sp>
      <p:sp>
        <p:nvSpPr>
          <p:cNvPr id="136195" name="Rectangle 3"/>
          <p:cNvSpPr>
            <a:spLocks noGrp="1" noChangeArrowheads="1"/>
          </p:cNvSpPr>
          <p:nvPr>
            <p:ph idx="1"/>
          </p:nvPr>
        </p:nvSpPr>
        <p:spPr>
          <a:xfrm>
            <a:off x="838200" y="1295400"/>
            <a:ext cx="8229600" cy="4389120"/>
          </a:xfrm>
        </p:spPr>
        <p:txBody>
          <a:bodyPr/>
          <a:lstStyle/>
          <a:p>
            <a:r>
              <a:rPr lang="en-US" dirty="0">
                <a:solidFill>
                  <a:schemeClr val="tx1"/>
                </a:solidFill>
              </a:rPr>
              <a:t>Check your work…</a:t>
            </a:r>
          </a:p>
          <a:p>
            <a:pPr>
              <a:buFont typeface="Wingdings" pitchFamily="2" charset="2"/>
              <a:buNone/>
            </a:pPr>
            <a:endParaRPr lang="en-US" dirty="0">
              <a:solidFill>
                <a:schemeClr val="tx1"/>
              </a:solidFill>
            </a:endParaRPr>
          </a:p>
        </p:txBody>
      </p:sp>
      <p:graphicFrame>
        <p:nvGraphicFramePr>
          <p:cNvPr id="146" name="Table 145"/>
          <p:cNvGraphicFramePr>
            <a:graphicFrameLocks noGrp="1"/>
          </p:cNvGraphicFramePr>
          <p:nvPr/>
        </p:nvGraphicFramePr>
        <p:xfrm>
          <a:off x="1219200" y="4495800"/>
          <a:ext cx="5029200" cy="1502748"/>
        </p:xfrm>
        <a:graphic>
          <a:graphicData uri="http://schemas.openxmlformats.org/drawingml/2006/table">
            <a:tbl>
              <a:tblPr firstRow="1" bandRow="1">
                <a:tableStyleId>{5C22544A-7EE6-4342-B048-85BDC9FD1C3A}</a:tableStyleId>
              </a:tblPr>
              <a:tblGrid>
                <a:gridCol w="2514600"/>
                <a:gridCol w="2514600"/>
              </a:tblGrid>
              <a:tr h="762000">
                <a:tc>
                  <a:txBody>
                    <a:bodyPr/>
                    <a:lstStyle/>
                    <a:p>
                      <a:endParaRPr lang="en-US" sz="2000" b="1" dirty="0">
                        <a:latin typeface="+mj-lt"/>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b="1" dirty="0">
                        <a:latin typeface="+mj-lt"/>
                      </a:endParaRP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40748">
                <a:tc>
                  <a:txBody>
                    <a:bodyPr/>
                    <a:lstStyle/>
                    <a:p>
                      <a:endParaRPr lang="en-US" sz="2000" b="1" dirty="0">
                        <a:latin typeface="+mj-lt"/>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b="1" dirty="0">
                        <a:latin typeface="+mj-lt"/>
                      </a:endParaRP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47" name="TextBox 146"/>
          <p:cNvSpPr txBox="1"/>
          <p:nvPr/>
        </p:nvSpPr>
        <p:spPr>
          <a:xfrm>
            <a:off x="1752600" y="4572000"/>
            <a:ext cx="1752600" cy="523220"/>
          </a:xfrm>
          <a:prstGeom prst="rect">
            <a:avLst/>
          </a:prstGeom>
          <a:noFill/>
        </p:spPr>
        <p:txBody>
          <a:bodyPr wrap="square" rtlCol="0">
            <a:spAutoFit/>
          </a:bodyPr>
          <a:lstStyle/>
          <a:p>
            <a:r>
              <a:rPr lang="en-US" sz="2800" b="1" dirty="0" smtClean="0"/>
              <a:t>17 Years</a:t>
            </a:r>
            <a:endParaRPr lang="en-US" sz="2800" b="1" dirty="0"/>
          </a:p>
        </p:txBody>
      </p:sp>
      <p:sp>
        <p:nvSpPr>
          <p:cNvPr id="148" name="TextBox 147"/>
          <p:cNvSpPr txBox="1"/>
          <p:nvPr/>
        </p:nvSpPr>
        <p:spPr>
          <a:xfrm>
            <a:off x="2362200" y="5334000"/>
            <a:ext cx="457200" cy="584775"/>
          </a:xfrm>
          <a:prstGeom prst="rect">
            <a:avLst/>
          </a:prstGeom>
          <a:noFill/>
        </p:spPr>
        <p:txBody>
          <a:bodyPr wrap="square" rtlCol="0">
            <a:spAutoFit/>
          </a:bodyPr>
          <a:lstStyle/>
          <a:p>
            <a:r>
              <a:rPr lang="en-US" sz="3200" dirty="0" smtClean="0"/>
              <a:t>1</a:t>
            </a:r>
            <a:endParaRPr lang="en-US" sz="3200" dirty="0"/>
          </a:p>
        </p:txBody>
      </p:sp>
      <p:sp>
        <p:nvSpPr>
          <p:cNvPr id="149" name="TextBox 148"/>
          <p:cNvSpPr txBox="1"/>
          <p:nvPr/>
        </p:nvSpPr>
        <p:spPr>
          <a:xfrm>
            <a:off x="3962400" y="4572000"/>
            <a:ext cx="2057400" cy="584775"/>
          </a:xfrm>
          <a:prstGeom prst="rect">
            <a:avLst/>
          </a:prstGeom>
          <a:noFill/>
        </p:spPr>
        <p:txBody>
          <a:bodyPr wrap="square" rtlCol="0">
            <a:spAutoFit/>
          </a:bodyPr>
          <a:lstStyle/>
          <a:p>
            <a:r>
              <a:rPr lang="en-US" sz="3200" b="1" dirty="0" smtClean="0"/>
              <a:t>365 Days</a:t>
            </a:r>
            <a:endParaRPr lang="en-US" sz="3200" b="1" dirty="0"/>
          </a:p>
        </p:txBody>
      </p:sp>
      <p:sp>
        <p:nvSpPr>
          <p:cNvPr id="150" name="TextBox 149"/>
          <p:cNvSpPr txBox="1"/>
          <p:nvPr/>
        </p:nvSpPr>
        <p:spPr>
          <a:xfrm>
            <a:off x="4114800" y="5181600"/>
            <a:ext cx="2209800" cy="646331"/>
          </a:xfrm>
          <a:prstGeom prst="rect">
            <a:avLst/>
          </a:prstGeom>
          <a:noFill/>
        </p:spPr>
        <p:txBody>
          <a:bodyPr wrap="square" rtlCol="0">
            <a:spAutoFit/>
          </a:bodyPr>
          <a:lstStyle/>
          <a:p>
            <a:r>
              <a:rPr lang="en-US" sz="3600" b="1" dirty="0" smtClean="0"/>
              <a:t>1</a:t>
            </a:r>
            <a:r>
              <a:rPr lang="en-US" sz="3200" b="1" dirty="0" smtClean="0"/>
              <a:t> Year</a:t>
            </a:r>
            <a:endParaRPr lang="en-US" sz="3200" b="1" dirty="0"/>
          </a:p>
        </p:txBody>
      </p:sp>
      <p:sp>
        <p:nvSpPr>
          <p:cNvPr id="151" name="TextBox 150"/>
          <p:cNvSpPr txBox="1"/>
          <p:nvPr/>
        </p:nvSpPr>
        <p:spPr>
          <a:xfrm>
            <a:off x="6096000" y="4876800"/>
            <a:ext cx="762000" cy="707886"/>
          </a:xfrm>
          <a:prstGeom prst="rect">
            <a:avLst/>
          </a:prstGeom>
          <a:noFill/>
        </p:spPr>
        <p:txBody>
          <a:bodyPr wrap="square" rtlCol="0">
            <a:spAutoFit/>
          </a:bodyPr>
          <a:lstStyle/>
          <a:p>
            <a:r>
              <a:rPr lang="en-US" sz="4000" dirty="0" smtClean="0"/>
              <a:t>=</a:t>
            </a:r>
            <a:r>
              <a:rPr lang="en-US" dirty="0" smtClean="0"/>
              <a:t> </a:t>
            </a:r>
            <a:endParaRPr lang="en-US" dirty="0"/>
          </a:p>
        </p:txBody>
      </p:sp>
      <p:graphicFrame>
        <p:nvGraphicFramePr>
          <p:cNvPr id="152" name="Table 151"/>
          <p:cNvGraphicFramePr>
            <a:graphicFrameLocks noGrp="1"/>
          </p:cNvGraphicFramePr>
          <p:nvPr/>
        </p:nvGraphicFramePr>
        <p:xfrm>
          <a:off x="6858000" y="4495800"/>
          <a:ext cx="2286000" cy="1422400"/>
        </p:xfrm>
        <a:graphic>
          <a:graphicData uri="http://schemas.openxmlformats.org/drawingml/2006/table">
            <a:tbl>
              <a:tblPr firstRow="1" bandRow="1">
                <a:tableStyleId>{5C22544A-7EE6-4342-B048-85BDC9FD1C3A}</a:tableStyleId>
              </a:tblPr>
              <a:tblGrid>
                <a:gridCol w="1920240"/>
                <a:gridCol w="365760"/>
              </a:tblGrid>
              <a:tr h="711200">
                <a:tc>
                  <a:txBody>
                    <a:bodyPr/>
                    <a:lstStyle/>
                    <a:p>
                      <a:pPr algn="ctr"/>
                      <a:endParaRPr lang="en-US" sz="2800" dirty="0">
                        <a:solidFill>
                          <a:schemeClr val="tx1"/>
                        </a:solidFill>
                      </a:endParaRPr>
                    </a:p>
                  </a:txBody>
                  <a:tcPr>
                    <a:lnB w="28575"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B w="28575" cap="flat" cmpd="sng" algn="ctr">
                      <a:solidFill>
                        <a:schemeClr val="tx1"/>
                      </a:solidFill>
                      <a:prstDash val="solid"/>
                      <a:round/>
                      <a:headEnd type="none" w="med" len="med"/>
                      <a:tailEnd type="none" w="med" len="med"/>
                    </a:lnB>
                    <a:solidFill>
                      <a:schemeClr val="bg1"/>
                    </a:solidFill>
                  </a:tcPr>
                </a:tc>
              </a:tr>
              <a:tr h="711200">
                <a:tc>
                  <a:txBody>
                    <a:bodyPr/>
                    <a:lstStyle/>
                    <a:p>
                      <a:pPr algn="ctr"/>
                      <a:endParaRPr lang="en-US" sz="2800" b="1" dirty="0">
                        <a:solidFill>
                          <a:schemeClr val="tx1"/>
                        </a:solidFill>
                      </a:endParaRPr>
                    </a:p>
                  </a:txBody>
                  <a:tcPr>
                    <a:lnT w="28575" cap="flat" cmpd="sng" algn="ctr">
                      <a:solidFill>
                        <a:schemeClr val="tx1"/>
                      </a:solidFill>
                      <a:prstDash val="solid"/>
                      <a:round/>
                      <a:headEnd type="none" w="med" len="med"/>
                      <a:tailEnd type="none" w="med" len="med"/>
                    </a:lnT>
                    <a:solidFill>
                      <a:schemeClr val="bg1"/>
                    </a:solidFill>
                  </a:tcPr>
                </a:tc>
                <a:tc>
                  <a:txBody>
                    <a:bodyPr/>
                    <a:lstStyle/>
                    <a:p>
                      <a:endParaRPr lang="en-US" dirty="0">
                        <a:solidFill>
                          <a:schemeClr val="tx1"/>
                        </a:solidFill>
                      </a:endParaRPr>
                    </a:p>
                  </a:txBody>
                  <a:tcPr>
                    <a:lnT w="28575" cap="flat" cmpd="sng" algn="ctr">
                      <a:solidFill>
                        <a:schemeClr val="tx1"/>
                      </a:solidFill>
                      <a:prstDash val="solid"/>
                      <a:round/>
                      <a:headEnd type="none" w="med" len="med"/>
                      <a:tailEnd type="none" w="med" len="med"/>
                    </a:lnT>
                    <a:solidFill>
                      <a:schemeClr val="bg1"/>
                    </a:solidFill>
                  </a:tcPr>
                </a:tc>
              </a:tr>
            </a:tbl>
          </a:graphicData>
        </a:graphic>
      </p:graphicFrame>
      <p:sp>
        <p:nvSpPr>
          <p:cNvPr id="153" name="TextBox 152"/>
          <p:cNvSpPr txBox="1"/>
          <p:nvPr/>
        </p:nvSpPr>
        <p:spPr>
          <a:xfrm>
            <a:off x="7086600" y="4572000"/>
            <a:ext cx="2133600" cy="1661993"/>
          </a:xfrm>
          <a:prstGeom prst="rect">
            <a:avLst/>
          </a:prstGeom>
          <a:noFill/>
        </p:spPr>
        <p:txBody>
          <a:bodyPr wrap="square" rtlCol="0">
            <a:spAutoFit/>
          </a:bodyPr>
          <a:lstStyle/>
          <a:p>
            <a:pPr algn="ctr"/>
            <a:r>
              <a:rPr lang="en-US" sz="2800" b="1" dirty="0" smtClean="0"/>
              <a:t>6056 Days</a:t>
            </a:r>
          </a:p>
          <a:p>
            <a:pPr algn="ctr"/>
            <a:endParaRPr lang="en-US" sz="2800" b="1" dirty="0" smtClean="0"/>
          </a:p>
          <a:p>
            <a:pPr algn="ctr"/>
            <a:r>
              <a:rPr lang="en-US" sz="2800" b="1" dirty="0" smtClean="0"/>
              <a:t>1</a:t>
            </a:r>
          </a:p>
          <a:p>
            <a:endParaRPr lang="en-US" dirty="0"/>
          </a:p>
        </p:txBody>
      </p:sp>
      <p:cxnSp>
        <p:nvCxnSpPr>
          <p:cNvPr id="157" name="Straight Connector 156"/>
          <p:cNvCxnSpPr/>
          <p:nvPr/>
        </p:nvCxnSpPr>
        <p:spPr>
          <a:xfrm>
            <a:off x="2209800" y="4876800"/>
            <a:ext cx="1066800" cy="0"/>
          </a:xfrm>
          <a:prstGeom prst="line">
            <a:avLst/>
          </a:prstGeom>
        </p:spPr>
        <p:style>
          <a:lnRef idx="2">
            <a:schemeClr val="dk1"/>
          </a:lnRef>
          <a:fillRef idx="0">
            <a:schemeClr val="dk1"/>
          </a:fillRef>
          <a:effectRef idx="1">
            <a:schemeClr val="dk1"/>
          </a:effectRef>
          <a:fontRef idx="minor">
            <a:schemeClr val="tx1"/>
          </a:fontRef>
        </p:style>
      </p:cxnSp>
      <p:cxnSp>
        <p:nvCxnSpPr>
          <p:cNvPr id="158" name="Straight Connector 157"/>
          <p:cNvCxnSpPr/>
          <p:nvPr/>
        </p:nvCxnSpPr>
        <p:spPr>
          <a:xfrm>
            <a:off x="4495800" y="5562600"/>
            <a:ext cx="1066800" cy="0"/>
          </a:xfrm>
          <a:prstGeom prst="line">
            <a:avLst/>
          </a:prstGeom>
        </p:spPr>
        <p:style>
          <a:lnRef idx="2">
            <a:schemeClr val="dk1"/>
          </a:lnRef>
          <a:fillRef idx="0">
            <a:schemeClr val="dk1"/>
          </a:fillRef>
          <a:effectRef idx="1">
            <a:schemeClr val="dk1"/>
          </a:effectRef>
          <a:fontRef idx="minor">
            <a:schemeClr val="tx1"/>
          </a:fontRef>
        </p:style>
      </p:cxnSp>
      <p:sp>
        <p:nvSpPr>
          <p:cNvPr id="160" name="Oval 159"/>
          <p:cNvSpPr/>
          <p:nvPr/>
        </p:nvSpPr>
        <p:spPr>
          <a:xfrm>
            <a:off x="7086600" y="4495800"/>
            <a:ext cx="2057400" cy="685800"/>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6385" name="Picture 1" descr="C:\Users\jfavela3\AppData\Local\Microsoft\Windows\Temporary Internet Files\Content.IE5\AMAA1AUZ\MC900434804[1].png"/>
          <p:cNvPicPr>
            <a:picLocks noChangeAspect="1" noChangeArrowheads="1"/>
          </p:cNvPicPr>
          <p:nvPr/>
        </p:nvPicPr>
        <p:blipFill>
          <a:blip r:embed="rId2" cstate="print"/>
          <a:srcRect/>
          <a:stretch>
            <a:fillRect/>
          </a:stretch>
        </p:blipFill>
        <p:spPr bwMode="auto">
          <a:xfrm>
            <a:off x="5105400" y="1600200"/>
            <a:ext cx="1828572" cy="18285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box(in)">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box(in)">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box(in)">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box(in)">
                                      <p:cBhvr>
                                        <p:cTn id="22" dur="500"/>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box(in)">
                                      <p:cBhvr>
                                        <p:cTn id="27" dur="500"/>
                                        <p:tgtEl>
                                          <p:spTgt spid="15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58"/>
                                        </p:tgtEl>
                                        <p:attrNameLst>
                                          <p:attrName>style.visibility</p:attrName>
                                        </p:attrNameLst>
                                      </p:cBhvr>
                                      <p:to>
                                        <p:strVal val="visible"/>
                                      </p:to>
                                    </p:set>
                                    <p:animEffect transition="in" filter="box(in)">
                                      <p:cBhvr>
                                        <p:cTn id="32" dur="500"/>
                                        <p:tgtEl>
                                          <p:spTgt spid="15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57"/>
                                        </p:tgtEl>
                                        <p:attrNameLst>
                                          <p:attrName>style.visibility</p:attrName>
                                        </p:attrNameLst>
                                      </p:cBhvr>
                                      <p:to>
                                        <p:strVal val="visible"/>
                                      </p:to>
                                    </p:set>
                                    <p:animEffect transition="in" filter="box(in)">
                                      <p:cBhvr>
                                        <p:cTn id="37" dur="500"/>
                                        <p:tgtEl>
                                          <p:spTgt spid="15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53"/>
                                        </p:tgtEl>
                                        <p:attrNameLst>
                                          <p:attrName>style.visibility</p:attrName>
                                        </p:attrNameLst>
                                      </p:cBhvr>
                                      <p:to>
                                        <p:strVal val="visible"/>
                                      </p:to>
                                    </p:set>
                                    <p:animEffect transition="in" filter="box(in)">
                                      <p:cBhvr>
                                        <p:cTn id="42" dur="500"/>
                                        <p:tgtEl>
                                          <p:spTgt spid="15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60"/>
                                        </p:tgtEl>
                                        <p:attrNameLst>
                                          <p:attrName>style.visibility</p:attrName>
                                        </p:attrNameLst>
                                      </p:cBhvr>
                                      <p:to>
                                        <p:strVal val="visible"/>
                                      </p:to>
                                    </p:set>
                                    <p:animEffect transition="in" filter="box(in)">
                                      <p:cBhvr>
                                        <p:cTn id="4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48" grpId="0"/>
      <p:bldP spid="149" grpId="0"/>
      <p:bldP spid="150" grpId="0"/>
      <p:bldP spid="151" grpId="0"/>
      <p:bldP spid="153" grpId="0"/>
      <p:bldP spid="1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2667000" cy="2286000"/>
          </a:xfrm>
        </p:spPr>
        <p:txBody>
          <a:bodyPr>
            <a:normAutofit fontScale="90000"/>
          </a:bodyPr>
          <a:lstStyle/>
          <a:p>
            <a:pPr algn="ctr"/>
            <a:r>
              <a:rPr lang="en-US" sz="2700" b="1" u="sng" dirty="0" smtClean="0">
                <a:solidFill>
                  <a:schemeClr val="bg2">
                    <a:lumMod val="25000"/>
                  </a:schemeClr>
                </a:solidFill>
              </a:rPr>
              <a:t>Health Hazard</a:t>
            </a:r>
            <a:r>
              <a:rPr lang="en-US" sz="2700" b="1" dirty="0" smtClean="0">
                <a:solidFill>
                  <a:schemeClr val="bg2">
                    <a:lumMod val="25000"/>
                  </a:schemeClr>
                </a:solidFill>
              </a:rPr>
              <a:t/>
            </a:r>
            <a:br>
              <a:rPr lang="en-US" sz="2700" b="1" dirty="0" smtClean="0">
                <a:solidFill>
                  <a:schemeClr val="bg2">
                    <a:lumMod val="25000"/>
                  </a:schemeClr>
                </a:solidFill>
              </a:rPr>
            </a:br>
            <a:r>
              <a:rPr lang="en-US" sz="2700" b="1" dirty="0" smtClean="0">
                <a:solidFill>
                  <a:schemeClr val="bg2">
                    <a:lumMod val="25000"/>
                  </a:schemeClr>
                </a:solidFill>
              </a:rPr>
              <a:t>Describe effects of chemical exposure to body, symptoms and what do in a medical emergency.</a:t>
            </a:r>
            <a:r>
              <a:rPr lang="en-US" sz="1800" dirty="0" smtClean="0"/>
              <a:t/>
            </a:r>
            <a:br>
              <a:rPr lang="en-US" sz="1800" dirty="0" smtClean="0"/>
            </a:br>
            <a:endParaRPr lang="en-US" sz="1800" dirty="0"/>
          </a:p>
        </p:txBody>
      </p:sp>
      <p:pic>
        <p:nvPicPr>
          <p:cNvPr id="4" name="Picture 2" descr="http://www.chem.unl.edu/safety/labsafety/images/nfpadiamond.jpg"/>
          <p:cNvPicPr>
            <a:picLocks noChangeAspect="1" noChangeArrowheads="1"/>
          </p:cNvPicPr>
          <p:nvPr/>
        </p:nvPicPr>
        <p:blipFill>
          <a:blip r:embed="rId3" cstate="print"/>
          <a:srcRect t="11111" r="56039" b="2222"/>
          <a:stretch>
            <a:fillRect/>
          </a:stretch>
        </p:blipFill>
        <p:spPr bwMode="auto">
          <a:xfrm>
            <a:off x="2819400" y="380999"/>
            <a:ext cx="3990732" cy="5900603"/>
          </a:xfrm>
          <a:prstGeom prst="rect">
            <a:avLst/>
          </a:prstGeom>
          <a:noFill/>
        </p:spPr>
      </p:pic>
      <p:sp>
        <p:nvSpPr>
          <p:cNvPr id="5" name="Title 1"/>
          <p:cNvSpPr txBox="1">
            <a:spLocks/>
          </p:cNvSpPr>
          <p:nvPr/>
        </p:nvSpPr>
        <p:spPr>
          <a:xfrm>
            <a:off x="0" y="4191000"/>
            <a:ext cx="3048000" cy="2667000"/>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sng" strike="noStrike" kern="1200" cap="none" spc="0" normalizeH="0" baseline="0" noProof="0" dirty="0" smtClean="0">
                <a:ln>
                  <a:noFill/>
                </a:ln>
                <a:solidFill>
                  <a:schemeClr val="bg2">
                    <a:lumMod val="25000"/>
                  </a:schemeClr>
                </a:solidFill>
                <a:effectLst/>
                <a:uLnTx/>
                <a:uFillTx/>
                <a:latin typeface="+mj-lt"/>
                <a:ea typeface="+mj-ea"/>
                <a:cs typeface="+mj-cs"/>
              </a:rPr>
              <a:t>Specific</a:t>
            </a:r>
            <a:r>
              <a:rPr kumimoji="0" lang="en-US" sz="2400" b="1" i="0" u="sng" strike="noStrike" kern="1200" cap="none" spc="0" normalizeH="0" noProof="0" dirty="0" smtClean="0">
                <a:ln>
                  <a:noFill/>
                </a:ln>
                <a:solidFill>
                  <a:schemeClr val="bg2">
                    <a:lumMod val="25000"/>
                  </a:schemeClr>
                </a:solidFill>
                <a:effectLst/>
                <a:uLnTx/>
                <a:uFillTx/>
                <a:latin typeface="+mj-lt"/>
                <a:ea typeface="+mj-ea"/>
                <a:cs typeface="+mj-cs"/>
              </a:rPr>
              <a:t> Hazard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baseline="0" dirty="0" smtClean="0">
                <a:solidFill>
                  <a:schemeClr val="bg2">
                    <a:lumMod val="25000"/>
                  </a:schemeClr>
                </a:solidFill>
                <a:latin typeface="+mj-lt"/>
                <a:ea typeface="+mj-ea"/>
                <a:cs typeface="+mj-cs"/>
              </a:rPr>
              <a:t>Describes</a:t>
            </a:r>
            <a:r>
              <a:rPr lang="en-US" sz="2400" b="1" dirty="0" smtClean="0">
                <a:solidFill>
                  <a:schemeClr val="bg2">
                    <a:lumMod val="25000"/>
                  </a:schemeClr>
                </a:solidFill>
                <a:latin typeface="+mj-lt"/>
                <a:ea typeface="+mj-ea"/>
                <a:cs typeface="+mj-cs"/>
              </a:rPr>
              <a:t> any important specific Hazard, such the chemical it is most reactive with.</a:t>
            </a:r>
            <a:r>
              <a:rPr kumimoji="0" lang="en-US" sz="2000" b="0" i="0" u="none" strike="noStrike" kern="1200" cap="none" spc="0" normalizeH="0" baseline="0" noProof="0" dirty="0" smtClean="0">
                <a:ln>
                  <a:noFill/>
                </a:ln>
                <a:solidFill>
                  <a:schemeClr val="tx2"/>
                </a:solidFill>
                <a:effectLst/>
                <a:uLnTx/>
                <a:uFillTx/>
                <a:latin typeface="+mj-lt"/>
                <a:ea typeface="+mj-ea"/>
                <a:cs typeface="+mj-cs"/>
              </a:rPr>
              <a:t/>
            </a:r>
            <a:br>
              <a:rPr kumimoji="0" lang="en-US" sz="2000" b="0" i="0" u="none" strike="noStrike" kern="1200" cap="none" spc="0" normalizeH="0" baseline="0" noProof="0" dirty="0" smtClean="0">
                <a:ln>
                  <a:noFill/>
                </a:ln>
                <a:solidFill>
                  <a:schemeClr val="tx2"/>
                </a:solidFill>
                <a:effectLst/>
                <a:uLnTx/>
                <a:uFillTx/>
                <a:latin typeface="+mj-lt"/>
                <a:ea typeface="+mj-ea"/>
                <a:cs typeface="+mj-cs"/>
              </a:rPr>
            </a:br>
            <a:endParaRPr kumimoji="0" lang="en-US" sz="20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Title 1"/>
          <p:cNvSpPr txBox="1">
            <a:spLocks/>
          </p:cNvSpPr>
          <p:nvPr/>
        </p:nvSpPr>
        <p:spPr>
          <a:xfrm>
            <a:off x="6858000" y="0"/>
            <a:ext cx="2286000" cy="2667000"/>
          </a:xfrm>
          <a:prstGeom prst="rect">
            <a:avLst/>
          </a:prstGeom>
        </p:spPr>
        <p:txBody>
          <a:bodyPr vert="horz" lIns="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500" b="1" i="0" u="sng" strike="noStrike" kern="1200" cap="none" spc="0" normalizeH="0" baseline="0" noProof="0" dirty="0" smtClean="0">
                <a:ln>
                  <a:noFill/>
                </a:ln>
                <a:solidFill>
                  <a:schemeClr val="bg2">
                    <a:lumMod val="25000"/>
                  </a:schemeClr>
                </a:solidFill>
                <a:effectLst/>
                <a:uLnTx/>
                <a:uFillTx/>
                <a:latin typeface="+mj-lt"/>
                <a:ea typeface="+mj-ea"/>
                <a:cs typeface="+mj-cs"/>
              </a:rPr>
              <a:t>Fire Hazard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500" b="1" noProof="0" dirty="0" smtClean="0">
                <a:solidFill>
                  <a:schemeClr val="bg2">
                    <a:lumMod val="25000"/>
                  </a:schemeClr>
                </a:solidFill>
                <a:latin typeface="+mj-lt"/>
                <a:ea typeface="+mj-ea"/>
                <a:cs typeface="+mj-cs"/>
              </a:rPr>
              <a:t>Describes how easily a chemical can catch fire.</a:t>
            </a:r>
            <a:r>
              <a:rPr kumimoji="0" lang="en-US" sz="1800" b="0" i="0" u="none" strike="noStrike" kern="1200" cap="none" spc="0" normalizeH="0" baseline="0" noProof="0" dirty="0" smtClean="0">
                <a:ln>
                  <a:noFill/>
                </a:ln>
                <a:solidFill>
                  <a:schemeClr val="tx2"/>
                </a:solidFill>
                <a:effectLst/>
                <a:uLnTx/>
                <a:uFillTx/>
                <a:latin typeface="+mj-lt"/>
                <a:ea typeface="+mj-ea"/>
                <a:cs typeface="+mj-cs"/>
              </a:rPr>
              <a:t/>
            </a:r>
            <a:br>
              <a:rPr kumimoji="0" lang="en-US" sz="1800" b="0" i="0" u="none" strike="noStrike" kern="1200" cap="none" spc="0" normalizeH="0" baseline="0" noProof="0" dirty="0" smtClean="0">
                <a:ln>
                  <a:noFill/>
                </a:ln>
                <a:solidFill>
                  <a:schemeClr val="tx2"/>
                </a:solidFill>
                <a:effectLst/>
                <a:uLnTx/>
                <a:uFillTx/>
                <a:latin typeface="+mj-lt"/>
                <a:ea typeface="+mj-ea"/>
                <a:cs typeface="+mj-cs"/>
              </a:rPr>
            </a:br>
            <a:endParaRPr kumimoji="0" lang="en-US" sz="1800" b="0" i="0" u="none" strike="noStrike" kern="1200" cap="none" spc="0" normalizeH="0" baseline="0" noProof="0" dirty="0">
              <a:ln>
                <a:noFill/>
              </a:ln>
              <a:solidFill>
                <a:schemeClr val="tx2"/>
              </a:solidFill>
              <a:effectLst/>
              <a:uLnTx/>
              <a:uFillTx/>
              <a:latin typeface="+mj-lt"/>
              <a:ea typeface="+mj-ea"/>
              <a:cs typeface="+mj-cs"/>
            </a:endParaRPr>
          </a:p>
        </p:txBody>
      </p:sp>
      <p:sp>
        <p:nvSpPr>
          <p:cNvPr id="7" name="Title 1"/>
          <p:cNvSpPr txBox="1">
            <a:spLocks/>
          </p:cNvSpPr>
          <p:nvPr/>
        </p:nvSpPr>
        <p:spPr>
          <a:xfrm>
            <a:off x="6858000" y="3733800"/>
            <a:ext cx="2286000" cy="3276600"/>
          </a:xfrm>
          <a:prstGeom prst="rect">
            <a:avLst/>
          </a:prstGeom>
        </p:spPr>
        <p:txBody>
          <a:bodyPr vert="horz" lIns="0" rIns="0" bIns="0"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700" b="1" u="sng" noProof="0" dirty="0" smtClean="0">
                <a:solidFill>
                  <a:schemeClr val="bg2">
                    <a:lumMod val="25000"/>
                  </a:schemeClr>
                </a:solidFill>
                <a:latin typeface="+mj-lt"/>
                <a:ea typeface="+mj-ea"/>
                <a:cs typeface="+mj-cs"/>
              </a:rPr>
              <a:t>Reactivity Hazard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700" b="1" noProof="0" dirty="0" smtClean="0">
                <a:solidFill>
                  <a:schemeClr val="bg2">
                    <a:lumMod val="25000"/>
                  </a:schemeClr>
                </a:solidFill>
                <a:latin typeface="+mj-lt"/>
                <a:ea typeface="+mj-ea"/>
                <a:cs typeface="+mj-cs"/>
              </a:rPr>
              <a:t>Describes how unstable a chemical can be when in contact with another chemical or solution.</a:t>
            </a:r>
            <a:r>
              <a:rPr kumimoji="0" lang="en-US" sz="1800" b="0" i="0" u="none" strike="noStrike" kern="1200" cap="none" spc="0" normalizeH="0" baseline="0" noProof="0" dirty="0" smtClean="0">
                <a:ln>
                  <a:noFill/>
                </a:ln>
                <a:solidFill>
                  <a:schemeClr val="tx2"/>
                </a:solidFill>
                <a:effectLst/>
                <a:uLnTx/>
                <a:uFillTx/>
                <a:latin typeface="+mj-lt"/>
                <a:ea typeface="+mj-ea"/>
                <a:cs typeface="+mj-cs"/>
              </a:rPr>
              <a:t/>
            </a:r>
            <a:br>
              <a:rPr kumimoji="0" lang="en-US" sz="1800" b="0" i="0" u="none" strike="noStrike" kern="1200" cap="none" spc="0" normalizeH="0" baseline="0" noProof="0" dirty="0" smtClean="0">
                <a:ln>
                  <a:noFill/>
                </a:ln>
                <a:solidFill>
                  <a:schemeClr val="tx2"/>
                </a:solidFill>
                <a:effectLst/>
                <a:uLnTx/>
                <a:uFillTx/>
                <a:latin typeface="+mj-lt"/>
                <a:ea typeface="+mj-ea"/>
                <a:cs typeface="+mj-cs"/>
              </a:rPr>
            </a:br>
            <a:endParaRPr kumimoji="0" lang="en-US" sz="18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a:bodyPr>
          <a:lstStyle/>
          <a:p>
            <a:pPr algn="ctr"/>
            <a:r>
              <a:rPr lang="en-US" dirty="0" smtClean="0">
                <a:solidFill>
                  <a:schemeClr val="tx1"/>
                </a:solidFill>
              </a:rPr>
              <a:t>Example C</a:t>
            </a:r>
            <a:endParaRPr lang="en-US" dirty="0">
              <a:solidFill>
                <a:schemeClr val="tx1"/>
              </a:solidFill>
            </a:endParaRPr>
          </a:p>
        </p:txBody>
      </p:sp>
      <p:sp>
        <p:nvSpPr>
          <p:cNvPr id="138243" name="Rectangle 3"/>
          <p:cNvSpPr>
            <a:spLocks noGrp="1" noChangeArrowheads="1"/>
          </p:cNvSpPr>
          <p:nvPr>
            <p:ph idx="1"/>
          </p:nvPr>
        </p:nvSpPr>
        <p:spPr/>
        <p:txBody>
          <a:bodyPr/>
          <a:lstStyle/>
          <a:p>
            <a:pPr marL="609600" indent="-609600">
              <a:buFont typeface="Wingdings" pitchFamily="2" charset="2"/>
              <a:buNone/>
            </a:pPr>
            <a:r>
              <a:rPr lang="en-US" dirty="0" smtClean="0">
                <a:solidFill>
                  <a:schemeClr val="tx1"/>
                </a:solidFill>
              </a:rPr>
              <a:t> </a:t>
            </a:r>
            <a:r>
              <a:rPr lang="en-US" dirty="0">
                <a:solidFill>
                  <a:schemeClr val="tx1"/>
                </a:solidFill>
              </a:rPr>
              <a:t>There are </a:t>
            </a:r>
            <a:r>
              <a:rPr lang="en-US" u="sng" dirty="0">
                <a:solidFill>
                  <a:schemeClr val="tx1"/>
                </a:solidFill>
              </a:rPr>
              <a:t>2.54 cm</a:t>
            </a:r>
            <a:r>
              <a:rPr lang="en-US" dirty="0">
                <a:solidFill>
                  <a:schemeClr val="tx1"/>
                </a:solidFill>
              </a:rPr>
              <a:t> in </a:t>
            </a:r>
            <a:r>
              <a:rPr lang="en-US" u="sng" dirty="0">
                <a:solidFill>
                  <a:schemeClr val="tx1"/>
                </a:solidFill>
              </a:rPr>
              <a:t>one inch</a:t>
            </a:r>
            <a:r>
              <a:rPr lang="en-US" dirty="0">
                <a:solidFill>
                  <a:schemeClr val="tx1"/>
                </a:solidFill>
              </a:rPr>
              <a:t>.  How many </a:t>
            </a:r>
            <a:r>
              <a:rPr lang="en-US" u="sng" dirty="0">
                <a:solidFill>
                  <a:schemeClr val="tx1"/>
                </a:solidFill>
              </a:rPr>
              <a:t>inches</a:t>
            </a:r>
            <a:r>
              <a:rPr lang="en-US" dirty="0">
                <a:solidFill>
                  <a:schemeClr val="tx1"/>
                </a:solidFill>
              </a:rPr>
              <a:t> are in </a:t>
            </a:r>
            <a:r>
              <a:rPr lang="en-US" u="sng" dirty="0">
                <a:solidFill>
                  <a:schemeClr val="tx1"/>
                </a:solidFill>
              </a:rPr>
              <a:t>17.3 cm</a:t>
            </a:r>
            <a:r>
              <a:rPr lang="en-US" dirty="0">
                <a:solidFill>
                  <a:schemeClr val="tx1"/>
                </a:solidFill>
              </a:rPr>
              <a:t>?</a:t>
            </a:r>
          </a:p>
        </p:txBody>
      </p:sp>
      <p:sp>
        <p:nvSpPr>
          <p:cNvPr id="138246" name="Rectangle 6"/>
          <p:cNvSpPr>
            <a:spLocks noChangeArrowheads="1"/>
          </p:cNvSpPr>
          <p:nvPr/>
        </p:nvSpPr>
        <p:spPr bwMode="auto">
          <a:xfrm>
            <a:off x="1981200" y="3352800"/>
            <a:ext cx="6629400" cy="1752600"/>
          </a:xfrm>
          <a:prstGeom prst="ribbon2">
            <a:avLst>
              <a:gd name="adj1" fmla="val 16667"/>
              <a:gd name="adj2" fmla="val 75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2400"/>
              <a:t>Given: 17.3 cm</a:t>
            </a:r>
          </a:p>
          <a:p>
            <a:pPr algn="ctr"/>
            <a:r>
              <a:rPr lang="en-US" sz="2400"/>
              <a:t>Want: # of inches</a:t>
            </a:r>
          </a:p>
          <a:p>
            <a:pPr algn="ctr"/>
            <a:r>
              <a:rPr lang="en-US" sz="2400"/>
              <a:t>Conversion: 2.54 cm = one inch</a:t>
            </a:r>
          </a:p>
        </p:txBody>
      </p:sp>
      <p:pic>
        <p:nvPicPr>
          <p:cNvPr id="15361" name="Picture 1" descr="C:\Users\jfavela3\AppData\Local\Microsoft\Windows\Temporary Internet Files\Content.IE5\AMAA1AUZ\MC900015071[1].wmf"/>
          <p:cNvPicPr>
            <a:picLocks noChangeAspect="1" noChangeArrowheads="1"/>
          </p:cNvPicPr>
          <p:nvPr/>
        </p:nvPicPr>
        <p:blipFill>
          <a:blip r:embed="rId2" cstate="print"/>
          <a:srcRect/>
          <a:stretch>
            <a:fillRect/>
          </a:stretch>
        </p:blipFill>
        <p:spPr bwMode="auto">
          <a:xfrm>
            <a:off x="0" y="6095999"/>
            <a:ext cx="9144000" cy="762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2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2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228600"/>
            <a:ext cx="8229600" cy="1143000"/>
          </a:xfrm>
        </p:spPr>
        <p:txBody>
          <a:bodyPr/>
          <a:lstStyle/>
          <a:p>
            <a:pPr algn="ctr"/>
            <a:r>
              <a:rPr lang="en-US" dirty="0">
                <a:solidFill>
                  <a:schemeClr val="tx1"/>
                </a:solidFill>
              </a:rPr>
              <a:t>Solution</a:t>
            </a:r>
          </a:p>
        </p:txBody>
      </p:sp>
      <p:sp>
        <p:nvSpPr>
          <p:cNvPr id="136195" name="Rectangle 3"/>
          <p:cNvSpPr>
            <a:spLocks noGrp="1" noChangeArrowheads="1"/>
          </p:cNvSpPr>
          <p:nvPr>
            <p:ph idx="1"/>
          </p:nvPr>
        </p:nvSpPr>
        <p:spPr>
          <a:xfrm>
            <a:off x="838200" y="1295400"/>
            <a:ext cx="8229600" cy="4389120"/>
          </a:xfrm>
        </p:spPr>
        <p:txBody>
          <a:bodyPr/>
          <a:lstStyle/>
          <a:p>
            <a:r>
              <a:rPr lang="en-US" dirty="0">
                <a:solidFill>
                  <a:schemeClr val="tx1"/>
                </a:solidFill>
              </a:rPr>
              <a:t>Check your work…</a:t>
            </a:r>
          </a:p>
          <a:p>
            <a:pPr>
              <a:buFont typeface="Wingdings" pitchFamily="2" charset="2"/>
              <a:buNone/>
            </a:pPr>
            <a:endParaRPr lang="en-US" dirty="0">
              <a:solidFill>
                <a:schemeClr val="tx1"/>
              </a:solidFill>
            </a:endParaRPr>
          </a:p>
        </p:txBody>
      </p:sp>
      <p:graphicFrame>
        <p:nvGraphicFramePr>
          <p:cNvPr id="146" name="Table 145"/>
          <p:cNvGraphicFramePr>
            <a:graphicFrameLocks noGrp="1"/>
          </p:cNvGraphicFramePr>
          <p:nvPr/>
        </p:nvGraphicFramePr>
        <p:xfrm>
          <a:off x="1219200" y="4495800"/>
          <a:ext cx="5029200" cy="1502748"/>
        </p:xfrm>
        <a:graphic>
          <a:graphicData uri="http://schemas.openxmlformats.org/drawingml/2006/table">
            <a:tbl>
              <a:tblPr firstRow="1" bandRow="1">
                <a:tableStyleId>{5C22544A-7EE6-4342-B048-85BDC9FD1C3A}</a:tableStyleId>
              </a:tblPr>
              <a:tblGrid>
                <a:gridCol w="2514600"/>
                <a:gridCol w="2514600"/>
              </a:tblGrid>
              <a:tr h="762000">
                <a:tc>
                  <a:txBody>
                    <a:bodyPr/>
                    <a:lstStyle/>
                    <a:p>
                      <a:endParaRPr lang="en-US" sz="2000" b="1" dirty="0">
                        <a:latin typeface="+mj-lt"/>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b="1" dirty="0">
                        <a:latin typeface="+mj-lt"/>
                      </a:endParaRP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40748">
                <a:tc>
                  <a:txBody>
                    <a:bodyPr/>
                    <a:lstStyle/>
                    <a:p>
                      <a:endParaRPr lang="en-US" sz="2000" b="1" dirty="0">
                        <a:latin typeface="+mj-lt"/>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b="1" dirty="0">
                        <a:latin typeface="+mj-lt"/>
                      </a:endParaRP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47" name="TextBox 146"/>
          <p:cNvSpPr txBox="1"/>
          <p:nvPr/>
        </p:nvSpPr>
        <p:spPr>
          <a:xfrm>
            <a:off x="1752600" y="4572000"/>
            <a:ext cx="1752600" cy="584775"/>
          </a:xfrm>
          <a:prstGeom prst="rect">
            <a:avLst/>
          </a:prstGeom>
          <a:noFill/>
        </p:spPr>
        <p:txBody>
          <a:bodyPr wrap="square" rtlCol="0">
            <a:spAutoFit/>
          </a:bodyPr>
          <a:lstStyle/>
          <a:p>
            <a:r>
              <a:rPr lang="en-US" sz="3200" b="1" dirty="0" smtClean="0"/>
              <a:t>17.3 cm</a:t>
            </a:r>
            <a:endParaRPr lang="en-US" sz="3200" b="1" dirty="0"/>
          </a:p>
        </p:txBody>
      </p:sp>
      <p:sp>
        <p:nvSpPr>
          <p:cNvPr id="148" name="TextBox 147"/>
          <p:cNvSpPr txBox="1"/>
          <p:nvPr/>
        </p:nvSpPr>
        <p:spPr>
          <a:xfrm>
            <a:off x="2362200" y="5334000"/>
            <a:ext cx="457200" cy="584775"/>
          </a:xfrm>
          <a:prstGeom prst="rect">
            <a:avLst/>
          </a:prstGeom>
          <a:noFill/>
        </p:spPr>
        <p:txBody>
          <a:bodyPr wrap="square" rtlCol="0">
            <a:spAutoFit/>
          </a:bodyPr>
          <a:lstStyle/>
          <a:p>
            <a:r>
              <a:rPr lang="en-US" sz="3200" dirty="0" smtClean="0"/>
              <a:t>1</a:t>
            </a:r>
            <a:endParaRPr lang="en-US" sz="3200" dirty="0"/>
          </a:p>
        </p:txBody>
      </p:sp>
      <p:sp>
        <p:nvSpPr>
          <p:cNvPr id="149" name="TextBox 148"/>
          <p:cNvSpPr txBox="1"/>
          <p:nvPr/>
        </p:nvSpPr>
        <p:spPr>
          <a:xfrm>
            <a:off x="4572000" y="4572000"/>
            <a:ext cx="1143000" cy="584775"/>
          </a:xfrm>
          <a:prstGeom prst="rect">
            <a:avLst/>
          </a:prstGeom>
          <a:noFill/>
        </p:spPr>
        <p:txBody>
          <a:bodyPr wrap="square" rtlCol="0">
            <a:spAutoFit/>
          </a:bodyPr>
          <a:lstStyle/>
          <a:p>
            <a:r>
              <a:rPr lang="en-US" sz="3200" b="1" dirty="0" smtClean="0"/>
              <a:t>1 in</a:t>
            </a:r>
            <a:endParaRPr lang="en-US" sz="3200" b="1" dirty="0"/>
          </a:p>
        </p:txBody>
      </p:sp>
      <p:sp>
        <p:nvSpPr>
          <p:cNvPr id="150" name="TextBox 149"/>
          <p:cNvSpPr txBox="1"/>
          <p:nvPr/>
        </p:nvSpPr>
        <p:spPr>
          <a:xfrm>
            <a:off x="4114800" y="5181600"/>
            <a:ext cx="2209800" cy="646331"/>
          </a:xfrm>
          <a:prstGeom prst="rect">
            <a:avLst/>
          </a:prstGeom>
          <a:noFill/>
        </p:spPr>
        <p:txBody>
          <a:bodyPr wrap="square" rtlCol="0">
            <a:spAutoFit/>
          </a:bodyPr>
          <a:lstStyle/>
          <a:p>
            <a:r>
              <a:rPr lang="en-US" sz="3600" b="1" dirty="0" smtClean="0"/>
              <a:t>2.54 cm</a:t>
            </a:r>
            <a:endParaRPr lang="en-US" sz="3200" b="1" dirty="0"/>
          </a:p>
        </p:txBody>
      </p:sp>
      <p:sp>
        <p:nvSpPr>
          <p:cNvPr id="151" name="TextBox 150"/>
          <p:cNvSpPr txBox="1"/>
          <p:nvPr/>
        </p:nvSpPr>
        <p:spPr>
          <a:xfrm>
            <a:off x="6096000" y="4876800"/>
            <a:ext cx="762000" cy="707886"/>
          </a:xfrm>
          <a:prstGeom prst="rect">
            <a:avLst/>
          </a:prstGeom>
          <a:noFill/>
        </p:spPr>
        <p:txBody>
          <a:bodyPr wrap="square" rtlCol="0">
            <a:spAutoFit/>
          </a:bodyPr>
          <a:lstStyle/>
          <a:p>
            <a:r>
              <a:rPr lang="en-US" sz="4000" dirty="0" smtClean="0"/>
              <a:t>=</a:t>
            </a:r>
            <a:r>
              <a:rPr lang="en-US" dirty="0" smtClean="0"/>
              <a:t> </a:t>
            </a:r>
            <a:endParaRPr lang="en-US" dirty="0"/>
          </a:p>
        </p:txBody>
      </p:sp>
      <p:graphicFrame>
        <p:nvGraphicFramePr>
          <p:cNvPr id="152" name="Table 151"/>
          <p:cNvGraphicFramePr>
            <a:graphicFrameLocks noGrp="1"/>
          </p:cNvGraphicFramePr>
          <p:nvPr/>
        </p:nvGraphicFramePr>
        <p:xfrm>
          <a:off x="6858000" y="4495800"/>
          <a:ext cx="2286000" cy="1422400"/>
        </p:xfrm>
        <a:graphic>
          <a:graphicData uri="http://schemas.openxmlformats.org/drawingml/2006/table">
            <a:tbl>
              <a:tblPr firstRow="1" bandRow="1">
                <a:tableStyleId>{5C22544A-7EE6-4342-B048-85BDC9FD1C3A}</a:tableStyleId>
              </a:tblPr>
              <a:tblGrid>
                <a:gridCol w="1920240"/>
                <a:gridCol w="365760"/>
              </a:tblGrid>
              <a:tr h="711200">
                <a:tc>
                  <a:txBody>
                    <a:bodyPr/>
                    <a:lstStyle/>
                    <a:p>
                      <a:pPr algn="ctr"/>
                      <a:endParaRPr lang="en-US" sz="2800" dirty="0">
                        <a:solidFill>
                          <a:schemeClr val="tx1"/>
                        </a:solidFill>
                      </a:endParaRPr>
                    </a:p>
                  </a:txBody>
                  <a:tcPr>
                    <a:lnB w="28575"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B w="28575" cap="flat" cmpd="sng" algn="ctr">
                      <a:solidFill>
                        <a:schemeClr val="tx1"/>
                      </a:solidFill>
                      <a:prstDash val="solid"/>
                      <a:round/>
                      <a:headEnd type="none" w="med" len="med"/>
                      <a:tailEnd type="none" w="med" len="med"/>
                    </a:lnB>
                    <a:solidFill>
                      <a:schemeClr val="bg1"/>
                    </a:solidFill>
                  </a:tcPr>
                </a:tc>
              </a:tr>
              <a:tr h="711200">
                <a:tc>
                  <a:txBody>
                    <a:bodyPr/>
                    <a:lstStyle/>
                    <a:p>
                      <a:pPr algn="ctr"/>
                      <a:endParaRPr lang="en-US" sz="2800" b="1" dirty="0">
                        <a:solidFill>
                          <a:schemeClr val="tx1"/>
                        </a:solidFill>
                      </a:endParaRPr>
                    </a:p>
                  </a:txBody>
                  <a:tcPr>
                    <a:lnT w="28575" cap="flat" cmpd="sng" algn="ctr">
                      <a:solidFill>
                        <a:schemeClr val="tx1"/>
                      </a:solidFill>
                      <a:prstDash val="solid"/>
                      <a:round/>
                      <a:headEnd type="none" w="med" len="med"/>
                      <a:tailEnd type="none" w="med" len="med"/>
                    </a:lnT>
                    <a:solidFill>
                      <a:schemeClr val="bg1"/>
                    </a:solidFill>
                  </a:tcPr>
                </a:tc>
                <a:tc>
                  <a:txBody>
                    <a:bodyPr/>
                    <a:lstStyle/>
                    <a:p>
                      <a:endParaRPr lang="en-US" dirty="0">
                        <a:solidFill>
                          <a:schemeClr val="tx1"/>
                        </a:solidFill>
                      </a:endParaRPr>
                    </a:p>
                  </a:txBody>
                  <a:tcPr>
                    <a:lnT w="28575" cap="flat" cmpd="sng" algn="ctr">
                      <a:solidFill>
                        <a:schemeClr val="tx1"/>
                      </a:solidFill>
                      <a:prstDash val="solid"/>
                      <a:round/>
                      <a:headEnd type="none" w="med" len="med"/>
                      <a:tailEnd type="none" w="med" len="med"/>
                    </a:lnT>
                    <a:solidFill>
                      <a:schemeClr val="bg1"/>
                    </a:solidFill>
                  </a:tcPr>
                </a:tc>
              </a:tr>
            </a:tbl>
          </a:graphicData>
        </a:graphic>
      </p:graphicFrame>
      <p:sp>
        <p:nvSpPr>
          <p:cNvPr id="153" name="TextBox 152"/>
          <p:cNvSpPr txBox="1"/>
          <p:nvPr/>
        </p:nvSpPr>
        <p:spPr>
          <a:xfrm>
            <a:off x="7086600" y="4572000"/>
            <a:ext cx="2133600" cy="1846659"/>
          </a:xfrm>
          <a:prstGeom prst="rect">
            <a:avLst/>
          </a:prstGeom>
          <a:noFill/>
        </p:spPr>
        <p:txBody>
          <a:bodyPr wrap="square" rtlCol="0">
            <a:spAutoFit/>
          </a:bodyPr>
          <a:lstStyle/>
          <a:p>
            <a:pPr algn="ctr"/>
            <a:r>
              <a:rPr lang="en-US" sz="3200" b="1" dirty="0" smtClean="0"/>
              <a:t>6.81 in</a:t>
            </a:r>
          </a:p>
          <a:p>
            <a:pPr algn="ctr"/>
            <a:endParaRPr lang="en-US" sz="3200" b="1" dirty="0" smtClean="0"/>
          </a:p>
          <a:p>
            <a:pPr algn="ctr"/>
            <a:r>
              <a:rPr lang="en-US" sz="3200" b="1" dirty="0" smtClean="0"/>
              <a:t>1</a:t>
            </a:r>
          </a:p>
          <a:p>
            <a:endParaRPr lang="en-US" dirty="0"/>
          </a:p>
        </p:txBody>
      </p:sp>
      <p:cxnSp>
        <p:nvCxnSpPr>
          <p:cNvPr id="157" name="Straight Connector 156"/>
          <p:cNvCxnSpPr/>
          <p:nvPr/>
        </p:nvCxnSpPr>
        <p:spPr>
          <a:xfrm>
            <a:off x="2667000" y="4876800"/>
            <a:ext cx="609600" cy="0"/>
          </a:xfrm>
          <a:prstGeom prst="line">
            <a:avLst/>
          </a:prstGeom>
        </p:spPr>
        <p:style>
          <a:lnRef idx="2">
            <a:schemeClr val="dk1"/>
          </a:lnRef>
          <a:fillRef idx="0">
            <a:schemeClr val="dk1"/>
          </a:fillRef>
          <a:effectRef idx="1">
            <a:schemeClr val="dk1"/>
          </a:effectRef>
          <a:fontRef idx="minor">
            <a:schemeClr val="tx1"/>
          </a:fontRef>
        </p:style>
      </p:cxnSp>
      <p:cxnSp>
        <p:nvCxnSpPr>
          <p:cNvPr id="158" name="Straight Connector 157"/>
          <p:cNvCxnSpPr/>
          <p:nvPr/>
        </p:nvCxnSpPr>
        <p:spPr>
          <a:xfrm>
            <a:off x="5257800" y="5562600"/>
            <a:ext cx="609600" cy="0"/>
          </a:xfrm>
          <a:prstGeom prst="line">
            <a:avLst/>
          </a:prstGeom>
        </p:spPr>
        <p:style>
          <a:lnRef idx="2">
            <a:schemeClr val="dk1"/>
          </a:lnRef>
          <a:fillRef idx="0">
            <a:schemeClr val="dk1"/>
          </a:fillRef>
          <a:effectRef idx="1">
            <a:schemeClr val="dk1"/>
          </a:effectRef>
          <a:fontRef idx="minor">
            <a:schemeClr val="tx1"/>
          </a:fontRef>
        </p:style>
      </p:cxnSp>
      <p:sp>
        <p:nvSpPr>
          <p:cNvPr id="160" name="Oval 159"/>
          <p:cNvSpPr/>
          <p:nvPr/>
        </p:nvSpPr>
        <p:spPr>
          <a:xfrm>
            <a:off x="7086600" y="4495800"/>
            <a:ext cx="2057400" cy="685800"/>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7" name="Picture 1" descr="C:\Users\jfavela3\AppData\Local\Microsoft\Windows\Temporary Internet Files\Content.IE5\AMAA1AUZ\MC900015071[1].wmf"/>
          <p:cNvPicPr>
            <a:picLocks noChangeAspect="1" noChangeArrowheads="1"/>
          </p:cNvPicPr>
          <p:nvPr/>
        </p:nvPicPr>
        <p:blipFill>
          <a:blip r:embed="rId2" cstate="print"/>
          <a:srcRect/>
          <a:stretch>
            <a:fillRect/>
          </a:stretch>
        </p:blipFill>
        <p:spPr bwMode="auto">
          <a:xfrm>
            <a:off x="21" y="6126479"/>
            <a:ext cx="9143979" cy="7315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box(in)">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box(in)">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box(in)">
                                      <p:cBhvr>
                                        <p:cTn id="17" dur="500"/>
                                        <p:tgtEl>
                                          <p:spTgt spid="14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box(in)">
                                      <p:cBhvr>
                                        <p:cTn id="22" dur="500"/>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box(in)">
                                      <p:cBhvr>
                                        <p:cTn id="27" dur="500"/>
                                        <p:tgtEl>
                                          <p:spTgt spid="15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58"/>
                                        </p:tgtEl>
                                        <p:attrNameLst>
                                          <p:attrName>style.visibility</p:attrName>
                                        </p:attrNameLst>
                                      </p:cBhvr>
                                      <p:to>
                                        <p:strVal val="visible"/>
                                      </p:to>
                                    </p:set>
                                    <p:animEffect transition="in" filter="box(in)">
                                      <p:cBhvr>
                                        <p:cTn id="32" dur="500"/>
                                        <p:tgtEl>
                                          <p:spTgt spid="15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57"/>
                                        </p:tgtEl>
                                        <p:attrNameLst>
                                          <p:attrName>style.visibility</p:attrName>
                                        </p:attrNameLst>
                                      </p:cBhvr>
                                      <p:to>
                                        <p:strVal val="visible"/>
                                      </p:to>
                                    </p:set>
                                    <p:animEffect transition="in" filter="box(in)">
                                      <p:cBhvr>
                                        <p:cTn id="37" dur="500"/>
                                        <p:tgtEl>
                                          <p:spTgt spid="15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53"/>
                                        </p:tgtEl>
                                        <p:attrNameLst>
                                          <p:attrName>style.visibility</p:attrName>
                                        </p:attrNameLst>
                                      </p:cBhvr>
                                      <p:to>
                                        <p:strVal val="visible"/>
                                      </p:to>
                                    </p:set>
                                    <p:animEffect transition="in" filter="box(in)">
                                      <p:cBhvr>
                                        <p:cTn id="42" dur="500"/>
                                        <p:tgtEl>
                                          <p:spTgt spid="153"/>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60"/>
                                        </p:tgtEl>
                                        <p:attrNameLst>
                                          <p:attrName>style.visibility</p:attrName>
                                        </p:attrNameLst>
                                      </p:cBhvr>
                                      <p:to>
                                        <p:strVal val="visible"/>
                                      </p:to>
                                    </p:set>
                                    <p:animEffect transition="in" filter="box(in)">
                                      <p:cBhvr>
                                        <p:cTn id="4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48" grpId="0"/>
      <p:bldP spid="149" grpId="0"/>
      <p:bldP spid="150" grpId="0"/>
      <p:bldP spid="151" grpId="0"/>
      <p:bldP spid="153" grpId="0"/>
      <p:bldP spid="16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Complex Units	</a:t>
            </a:r>
            <a:endParaRPr lang="en-US" dirty="0"/>
          </a:p>
        </p:txBody>
      </p:sp>
      <p:sp>
        <p:nvSpPr>
          <p:cNvPr id="3" name="Content Placeholder 2"/>
          <p:cNvSpPr>
            <a:spLocks noGrp="1"/>
          </p:cNvSpPr>
          <p:nvPr>
            <p:ph idx="1"/>
          </p:nvPr>
        </p:nvSpPr>
        <p:spPr/>
        <p:txBody>
          <a:bodyPr/>
          <a:lstStyle/>
          <a:p>
            <a:pPr>
              <a:buNone/>
            </a:pPr>
            <a:r>
              <a:rPr lang="en-US" dirty="0" smtClean="0"/>
              <a:t>-Many measurements are expressed as a ratio of two units.</a:t>
            </a:r>
          </a:p>
          <a:p>
            <a:pPr>
              <a:buNone/>
            </a:pPr>
            <a:r>
              <a:rPr lang="en-US" dirty="0" smtClean="0"/>
              <a:t>	Ex:  density = g/cm</a:t>
            </a:r>
            <a:r>
              <a:rPr lang="en-US" baseline="30000" dirty="0" smtClean="0"/>
              <a:t>3</a:t>
            </a:r>
            <a:endParaRPr lang="en-US" dirty="0" smtClean="0"/>
          </a:p>
          <a:p>
            <a:pPr>
              <a:buNone/>
            </a:pPr>
            <a:endParaRPr lang="en-US" dirty="0" smtClean="0"/>
          </a:p>
          <a:p>
            <a:pPr>
              <a:buNone/>
            </a:pPr>
            <a:r>
              <a:rPr lang="en-US" dirty="0" smtClean="0"/>
              <a:t>-Require two conversion factors.</a:t>
            </a:r>
          </a:p>
          <a:p>
            <a:pPr>
              <a:buNone/>
            </a:pPr>
            <a:r>
              <a:rPr lang="en-US" dirty="0" smtClean="0"/>
              <a:t>	Ex:  Convert 305 cm/s  to km/hr.</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cpasilla\AppData\Local\Microsoft\Windows\Temporary Internet Files\Content.IE5\T2Z3W3O0\MC900434720[1].png"/>
          <p:cNvPicPr>
            <a:picLocks noGrp="1"/>
          </p:cNvPicPr>
          <p:nvPr>
            <p:ph idx="1"/>
          </p:nvPr>
        </p:nvPicPr>
        <p:blipFill>
          <a:blip r:embed="rId2" cstate="print"/>
          <a:srcRect/>
          <a:stretch>
            <a:fillRect/>
          </a:stretch>
        </p:blipFill>
        <p:spPr bwMode="auto">
          <a:xfrm>
            <a:off x="3200400" y="1828800"/>
            <a:ext cx="3581400" cy="35052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 Error &amp; Density</a:t>
            </a:r>
            <a:endParaRPr lang="en-US" dirty="0"/>
          </a:p>
        </p:txBody>
      </p:sp>
      <p:sp>
        <p:nvSpPr>
          <p:cNvPr id="3" name="Content Placeholder 2"/>
          <p:cNvSpPr>
            <a:spLocks noGrp="1"/>
          </p:cNvSpPr>
          <p:nvPr>
            <p:ph idx="1"/>
          </p:nvPr>
        </p:nvSpPr>
        <p:spPr/>
        <p:txBody>
          <a:bodyPr>
            <a:normAutofit/>
          </a:bodyPr>
          <a:lstStyle/>
          <a:p>
            <a:pPr>
              <a:buNone/>
            </a:pPr>
            <a:r>
              <a:rPr lang="en-US" sz="2400" u="sng" dirty="0" smtClean="0"/>
              <a:t>Percent error</a:t>
            </a:r>
            <a:endParaRPr lang="en-US" sz="2400" dirty="0" smtClean="0"/>
          </a:p>
          <a:p>
            <a:pPr>
              <a:buNone/>
            </a:pPr>
            <a:r>
              <a:rPr lang="en-US" sz="2400" dirty="0" smtClean="0"/>
              <a:t>-Absolute value of the accepted value – the experimental value</a:t>
            </a:r>
            <a:r>
              <a:rPr lang="en-US" sz="2400" dirty="0" smtClean="0"/>
              <a:t>, divided by accepted; </a:t>
            </a:r>
            <a:r>
              <a:rPr lang="en-US" sz="2400" dirty="0" smtClean="0"/>
              <a:t>multiplied by 100.</a:t>
            </a:r>
          </a:p>
          <a:p>
            <a:pPr>
              <a:buNone/>
            </a:pPr>
            <a:r>
              <a:rPr lang="en-US" sz="2000" dirty="0" smtClean="0"/>
              <a:t>Percent error =  </a:t>
            </a:r>
            <a:r>
              <a:rPr lang="en-US" sz="2000" u="sng" dirty="0" smtClean="0"/>
              <a:t>accepted value – experimental value </a:t>
            </a:r>
            <a:r>
              <a:rPr lang="en-US" sz="2000" dirty="0" smtClean="0"/>
              <a:t> x 100</a:t>
            </a:r>
          </a:p>
          <a:p>
            <a:pPr>
              <a:buNone/>
            </a:pPr>
            <a:r>
              <a:rPr lang="en-US" sz="2000" dirty="0" smtClean="0"/>
              <a:t>				accepted value</a:t>
            </a:r>
          </a:p>
          <a:p>
            <a:pPr>
              <a:buNone/>
            </a:pPr>
            <a:endParaRPr lang="en-US" sz="2000" dirty="0" smtClean="0"/>
          </a:p>
          <a:p>
            <a:pPr>
              <a:buNone/>
            </a:pPr>
            <a:r>
              <a:rPr lang="en-US" sz="2000" dirty="0" smtClean="0"/>
              <a:t>Ex:  You measure the temperature of the room and get 32.1</a:t>
            </a:r>
            <a:r>
              <a:rPr lang="en-US" sz="2000" baseline="30000" dirty="0" smtClean="0"/>
              <a:t>o</a:t>
            </a:r>
            <a:r>
              <a:rPr lang="en-US" sz="2000" dirty="0" smtClean="0"/>
              <a:t>C.  The actual room temperature is 21.2 </a:t>
            </a:r>
            <a:r>
              <a:rPr lang="en-US" sz="2000" baseline="30000" dirty="0" err="1" smtClean="0"/>
              <a:t>o</a:t>
            </a:r>
            <a:r>
              <a:rPr lang="en-US" sz="2000" dirty="0" err="1" smtClean="0"/>
              <a:t>C.</a:t>
            </a:r>
            <a:r>
              <a:rPr lang="en-US" sz="2000" dirty="0" smtClean="0"/>
              <a:t>  What is your percent error?</a:t>
            </a:r>
          </a:p>
          <a:p>
            <a:pPr>
              <a:buNone/>
            </a:pPr>
            <a:endParaRPr lang="en-US" sz="2000" dirty="0"/>
          </a:p>
        </p:txBody>
      </p:sp>
      <p:cxnSp>
        <p:nvCxnSpPr>
          <p:cNvPr id="11" name="Straight Connector 10"/>
          <p:cNvCxnSpPr/>
          <p:nvPr/>
        </p:nvCxnSpPr>
        <p:spPr>
          <a:xfrm>
            <a:off x="3352800" y="26670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162800" y="2743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162800" y="2590800"/>
            <a:ext cx="0" cy="2286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Density</a:t>
            </a:r>
            <a:endParaRPr lang="en-US" dirty="0"/>
          </a:p>
        </p:txBody>
      </p:sp>
      <p:sp>
        <p:nvSpPr>
          <p:cNvPr id="3" name="Content Placeholder 2"/>
          <p:cNvSpPr>
            <a:spLocks noGrp="1"/>
          </p:cNvSpPr>
          <p:nvPr>
            <p:ph idx="1"/>
          </p:nvPr>
        </p:nvSpPr>
        <p:spPr/>
        <p:txBody>
          <a:bodyPr>
            <a:normAutofit/>
          </a:bodyPr>
          <a:lstStyle/>
          <a:p>
            <a:pPr>
              <a:buNone/>
            </a:pPr>
            <a:r>
              <a:rPr lang="en-US" dirty="0" smtClean="0"/>
              <a:t>-</a:t>
            </a:r>
            <a:r>
              <a:rPr lang="en-US" sz="2800" dirty="0" smtClean="0"/>
              <a:t>Ratio of the mass of an object to its volume.</a:t>
            </a:r>
          </a:p>
          <a:p>
            <a:pPr>
              <a:buNone/>
            </a:pPr>
            <a:r>
              <a:rPr lang="en-US" sz="2800" dirty="0" smtClean="0"/>
              <a:t>-Intensive property</a:t>
            </a:r>
          </a:p>
          <a:p>
            <a:pPr>
              <a:buNone/>
            </a:pPr>
            <a:endParaRPr lang="en-US" sz="2800" dirty="0" smtClean="0"/>
          </a:p>
          <a:p>
            <a:pPr>
              <a:spcBef>
                <a:spcPts val="0"/>
              </a:spcBef>
              <a:buNone/>
            </a:pPr>
            <a:r>
              <a:rPr lang="en-US" sz="2800" dirty="0" smtClean="0"/>
              <a:t>Density =   </a:t>
            </a:r>
            <a:r>
              <a:rPr lang="en-US" sz="2800" u="sng" dirty="0" smtClean="0"/>
              <a:t>mass</a:t>
            </a:r>
            <a:endParaRPr lang="en-US" sz="2800" dirty="0" smtClean="0"/>
          </a:p>
          <a:p>
            <a:pPr>
              <a:spcBef>
                <a:spcPts val="0"/>
              </a:spcBef>
              <a:buNone/>
            </a:pPr>
            <a:r>
              <a:rPr lang="en-US" sz="2800" dirty="0" smtClean="0"/>
              <a:t>      		volume</a:t>
            </a:r>
          </a:p>
          <a:p>
            <a:pPr>
              <a:spcBef>
                <a:spcPts val="0"/>
              </a:spcBef>
              <a:buNone/>
            </a:pPr>
            <a:endParaRPr lang="en-US" sz="2800" dirty="0" smtClean="0"/>
          </a:p>
          <a:p>
            <a:pPr>
              <a:spcBef>
                <a:spcPts val="0"/>
              </a:spcBef>
              <a:buNone/>
            </a:pPr>
            <a:r>
              <a:rPr lang="en-US" sz="2800" dirty="0" smtClean="0"/>
              <a:t>Ex:  A copper penny has a mass of 3.1 g and a volume of 0.35 cm</a:t>
            </a:r>
            <a:r>
              <a:rPr lang="en-US" sz="2800" baseline="30000" dirty="0" smtClean="0"/>
              <a:t>3</a:t>
            </a:r>
            <a:r>
              <a:rPr lang="en-US" sz="2800" dirty="0" smtClean="0"/>
              <a:t>.  What is the density of copper?</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p:cNvGrpSpPr>
            <a:grpSpLocks/>
          </p:cNvGrpSpPr>
          <p:nvPr/>
        </p:nvGrpSpPr>
        <p:grpSpPr bwMode="auto">
          <a:xfrm>
            <a:off x="0" y="1371600"/>
            <a:ext cx="8534901" cy="1890713"/>
            <a:chOff x="1968" y="864"/>
            <a:chExt cx="3405" cy="1191"/>
          </a:xfrm>
        </p:grpSpPr>
        <p:sp>
          <p:nvSpPr>
            <p:cNvPr id="64524" name="Text Box 12"/>
            <p:cNvSpPr txBox="1">
              <a:spLocks noChangeArrowheads="1"/>
            </p:cNvSpPr>
            <p:nvPr/>
          </p:nvSpPr>
          <p:spPr bwMode="auto">
            <a:xfrm>
              <a:off x="1968" y="864"/>
              <a:ext cx="1824" cy="1191"/>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3800" b="1" dirty="0" smtClean="0">
                  <a:latin typeface="Arial" charset="0"/>
                </a:rPr>
                <a:t>0</a:t>
              </a:r>
              <a:endParaRPr lang="en-US" sz="3800" b="1" dirty="0">
                <a:latin typeface="Arial" charset="0"/>
              </a:endParaRPr>
            </a:p>
            <a:p>
              <a:pPr>
                <a:spcBef>
                  <a:spcPct val="50000"/>
                </a:spcBef>
              </a:pPr>
              <a:r>
                <a:rPr lang="en-US" sz="3200" b="1" dirty="0">
                  <a:latin typeface="Arial" charset="0"/>
                </a:rPr>
                <a:t>Least</a:t>
              </a:r>
            </a:p>
            <a:p>
              <a:r>
                <a:rPr lang="en-US" sz="3200" b="1" dirty="0">
                  <a:latin typeface="Arial" charset="0"/>
                </a:rPr>
                <a:t>Serious</a:t>
              </a:r>
              <a:endParaRPr lang="en-US" sz="3800" b="1" dirty="0">
                <a:latin typeface="Arial" charset="0"/>
              </a:endParaRPr>
            </a:p>
          </p:txBody>
        </p:sp>
        <p:sp>
          <p:nvSpPr>
            <p:cNvPr id="64525" name="Text Box 13"/>
            <p:cNvSpPr txBox="1">
              <a:spLocks noChangeArrowheads="1"/>
            </p:cNvSpPr>
            <p:nvPr/>
          </p:nvSpPr>
          <p:spPr bwMode="auto">
            <a:xfrm>
              <a:off x="3792" y="864"/>
              <a:ext cx="1581" cy="1191"/>
            </a:xfrm>
            <a:prstGeom prst="rect">
              <a:avLst/>
            </a:prstGeom>
            <a:noFill/>
            <a:ln w="12700" cap="sq">
              <a:noFill/>
              <a:miter lim="800000"/>
              <a:headEnd type="none" w="sm" len="sm"/>
              <a:tailEnd type="none" w="sm" len="sm"/>
            </a:ln>
            <a:effectLst/>
          </p:spPr>
          <p:txBody>
            <a:bodyPr wrap="square">
              <a:spAutoFit/>
            </a:bodyPr>
            <a:lstStyle/>
            <a:p>
              <a:pPr algn="r">
                <a:spcBef>
                  <a:spcPct val="50000"/>
                </a:spcBef>
              </a:pPr>
              <a:r>
                <a:rPr lang="en-US" sz="3800" b="1" dirty="0">
                  <a:latin typeface="Arial" charset="0"/>
                </a:rPr>
                <a:t>4</a:t>
              </a:r>
            </a:p>
            <a:p>
              <a:pPr algn="r">
                <a:spcBef>
                  <a:spcPct val="50000"/>
                </a:spcBef>
              </a:pPr>
              <a:r>
                <a:rPr lang="en-US" sz="3200" b="1" dirty="0">
                  <a:latin typeface="Arial" charset="0"/>
                </a:rPr>
                <a:t>Most</a:t>
              </a:r>
            </a:p>
            <a:p>
              <a:pPr algn="r"/>
              <a:r>
                <a:rPr lang="en-US" sz="3200" b="1" dirty="0">
                  <a:latin typeface="Arial" charset="0"/>
                </a:rPr>
                <a:t>Serious</a:t>
              </a:r>
              <a:endParaRPr lang="en-US" sz="3800" b="1" dirty="0">
                <a:latin typeface="Arial" charset="0"/>
              </a:endParaRPr>
            </a:p>
          </p:txBody>
        </p:sp>
        <p:sp>
          <p:nvSpPr>
            <p:cNvPr id="64526" name="Line 14"/>
            <p:cNvSpPr>
              <a:spLocks noChangeShapeType="1"/>
            </p:cNvSpPr>
            <p:nvPr/>
          </p:nvSpPr>
          <p:spPr bwMode="auto">
            <a:xfrm>
              <a:off x="2352" y="1080"/>
              <a:ext cx="2880" cy="0"/>
            </a:xfrm>
            <a:prstGeom prst="line">
              <a:avLst/>
            </a:prstGeom>
            <a:noFill/>
            <a:ln w="57150">
              <a:solidFill>
                <a:schemeClr val="tx1"/>
              </a:solidFill>
              <a:prstDash val="sysDot"/>
              <a:round/>
              <a:headEnd type="none" w="sm" len="sm"/>
              <a:tailEnd type="none" w="sm" len="sm"/>
            </a:ln>
            <a:effectLst/>
          </p:spPr>
          <p:txBody>
            <a:bodyPr wrap="none" anchor="ctr"/>
            <a:lstStyle/>
            <a:p>
              <a:endParaRPr lang="en-US"/>
            </a:p>
          </p:txBody>
        </p:sp>
      </p:grpSp>
      <p:sp>
        <p:nvSpPr>
          <p:cNvPr id="64514" name="Rectangle 2"/>
          <p:cNvSpPr>
            <a:spLocks noGrp="1" noChangeArrowheads="1"/>
          </p:cNvSpPr>
          <p:nvPr>
            <p:ph type="title"/>
          </p:nvPr>
        </p:nvSpPr>
        <p:spPr>
          <a:xfrm>
            <a:off x="2438400" y="457200"/>
            <a:ext cx="4794250" cy="788987"/>
          </a:xfrm>
        </p:spPr>
        <p:txBody>
          <a:bodyPr/>
          <a:lstStyle/>
          <a:p>
            <a:pPr algn="ctr"/>
            <a:r>
              <a:rPr lang="en-US" sz="3600" dirty="0"/>
              <a:t>NFPA CHEMICAL </a:t>
            </a:r>
            <a:r>
              <a:rPr lang="en-US" sz="3600" dirty="0" smtClean="0"/>
              <a:t>RATINGS</a:t>
            </a:r>
            <a:endParaRPr lang="en-US" sz="3600" dirty="0"/>
          </a:p>
        </p:txBody>
      </p:sp>
      <p:grpSp>
        <p:nvGrpSpPr>
          <p:cNvPr id="2" name="Group 3"/>
          <p:cNvGrpSpPr>
            <a:grpSpLocks noChangeAspect="1"/>
          </p:cNvGrpSpPr>
          <p:nvPr/>
        </p:nvGrpSpPr>
        <p:grpSpPr bwMode="auto">
          <a:xfrm rot="-2666054">
            <a:off x="3290073" y="2375673"/>
            <a:ext cx="1905000" cy="1905000"/>
            <a:chOff x="1824" y="1776"/>
            <a:chExt cx="864" cy="864"/>
          </a:xfrm>
        </p:grpSpPr>
        <p:sp>
          <p:nvSpPr>
            <p:cNvPr id="64516" name="Rectangle 4"/>
            <p:cNvSpPr>
              <a:spLocks noChangeAspect="1" noChangeArrowheads="1"/>
            </p:cNvSpPr>
            <p:nvPr/>
          </p:nvSpPr>
          <p:spPr bwMode="auto">
            <a:xfrm>
              <a:off x="2256" y="1776"/>
              <a:ext cx="432" cy="432"/>
            </a:xfrm>
            <a:prstGeom prst="rect">
              <a:avLst/>
            </a:prstGeom>
            <a:solidFill>
              <a:srgbClr val="FF0000"/>
            </a:solidFill>
            <a:ln w="28575">
              <a:solidFill>
                <a:srgbClr val="000000"/>
              </a:solidFill>
              <a:miter lim="800000"/>
              <a:headEnd/>
              <a:tailEnd/>
            </a:ln>
            <a:effectLst/>
          </p:spPr>
          <p:txBody>
            <a:bodyPr wrap="none" anchor="ctr"/>
            <a:lstStyle/>
            <a:p>
              <a:endParaRPr lang="en-US"/>
            </a:p>
          </p:txBody>
        </p:sp>
        <p:sp>
          <p:nvSpPr>
            <p:cNvPr id="64517" name="Rectangle 5"/>
            <p:cNvSpPr>
              <a:spLocks noChangeAspect="1" noChangeArrowheads="1"/>
            </p:cNvSpPr>
            <p:nvPr/>
          </p:nvSpPr>
          <p:spPr bwMode="auto">
            <a:xfrm>
              <a:off x="1824" y="2208"/>
              <a:ext cx="432" cy="432"/>
            </a:xfrm>
            <a:prstGeom prst="rect">
              <a:avLst/>
            </a:prstGeom>
            <a:solidFill>
              <a:srgbClr val="FFFFFF"/>
            </a:solidFill>
            <a:ln w="28575">
              <a:solidFill>
                <a:srgbClr val="000000"/>
              </a:solidFill>
              <a:miter lim="800000"/>
              <a:headEnd/>
              <a:tailEnd/>
            </a:ln>
            <a:effectLst/>
          </p:spPr>
          <p:txBody>
            <a:bodyPr wrap="none" anchor="ctr"/>
            <a:lstStyle/>
            <a:p>
              <a:endParaRPr lang="en-US"/>
            </a:p>
          </p:txBody>
        </p:sp>
        <p:sp>
          <p:nvSpPr>
            <p:cNvPr id="64518" name="Rectangle 6"/>
            <p:cNvSpPr>
              <a:spLocks noChangeAspect="1" noChangeArrowheads="1"/>
            </p:cNvSpPr>
            <p:nvPr/>
          </p:nvSpPr>
          <p:spPr bwMode="auto">
            <a:xfrm>
              <a:off x="1824" y="1776"/>
              <a:ext cx="432" cy="432"/>
            </a:xfrm>
            <a:prstGeom prst="rect">
              <a:avLst/>
            </a:prstGeom>
            <a:solidFill>
              <a:srgbClr val="0000FF"/>
            </a:solidFill>
            <a:ln w="28575">
              <a:solidFill>
                <a:srgbClr val="000000"/>
              </a:solidFill>
              <a:miter lim="800000"/>
              <a:headEnd/>
              <a:tailEnd/>
            </a:ln>
            <a:effectLst/>
          </p:spPr>
          <p:txBody>
            <a:bodyPr wrap="none" anchor="ctr"/>
            <a:lstStyle/>
            <a:p>
              <a:endParaRPr lang="en-US"/>
            </a:p>
          </p:txBody>
        </p:sp>
        <p:sp>
          <p:nvSpPr>
            <p:cNvPr id="64519" name="Rectangle 7"/>
            <p:cNvSpPr>
              <a:spLocks noChangeAspect="1" noChangeArrowheads="1"/>
            </p:cNvSpPr>
            <p:nvPr/>
          </p:nvSpPr>
          <p:spPr bwMode="auto">
            <a:xfrm>
              <a:off x="2256" y="2208"/>
              <a:ext cx="432" cy="432"/>
            </a:xfrm>
            <a:prstGeom prst="rect">
              <a:avLst/>
            </a:prstGeom>
            <a:solidFill>
              <a:srgbClr val="FFFF00"/>
            </a:solidFill>
            <a:ln w="28575">
              <a:solidFill>
                <a:srgbClr val="000000"/>
              </a:solidFill>
              <a:miter lim="800000"/>
              <a:headEnd/>
              <a:tailEnd/>
            </a:ln>
            <a:effectLst/>
          </p:spPr>
          <p:txBody>
            <a:bodyPr wrap="none" anchor="ctr"/>
            <a:lstStyle/>
            <a:p>
              <a:endParaRPr lang="en-US"/>
            </a:p>
          </p:txBody>
        </p:sp>
      </p:grpSp>
      <p:sp>
        <p:nvSpPr>
          <p:cNvPr id="64520" name="Text Box 8"/>
          <p:cNvSpPr txBox="1">
            <a:spLocks noChangeArrowheads="1"/>
          </p:cNvSpPr>
          <p:nvPr/>
        </p:nvSpPr>
        <p:spPr bwMode="auto">
          <a:xfrm>
            <a:off x="3276600" y="2819400"/>
            <a:ext cx="609600" cy="9144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5400" dirty="0" smtClean="0">
                <a:solidFill>
                  <a:srgbClr val="000000"/>
                </a:solidFill>
                <a:latin typeface="Arial Black" pitchFamily="34" charset="0"/>
              </a:rPr>
              <a:t>1</a:t>
            </a:r>
            <a:endParaRPr lang="en-US" sz="5400" dirty="0">
              <a:solidFill>
                <a:srgbClr val="000000"/>
              </a:solidFill>
              <a:latin typeface="Arial Black" pitchFamily="34" charset="0"/>
            </a:endParaRPr>
          </a:p>
        </p:txBody>
      </p:sp>
      <p:sp>
        <p:nvSpPr>
          <p:cNvPr id="64521" name="Text Box 9"/>
          <p:cNvSpPr txBox="1">
            <a:spLocks noChangeArrowheads="1"/>
          </p:cNvSpPr>
          <p:nvPr/>
        </p:nvSpPr>
        <p:spPr bwMode="auto">
          <a:xfrm>
            <a:off x="4648200" y="2819400"/>
            <a:ext cx="609600" cy="9144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5400" dirty="0" smtClean="0">
                <a:solidFill>
                  <a:srgbClr val="000000"/>
                </a:solidFill>
                <a:latin typeface="Arial Black" pitchFamily="34" charset="0"/>
              </a:rPr>
              <a:t>0</a:t>
            </a:r>
            <a:endParaRPr lang="en-US" sz="5400" dirty="0">
              <a:solidFill>
                <a:srgbClr val="000000"/>
              </a:solidFill>
              <a:latin typeface="Arial Black" pitchFamily="34" charset="0"/>
            </a:endParaRPr>
          </a:p>
        </p:txBody>
      </p:sp>
      <p:sp>
        <p:nvSpPr>
          <p:cNvPr id="64522" name="Text Box 10"/>
          <p:cNvSpPr txBox="1">
            <a:spLocks noChangeArrowheads="1"/>
          </p:cNvSpPr>
          <p:nvPr/>
        </p:nvSpPr>
        <p:spPr bwMode="auto">
          <a:xfrm>
            <a:off x="3962400" y="2209800"/>
            <a:ext cx="609600" cy="91440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5400" dirty="0">
                <a:solidFill>
                  <a:srgbClr val="000000"/>
                </a:solidFill>
                <a:latin typeface="Arial Black" pitchFamily="34" charset="0"/>
              </a:rPr>
              <a:t>4</a:t>
            </a:r>
          </a:p>
        </p:txBody>
      </p:sp>
      <p:grpSp>
        <p:nvGrpSpPr>
          <p:cNvPr id="4" name="Group 15"/>
          <p:cNvGrpSpPr>
            <a:grpSpLocks/>
          </p:cNvGrpSpPr>
          <p:nvPr/>
        </p:nvGrpSpPr>
        <p:grpSpPr bwMode="auto">
          <a:xfrm>
            <a:off x="7467600" y="3429000"/>
            <a:ext cx="952500" cy="971550"/>
            <a:chOff x="362" y="2553"/>
            <a:chExt cx="600" cy="612"/>
          </a:xfrm>
        </p:grpSpPr>
        <p:sp>
          <p:nvSpPr>
            <p:cNvPr id="64528" name="Rectangle 16"/>
            <p:cNvSpPr>
              <a:spLocks noChangeAspect="1" noChangeArrowheads="1"/>
            </p:cNvSpPr>
            <p:nvPr/>
          </p:nvSpPr>
          <p:spPr bwMode="auto">
            <a:xfrm rot="-2666054">
              <a:off x="362" y="2553"/>
              <a:ext cx="600" cy="600"/>
            </a:xfrm>
            <a:prstGeom prst="rect">
              <a:avLst/>
            </a:prstGeom>
            <a:solidFill>
              <a:srgbClr val="FF0000"/>
            </a:solidFill>
            <a:ln w="28575">
              <a:solidFill>
                <a:srgbClr val="000000"/>
              </a:solidFill>
              <a:miter lim="800000"/>
              <a:headEnd/>
              <a:tailEnd/>
            </a:ln>
            <a:effectLst/>
          </p:spPr>
          <p:txBody>
            <a:bodyPr wrap="none" anchor="ctr"/>
            <a:lstStyle/>
            <a:p>
              <a:endParaRPr lang="en-US"/>
            </a:p>
          </p:txBody>
        </p:sp>
        <p:sp>
          <p:nvSpPr>
            <p:cNvPr id="64529" name="Text Box 17"/>
            <p:cNvSpPr txBox="1">
              <a:spLocks noChangeArrowheads="1"/>
            </p:cNvSpPr>
            <p:nvPr/>
          </p:nvSpPr>
          <p:spPr bwMode="auto">
            <a:xfrm>
              <a:off x="446" y="2589"/>
              <a:ext cx="384" cy="576"/>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5400">
                  <a:solidFill>
                    <a:srgbClr val="000000"/>
                  </a:solidFill>
                  <a:latin typeface="Arial Black" pitchFamily="34" charset="0"/>
                </a:rPr>
                <a:t>4</a:t>
              </a:r>
            </a:p>
          </p:txBody>
        </p:sp>
      </p:grpSp>
      <p:grpSp>
        <p:nvGrpSpPr>
          <p:cNvPr id="5" name="Group 18"/>
          <p:cNvGrpSpPr>
            <a:grpSpLocks/>
          </p:cNvGrpSpPr>
          <p:nvPr/>
        </p:nvGrpSpPr>
        <p:grpSpPr bwMode="auto">
          <a:xfrm>
            <a:off x="304800" y="3505200"/>
            <a:ext cx="952500" cy="971550"/>
            <a:chOff x="1095" y="3437"/>
            <a:chExt cx="600" cy="612"/>
          </a:xfrm>
        </p:grpSpPr>
        <p:sp>
          <p:nvSpPr>
            <p:cNvPr id="64531" name="Rectangle 19"/>
            <p:cNvSpPr>
              <a:spLocks noChangeAspect="1" noChangeArrowheads="1"/>
            </p:cNvSpPr>
            <p:nvPr/>
          </p:nvSpPr>
          <p:spPr bwMode="auto">
            <a:xfrm rot="-2666054">
              <a:off x="1095" y="3437"/>
              <a:ext cx="600" cy="600"/>
            </a:xfrm>
            <a:prstGeom prst="rect">
              <a:avLst/>
            </a:prstGeom>
            <a:solidFill>
              <a:srgbClr val="FFFF00"/>
            </a:solidFill>
            <a:ln w="28575">
              <a:solidFill>
                <a:srgbClr val="000000"/>
              </a:solidFill>
              <a:miter lim="800000"/>
              <a:headEnd/>
              <a:tailEnd/>
            </a:ln>
            <a:effectLst/>
          </p:spPr>
          <p:txBody>
            <a:bodyPr wrap="none" anchor="ctr"/>
            <a:lstStyle/>
            <a:p>
              <a:endParaRPr lang="en-US"/>
            </a:p>
          </p:txBody>
        </p:sp>
        <p:sp>
          <p:nvSpPr>
            <p:cNvPr id="64532" name="Text Box 20"/>
            <p:cNvSpPr txBox="1">
              <a:spLocks noChangeArrowheads="1"/>
            </p:cNvSpPr>
            <p:nvPr/>
          </p:nvSpPr>
          <p:spPr bwMode="auto">
            <a:xfrm>
              <a:off x="1179" y="3473"/>
              <a:ext cx="384" cy="576"/>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5400">
                  <a:solidFill>
                    <a:srgbClr val="000000"/>
                  </a:solidFill>
                  <a:latin typeface="Arial Black" pitchFamily="34" charset="0"/>
                </a:rPr>
                <a:t>0</a:t>
              </a:r>
            </a:p>
          </p:txBody>
        </p:sp>
      </p:grpSp>
      <p:sp>
        <p:nvSpPr>
          <p:cNvPr id="64533" name="Text Box 21"/>
          <p:cNvSpPr txBox="1">
            <a:spLocks noChangeArrowheads="1"/>
          </p:cNvSpPr>
          <p:nvPr/>
        </p:nvSpPr>
        <p:spPr bwMode="auto">
          <a:xfrm>
            <a:off x="5181600" y="4800600"/>
            <a:ext cx="3962400" cy="1846659"/>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n-US" sz="3800" b="1" dirty="0" smtClean="0">
                <a:latin typeface="Arial" charset="0"/>
              </a:rPr>
              <a:t>Flammable </a:t>
            </a:r>
            <a:r>
              <a:rPr lang="en-US" sz="3800" b="1" dirty="0">
                <a:latin typeface="Arial" charset="0"/>
              </a:rPr>
              <a:t>vapor which burns </a:t>
            </a:r>
            <a:r>
              <a:rPr lang="en-US" sz="3800" b="1" dirty="0" smtClean="0">
                <a:latin typeface="Arial" charset="0"/>
              </a:rPr>
              <a:t>readily</a:t>
            </a:r>
            <a:endParaRPr lang="en-US" sz="3800" b="1" dirty="0">
              <a:latin typeface="Arial" charset="0"/>
            </a:endParaRPr>
          </a:p>
        </p:txBody>
      </p:sp>
      <p:sp>
        <p:nvSpPr>
          <p:cNvPr id="64534" name="Text Box 22"/>
          <p:cNvSpPr txBox="1">
            <a:spLocks noChangeArrowheads="1"/>
          </p:cNvSpPr>
          <p:nvPr/>
        </p:nvSpPr>
        <p:spPr bwMode="auto">
          <a:xfrm>
            <a:off x="0" y="4800600"/>
            <a:ext cx="2819400" cy="1261884"/>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n-US" sz="3800" b="1" dirty="0">
                <a:latin typeface="Arial" charset="0"/>
              </a:rPr>
              <a:t>Substance is </a:t>
            </a:r>
            <a:r>
              <a:rPr lang="en-US" sz="3800" b="1" dirty="0" smtClean="0">
                <a:latin typeface="Arial" charset="0"/>
              </a:rPr>
              <a:t>stable</a:t>
            </a:r>
            <a:endParaRPr lang="en-US" sz="3800" b="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4533"/>
                                        </p:tgtEl>
                                        <p:attrNameLst>
                                          <p:attrName>style.visibility</p:attrName>
                                        </p:attrNameLst>
                                      </p:cBhvr>
                                      <p:to>
                                        <p:strVal val="visible"/>
                                      </p:to>
                                    </p:set>
                                    <p:animEffect transition="in" filter="wipe(left)">
                                      <p:cBhvr>
                                        <p:cTn id="16" dur="500"/>
                                        <p:tgtEl>
                                          <p:spTgt spid="64533"/>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4534"/>
                                        </p:tgtEl>
                                        <p:attrNameLst>
                                          <p:attrName>style.visibility</p:attrName>
                                        </p:attrNameLst>
                                      </p:cBhvr>
                                      <p:to>
                                        <p:strVal val="visible"/>
                                      </p:to>
                                    </p:set>
                                    <p:animEffect transition="in" filter="wipe(left)">
                                      <p:cBhvr>
                                        <p:cTn id="25" dur="500"/>
                                        <p:tgtEl>
                                          <p:spTgt spid="64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3" grpId="0" autoUpdateAnimBg="0"/>
      <p:bldP spid="6453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828800" y="0"/>
            <a:ext cx="6019800" cy="609600"/>
          </a:xfrm>
        </p:spPr>
        <p:txBody>
          <a:bodyPr/>
          <a:lstStyle/>
          <a:p>
            <a:r>
              <a:rPr lang="en-US" sz="3600" dirty="0"/>
              <a:t>NFPA CHEMICAL HAZARD LABEL</a:t>
            </a:r>
          </a:p>
        </p:txBody>
      </p:sp>
      <p:sp>
        <p:nvSpPr>
          <p:cNvPr id="65542" name="Line 6"/>
          <p:cNvSpPr>
            <a:spLocks noChangeShapeType="1"/>
          </p:cNvSpPr>
          <p:nvPr/>
        </p:nvSpPr>
        <p:spPr bwMode="auto">
          <a:xfrm flipV="1">
            <a:off x="4446588" y="5251450"/>
            <a:ext cx="0" cy="784225"/>
          </a:xfrm>
          <a:prstGeom prst="line">
            <a:avLst/>
          </a:prstGeom>
          <a:noFill/>
          <a:ln w="76200" cap="sq">
            <a:solidFill>
              <a:schemeClr val="bg2"/>
            </a:solidFill>
            <a:round/>
            <a:headEnd type="none" w="sm" len="sm"/>
            <a:tailEnd type="stealth" w="med" len="med"/>
          </a:ln>
          <a:effectLst/>
        </p:spPr>
        <p:txBody>
          <a:bodyPr wrap="none" anchor="ctr"/>
          <a:lstStyle/>
          <a:p>
            <a:endParaRPr lang="en-US"/>
          </a:p>
        </p:txBody>
      </p:sp>
      <p:grpSp>
        <p:nvGrpSpPr>
          <p:cNvPr id="3" name="Group 7"/>
          <p:cNvGrpSpPr>
            <a:grpSpLocks/>
          </p:cNvGrpSpPr>
          <p:nvPr/>
        </p:nvGrpSpPr>
        <p:grpSpPr bwMode="auto">
          <a:xfrm>
            <a:off x="5943600" y="2590800"/>
            <a:ext cx="3200400" cy="1938992"/>
            <a:chOff x="3482" y="1951"/>
            <a:chExt cx="2016" cy="4073342"/>
          </a:xfrm>
        </p:grpSpPr>
        <p:sp>
          <p:nvSpPr>
            <p:cNvPr id="65544" name="Text Box 8"/>
            <p:cNvSpPr txBox="1">
              <a:spLocks noChangeArrowheads="1"/>
            </p:cNvSpPr>
            <p:nvPr/>
          </p:nvSpPr>
          <p:spPr bwMode="auto">
            <a:xfrm>
              <a:off x="3866" y="1951"/>
              <a:ext cx="1632" cy="4073342"/>
            </a:xfrm>
            <a:prstGeom prst="rect">
              <a:avLst/>
            </a:prstGeom>
            <a:noFill/>
            <a:ln w="12700" cap="sq">
              <a:noFill/>
              <a:miter lim="800000"/>
              <a:headEnd type="none" w="sm" len="sm"/>
              <a:tailEnd type="none" w="sm" len="sm"/>
            </a:ln>
            <a:effectLst/>
          </p:spPr>
          <p:txBody>
            <a:bodyPr>
              <a:spAutoFit/>
            </a:bodyPr>
            <a:lstStyle/>
            <a:p>
              <a:pPr algn="r"/>
              <a:endParaRPr lang="en-US" sz="2400" dirty="0" smtClean="0">
                <a:latin typeface="Arial" charset="0"/>
              </a:endParaRPr>
            </a:p>
            <a:p>
              <a:pPr algn="r"/>
              <a:r>
                <a:rPr lang="en-US" sz="2400" dirty="0" smtClean="0">
                  <a:latin typeface="Arial" charset="0"/>
                </a:rPr>
                <a:t>Will not react when in contact with other chemicals.</a:t>
              </a:r>
              <a:endParaRPr lang="en-US" sz="2400" dirty="0">
                <a:latin typeface="Arial" charset="0"/>
              </a:endParaRPr>
            </a:p>
          </p:txBody>
        </p:sp>
        <p:sp>
          <p:nvSpPr>
            <p:cNvPr id="65545" name="Line 9"/>
            <p:cNvSpPr>
              <a:spLocks noChangeShapeType="1"/>
            </p:cNvSpPr>
            <p:nvPr/>
          </p:nvSpPr>
          <p:spPr bwMode="auto">
            <a:xfrm flipH="1">
              <a:off x="3482" y="3783013"/>
              <a:ext cx="336" cy="0"/>
            </a:xfrm>
            <a:prstGeom prst="line">
              <a:avLst/>
            </a:prstGeom>
            <a:noFill/>
            <a:ln w="76200" cap="sq">
              <a:solidFill>
                <a:schemeClr val="accent1"/>
              </a:solidFill>
              <a:round/>
              <a:headEnd type="none" w="sm" len="sm"/>
              <a:tailEnd type="stealth" w="med" len="med"/>
            </a:ln>
            <a:effectLst/>
          </p:spPr>
          <p:txBody>
            <a:bodyPr wrap="none" anchor="ctr"/>
            <a:lstStyle/>
            <a:p>
              <a:endParaRPr lang="en-US"/>
            </a:p>
          </p:txBody>
        </p:sp>
      </p:grpSp>
      <p:sp>
        <p:nvSpPr>
          <p:cNvPr id="65547" name="Line 11"/>
          <p:cNvSpPr>
            <a:spLocks noChangeShapeType="1"/>
          </p:cNvSpPr>
          <p:nvPr/>
        </p:nvSpPr>
        <p:spPr bwMode="auto">
          <a:xfrm>
            <a:off x="2362200" y="4267200"/>
            <a:ext cx="590550" cy="0"/>
          </a:xfrm>
          <a:prstGeom prst="line">
            <a:avLst/>
          </a:prstGeom>
          <a:noFill/>
          <a:ln w="76200" cap="sq">
            <a:solidFill>
              <a:schemeClr val="accent1"/>
            </a:solidFill>
            <a:round/>
            <a:headEnd type="none" w="sm" len="sm"/>
            <a:tailEnd type="stealth" w="med" len="med"/>
          </a:ln>
          <a:effectLst/>
        </p:spPr>
        <p:txBody>
          <a:bodyPr wrap="none" anchor="ctr"/>
          <a:lstStyle/>
          <a:p>
            <a:endParaRPr lang="en-US"/>
          </a:p>
        </p:txBody>
      </p:sp>
      <p:sp>
        <p:nvSpPr>
          <p:cNvPr id="65550" name="Line 14"/>
          <p:cNvSpPr>
            <a:spLocks noChangeShapeType="1"/>
          </p:cNvSpPr>
          <p:nvPr/>
        </p:nvSpPr>
        <p:spPr bwMode="auto">
          <a:xfrm>
            <a:off x="4495800" y="2286000"/>
            <a:ext cx="0" cy="555625"/>
          </a:xfrm>
          <a:prstGeom prst="line">
            <a:avLst/>
          </a:prstGeom>
          <a:noFill/>
          <a:ln w="76200" cap="sq">
            <a:solidFill>
              <a:schemeClr val="accent1"/>
            </a:solidFill>
            <a:round/>
            <a:headEnd type="none" w="sm" len="sm"/>
            <a:tailEnd type="stealth" w="med" len="med"/>
          </a:ln>
          <a:effectLst/>
        </p:spPr>
        <p:txBody>
          <a:bodyPr wrap="none" anchor="ctr"/>
          <a:lstStyle/>
          <a:p>
            <a:endParaRPr lang="en-US"/>
          </a:p>
        </p:txBody>
      </p:sp>
      <p:pic>
        <p:nvPicPr>
          <p:cNvPr id="19" name="Picture 4" descr="hazard label"/>
          <p:cNvPicPr>
            <a:picLocks noChangeAspect="1" noChangeArrowheads="1"/>
          </p:cNvPicPr>
          <p:nvPr/>
        </p:nvPicPr>
        <p:blipFill>
          <a:blip r:embed="rId3" cstate="print"/>
          <a:srcRect/>
          <a:stretch>
            <a:fillRect/>
          </a:stretch>
        </p:blipFill>
        <p:spPr bwMode="auto">
          <a:xfrm>
            <a:off x="2971800" y="2819400"/>
            <a:ext cx="3033712" cy="2960688"/>
          </a:xfrm>
          <a:prstGeom prst="rect">
            <a:avLst/>
          </a:prstGeom>
          <a:noFill/>
        </p:spPr>
      </p:pic>
      <p:sp>
        <p:nvSpPr>
          <p:cNvPr id="20" name="TextBox 19"/>
          <p:cNvSpPr txBox="1"/>
          <p:nvPr/>
        </p:nvSpPr>
        <p:spPr>
          <a:xfrm>
            <a:off x="2895600" y="2895600"/>
            <a:ext cx="3048000" cy="3508653"/>
          </a:xfrm>
          <a:prstGeom prst="rect">
            <a:avLst/>
          </a:prstGeom>
          <a:noFill/>
        </p:spPr>
        <p:txBody>
          <a:bodyPr wrap="square" rtlCol="0">
            <a:spAutoFit/>
          </a:bodyPr>
          <a:lstStyle/>
          <a:p>
            <a:pPr algn="ctr"/>
            <a:r>
              <a:rPr lang="en-US" sz="5400" dirty="0" smtClean="0">
                <a:latin typeface="+mj-lt"/>
              </a:rPr>
              <a:t>4</a:t>
            </a:r>
          </a:p>
          <a:p>
            <a:pPr marL="914400" indent="-914400" algn="ctr">
              <a:buAutoNum type="arabicPlain"/>
            </a:pPr>
            <a:r>
              <a:rPr lang="en-US" sz="6000" dirty="0" smtClean="0">
                <a:latin typeface="+mj-lt"/>
              </a:rPr>
              <a:t>   0</a:t>
            </a:r>
          </a:p>
          <a:p>
            <a:pPr marL="914400" indent="-914400" algn="ctr"/>
            <a:r>
              <a:rPr lang="en-US" sz="5400" dirty="0" smtClean="0">
                <a:latin typeface="+mj-lt"/>
              </a:rPr>
              <a:t>SA</a:t>
            </a:r>
          </a:p>
          <a:p>
            <a:endParaRPr lang="en-US" sz="5400" dirty="0">
              <a:latin typeface="+mj-lt"/>
            </a:endParaRPr>
          </a:p>
        </p:txBody>
      </p:sp>
      <p:sp>
        <p:nvSpPr>
          <p:cNvPr id="22" name="Text Box 12"/>
          <p:cNvSpPr txBox="1">
            <a:spLocks noChangeArrowheads="1"/>
          </p:cNvSpPr>
          <p:nvPr/>
        </p:nvSpPr>
        <p:spPr bwMode="auto">
          <a:xfrm>
            <a:off x="3505200" y="5943600"/>
            <a:ext cx="1885950" cy="830997"/>
          </a:xfrm>
          <a:prstGeom prst="rect">
            <a:avLst/>
          </a:prstGeom>
          <a:noFill/>
          <a:ln w="12700" cap="sq">
            <a:noFill/>
            <a:miter lim="800000"/>
            <a:headEnd type="none" w="sm" len="sm"/>
            <a:tailEnd type="none" w="sm" len="sm"/>
          </a:ln>
          <a:effectLst/>
        </p:spPr>
        <p:txBody>
          <a:bodyPr>
            <a:spAutoFit/>
          </a:bodyPr>
          <a:lstStyle/>
          <a:p>
            <a:pPr algn="ctr"/>
            <a:r>
              <a:rPr lang="en-US" sz="2400" b="1" dirty="0" smtClean="0">
                <a:latin typeface="Arial" charset="0"/>
              </a:rPr>
              <a:t>Simple </a:t>
            </a:r>
            <a:r>
              <a:rPr lang="en-US" sz="2400" b="1" dirty="0" err="1" smtClean="0">
                <a:latin typeface="Arial" charset="0"/>
              </a:rPr>
              <a:t>Asphyxiant</a:t>
            </a:r>
            <a:endParaRPr lang="en-US" sz="2400" b="1" dirty="0">
              <a:latin typeface="Arial" charset="0"/>
            </a:endParaRPr>
          </a:p>
        </p:txBody>
      </p:sp>
      <p:sp>
        <p:nvSpPr>
          <p:cNvPr id="23" name="Rectangle 22"/>
          <p:cNvSpPr/>
          <p:nvPr/>
        </p:nvSpPr>
        <p:spPr>
          <a:xfrm>
            <a:off x="3048000" y="533400"/>
            <a:ext cx="2993127" cy="923330"/>
          </a:xfrm>
          <a:prstGeom prst="rect">
            <a:avLst/>
          </a:prstGeom>
          <a:noFill/>
          <a:ln>
            <a:noFill/>
          </a:ln>
        </p:spPr>
        <p:txBody>
          <a:bodyPr wrap="none" lIns="91440" tIns="45720" rIns="91440" bIns="45720">
            <a:spAutoFit/>
            <a:scene3d>
              <a:camera prst="orthographicFront"/>
              <a:lightRig rig="threePt" dir="t"/>
            </a:scene3d>
            <a:sp3d extrusionH="57150">
              <a:bevelT w="38100" h="38100"/>
            </a:sp3d>
          </a:bodyPr>
          <a:lstStyle/>
          <a:p>
            <a:pPr algn="ctr"/>
            <a:r>
              <a:rPr lang="en-US" sz="54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Methane</a:t>
            </a:r>
            <a:endParaRPr lang="en-US" sz="54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Text Box 12"/>
          <p:cNvSpPr txBox="1">
            <a:spLocks noChangeArrowheads="1"/>
          </p:cNvSpPr>
          <p:nvPr/>
        </p:nvSpPr>
        <p:spPr bwMode="auto">
          <a:xfrm>
            <a:off x="0" y="2133600"/>
            <a:ext cx="2362200" cy="3416320"/>
          </a:xfrm>
          <a:prstGeom prst="rect">
            <a:avLst/>
          </a:prstGeom>
          <a:noFill/>
          <a:ln w="12700" cap="sq">
            <a:noFill/>
            <a:miter lim="800000"/>
            <a:headEnd type="none" w="sm" len="sm"/>
            <a:tailEnd type="none" w="sm" len="sm"/>
          </a:ln>
          <a:effectLst/>
        </p:spPr>
        <p:txBody>
          <a:bodyPr wrap="square">
            <a:spAutoFit/>
          </a:bodyPr>
          <a:lstStyle/>
          <a:p>
            <a:pPr algn="ctr"/>
            <a:r>
              <a:rPr lang="en-US" sz="2400" b="1" dirty="0" smtClean="0">
                <a:latin typeface="Arial" charset="0"/>
              </a:rPr>
              <a:t>Methane is nontoxic. It can, however, reduce the amount of oxygen in the air</a:t>
            </a:r>
          </a:p>
          <a:p>
            <a:pPr algn="ctr"/>
            <a:r>
              <a:rPr lang="en-US" sz="2400" b="1" dirty="0" smtClean="0">
                <a:latin typeface="Arial" charset="0"/>
              </a:rPr>
              <a:t>necessary to support life.</a:t>
            </a:r>
            <a:endParaRPr lang="en-US" sz="2400" b="1" dirty="0">
              <a:latin typeface="Arial" charset="0"/>
            </a:endParaRPr>
          </a:p>
        </p:txBody>
      </p:sp>
      <p:sp>
        <p:nvSpPr>
          <p:cNvPr id="25" name="Text Box 15"/>
          <p:cNvSpPr txBox="1">
            <a:spLocks noChangeArrowheads="1"/>
          </p:cNvSpPr>
          <p:nvPr/>
        </p:nvSpPr>
        <p:spPr bwMode="auto">
          <a:xfrm>
            <a:off x="3276600" y="1524000"/>
            <a:ext cx="2668587" cy="523220"/>
          </a:xfrm>
          <a:prstGeom prst="rect">
            <a:avLst/>
          </a:prstGeom>
          <a:noFill/>
          <a:ln w="12700" cap="sq">
            <a:noFill/>
            <a:miter lim="800000"/>
            <a:headEnd type="none" w="sm" len="sm"/>
            <a:tailEnd type="none" w="sm" len="sm"/>
          </a:ln>
          <a:effectLst/>
        </p:spPr>
        <p:txBody>
          <a:bodyPr>
            <a:spAutoFit/>
          </a:bodyPr>
          <a:lstStyle/>
          <a:p>
            <a:pPr algn="ctr"/>
            <a:r>
              <a:rPr lang="en-US" sz="2800" b="1" dirty="0">
                <a:latin typeface="Arial" charset="0"/>
              </a:rPr>
              <a:t>Burns readily.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3600" dirty="0"/>
              <a:t>NFPA CHEMICAL HAZARD LABEL</a:t>
            </a:r>
          </a:p>
        </p:txBody>
      </p:sp>
      <p:sp>
        <p:nvSpPr>
          <p:cNvPr id="6" name="Footer Placeholder 3"/>
          <p:cNvSpPr>
            <a:spLocks noGrp="1"/>
          </p:cNvSpPr>
          <p:nvPr>
            <p:ph type="ftr" sz="quarter" idx="11"/>
          </p:nvPr>
        </p:nvSpPr>
        <p:spPr/>
        <p:txBody>
          <a:bodyPr/>
          <a:lstStyle/>
          <a:p>
            <a:r>
              <a:rPr lang="en-US"/>
              <a:t>C. Johannesson</a:t>
            </a:r>
          </a:p>
        </p:txBody>
      </p:sp>
      <p:pic>
        <p:nvPicPr>
          <p:cNvPr id="66563" name="Picture 3" descr="Phos_Label"/>
          <p:cNvPicPr>
            <a:picLocks noChangeAspect="1" noChangeArrowheads="1"/>
          </p:cNvPicPr>
          <p:nvPr/>
        </p:nvPicPr>
        <p:blipFill>
          <a:blip r:embed="rId3" cstate="print"/>
          <a:srcRect/>
          <a:stretch>
            <a:fillRect/>
          </a:stretch>
        </p:blipFill>
        <p:spPr bwMode="auto">
          <a:xfrm>
            <a:off x="0" y="1981200"/>
            <a:ext cx="9144000" cy="4876800"/>
          </a:xfrm>
          <a:prstGeom prst="rect">
            <a:avLst/>
          </a:prstGeom>
          <a:noFill/>
        </p:spPr>
      </p:pic>
      <p:sp>
        <p:nvSpPr>
          <p:cNvPr id="66564" name="Text Box 4"/>
          <p:cNvSpPr txBox="1">
            <a:spLocks noChangeArrowheads="1"/>
          </p:cNvSpPr>
          <p:nvPr/>
        </p:nvSpPr>
        <p:spPr bwMode="auto">
          <a:xfrm>
            <a:off x="1143000" y="304800"/>
            <a:ext cx="7135287" cy="646331"/>
          </a:xfrm>
          <a:prstGeom prst="rect">
            <a:avLst/>
          </a:prstGeom>
          <a:noFill/>
          <a:ln w="12700" cap="sq">
            <a:noFill/>
            <a:miter lim="800000"/>
            <a:headEnd type="none" w="sm" len="sm"/>
            <a:tailEnd type="none" w="sm" len="sm"/>
          </a:ln>
          <a:effectLst/>
        </p:spPr>
        <p:txBody>
          <a:bodyPr wrap="none">
            <a:spAutoFit/>
          </a:bodyPr>
          <a:lstStyle/>
          <a:p>
            <a:r>
              <a:rPr lang="en-US" sz="3600" b="1" dirty="0" smtClean="0">
                <a:solidFill>
                  <a:schemeClr val="tx2">
                    <a:lumMod val="75000"/>
                  </a:schemeClr>
                </a:solidFill>
                <a:latin typeface="Arial" charset="0"/>
              </a:rPr>
              <a:t>Completed </a:t>
            </a:r>
            <a:r>
              <a:rPr lang="en-US" sz="3600" b="1" dirty="0">
                <a:solidFill>
                  <a:schemeClr val="tx2">
                    <a:lumMod val="75000"/>
                  </a:schemeClr>
                </a:solidFill>
                <a:latin typeface="Arial" charset="0"/>
              </a:rPr>
              <a:t>Label for </a:t>
            </a:r>
            <a:r>
              <a:rPr lang="en-US" sz="3600" b="1" dirty="0" err="1">
                <a:solidFill>
                  <a:schemeClr val="tx2">
                    <a:lumMod val="75000"/>
                  </a:schemeClr>
                </a:solidFill>
                <a:latin typeface="Arial" charset="0"/>
              </a:rPr>
              <a:t>Phosphine</a:t>
            </a:r>
            <a:endParaRPr lang="en-US" sz="3600" b="1" dirty="0">
              <a:solidFill>
                <a:schemeClr val="tx2">
                  <a:lumMod val="75000"/>
                </a:schemeClr>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209800"/>
            <a:ext cx="8305800" cy="685800"/>
          </a:xfrm>
        </p:spPr>
        <p:txBody>
          <a:bodyPr>
            <a:noAutofit/>
          </a:bodyPr>
          <a:lstStyle/>
          <a:p>
            <a:pPr algn="ctr"/>
            <a:r>
              <a:rPr lang="en-US" sz="3200" b="1" dirty="0" smtClean="0">
                <a:solidFill>
                  <a:schemeClr val="bg2">
                    <a:lumMod val="25000"/>
                  </a:schemeClr>
                </a:solidFill>
                <a:latin typeface="+mj-lt"/>
              </a:rPr>
              <a:t>Possible Required Personal Protective Equipment</a:t>
            </a:r>
            <a:endParaRPr lang="en-US" sz="3200" b="1" dirty="0">
              <a:solidFill>
                <a:schemeClr val="bg2">
                  <a:lumMod val="25000"/>
                </a:schemeClr>
              </a:solidFill>
              <a:latin typeface="+mj-lt"/>
            </a:endParaRPr>
          </a:p>
        </p:txBody>
      </p:sp>
      <p:pic>
        <p:nvPicPr>
          <p:cNvPr id="4" name="Picture 2" descr="http://www.chem.unl.edu/safety/labsafety/images/nfpadiamond.jpg"/>
          <p:cNvPicPr>
            <a:picLocks noChangeAspect="1" noChangeArrowheads="1"/>
          </p:cNvPicPr>
          <p:nvPr/>
        </p:nvPicPr>
        <p:blipFill>
          <a:blip r:embed="rId2" cstate="print"/>
          <a:srcRect l="49167" t="47778" r="28333" b="6667"/>
          <a:stretch>
            <a:fillRect/>
          </a:stretch>
        </p:blipFill>
        <p:spPr bwMode="auto">
          <a:xfrm>
            <a:off x="2514600" y="3276600"/>
            <a:ext cx="2057400" cy="3124200"/>
          </a:xfrm>
          <a:prstGeom prst="rect">
            <a:avLst/>
          </a:prstGeom>
          <a:noFill/>
        </p:spPr>
      </p:pic>
      <p:pic>
        <p:nvPicPr>
          <p:cNvPr id="5" name="Picture 2" descr="http://www.chem.unl.edu/safety/labsafety/images/nfpadiamond.jpg"/>
          <p:cNvPicPr>
            <a:picLocks noChangeAspect="1" noChangeArrowheads="1"/>
          </p:cNvPicPr>
          <p:nvPr/>
        </p:nvPicPr>
        <p:blipFill>
          <a:blip r:embed="rId2" cstate="print"/>
          <a:srcRect l="77500" t="20000" r="3333" b="48889"/>
          <a:stretch>
            <a:fillRect/>
          </a:stretch>
        </p:blipFill>
        <p:spPr bwMode="auto">
          <a:xfrm>
            <a:off x="7162800" y="4038600"/>
            <a:ext cx="1752600" cy="2133600"/>
          </a:xfrm>
          <a:prstGeom prst="rect">
            <a:avLst/>
          </a:prstGeom>
          <a:noFill/>
        </p:spPr>
      </p:pic>
      <p:pic>
        <p:nvPicPr>
          <p:cNvPr id="6" name="Picture 2" descr="http://www.chem.unl.edu/safety/labsafety/images/nfpadiamond.jpg"/>
          <p:cNvPicPr>
            <a:picLocks noChangeAspect="1" noChangeArrowheads="1"/>
          </p:cNvPicPr>
          <p:nvPr/>
        </p:nvPicPr>
        <p:blipFill>
          <a:blip r:embed="rId2" cstate="print"/>
          <a:srcRect l="77500" t="48889" r="3333" b="17778"/>
          <a:stretch>
            <a:fillRect/>
          </a:stretch>
        </p:blipFill>
        <p:spPr bwMode="auto">
          <a:xfrm>
            <a:off x="5029200" y="3886200"/>
            <a:ext cx="1752600" cy="2286000"/>
          </a:xfrm>
          <a:prstGeom prst="rect">
            <a:avLst/>
          </a:prstGeom>
          <a:noFill/>
        </p:spPr>
      </p:pic>
      <p:pic>
        <p:nvPicPr>
          <p:cNvPr id="7" name="Picture 2" descr="http://www.chem.unl.edu/safety/labsafety/images/nfpadiamond.jpg"/>
          <p:cNvPicPr>
            <a:picLocks noChangeAspect="1" noChangeArrowheads="1"/>
          </p:cNvPicPr>
          <p:nvPr/>
        </p:nvPicPr>
        <p:blipFill>
          <a:blip r:embed="rId2" cstate="print"/>
          <a:srcRect l="49167" t="20000" r="28333" b="51111"/>
          <a:stretch>
            <a:fillRect/>
          </a:stretch>
        </p:blipFill>
        <p:spPr bwMode="auto">
          <a:xfrm>
            <a:off x="0" y="3962400"/>
            <a:ext cx="2057400" cy="1981200"/>
          </a:xfrm>
          <a:prstGeom prst="rect">
            <a:avLst/>
          </a:prstGeom>
          <a:noFill/>
        </p:spPr>
      </p:pic>
      <p:sp>
        <p:nvSpPr>
          <p:cNvPr id="8" name="Rectangle 7"/>
          <p:cNvSpPr/>
          <p:nvPr/>
        </p:nvSpPr>
        <p:spPr>
          <a:xfrm>
            <a:off x="1676400" y="381000"/>
            <a:ext cx="5389168" cy="1754326"/>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rPr>
              <a:t>Chemical Hazards </a:t>
            </a:r>
          </a:p>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rPr>
              <a:t>and Precautions</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j-l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3796</TotalTime>
  <Words>1415</Words>
  <Application>Microsoft Office PowerPoint</Application>
  <PresentationFormat>On-screen Show (4:3)</PresentationFormat>
  <Paragraphs>397</Paragraphs>
  <Slides>55</Slides>
  <Notes>16</Notes>
  <HiddenSlides>0</HiddenSlides>
  <MMClips>0</MMClips>
  <ScaleCrop>false</ScaleCrop>
  <HeadingPairs>
    <vt:vector size="4" baseType="variant">
      <vt:variant>
        <vt:lpstr>Theme</vt:lpstr>
      </vt:variant>
      <vt:variant>
        <vt:i4>5</vt:i4>
      </vt:variant>
      <vt:variant>
        <vt:lpstr>Slide Titles</vt:lpstr>
      </vt:variant>
      <vt:variant>
        <vt:i4>55</vt:i4>
      </vt:variant>
    </vt:vector>
  </HeadingPairs>
  <TitlesOfParts>
    <vt:vector size="60" baseType="lpstr">
      <vt:lpstr>Flow</vt:lpstr>
      <vt:lpstr>Solstice</vt:lpstr>
      <vt:lpstr>Civic</vt:lpstr>
      <vt:lpstr>Equity</vt:lpstr>
      <vt:lpstr>Technic</vt:lpstr>
      <vt:lpstr>Slide 1</vt:lpstr>
      <vt:lpstr>Slide 2</vt:lpstr>
      <vt:lpstr>Slide 3</vt:lpstr>
      <vt:lpstr>NFPA CHEMICAL HAZARD LABEL</vt:lpstr>
      <vt:lpstr>Health Hazard Describe effects of chemical exposure to body, symptoms and what do in a medical emergency. </vt:lpstr>
      <vt:lpstr>NFPA CHEMICAL RATINGS</vt:lpstr>
      <vt:lpstr>NFPA CHEMICAL HAZARD LABEL</vt:lpstr>
      <vt:lpstr>NFPA CHEMICAL HAZARD LABEL</vt:lpstr>
      <vt:lpstr>Slide 9</vt:lpstr>
      <vt:lpstr>MSDS</vt:lpstr>
      <vt:lpstr>Slide 11</vt:lpstr>
      <vt:lpstr>Slide 12</vt:lpstr>
      <vt:lpstr>Scientific Method </vt:lpstr>
      <vt:lpstr>Steps in the Scientific Method</vt:lpstr>
      <vt:lpstr>Slide 15</vt:lpstr>
      <vt:lpstr>Slide 16</vt:lpstr>
      <vt:lpstr>Slide 17</vt:lpstr>
      <vt:lpstr>Slide 18</vt:lpstr>
      <vt:lpstr>Slide 19</vt:lpstr>
      <vt:lpstr>Slide 20</vt:lpstr>
      <vt:lpstr>Slide 21</vt:lpstr>
      <vt:lpstr>Slide 22</vt:lpstr>
      <vt:lpstr>Slide 23</vt:lpstr>
      <vt:lpstr>ChemCatalyst</vt:lpstr>
      <vt:lpstr>Slide 25</vt:lpstr>
      <vt:lpstr>Significant Figures</vt:lpstr>
      <vt:lpstr>Slide 27</vt:lpstr>
      <vt:lpstr>How many Sig Figs?</vt:lpstr>
      <vt:lpstr>Addition and Subtraction</vt:lpstr>
      <vt:lpstr>Multiplication and Division</vt:lpstr>
      <vt:lpstr>Significant Figures of Scientific Notation</vt:lpstr>
      <vt:lpstr>Slide 32</vt:lpstr>
      <vt:lpstr>Slide 33</vt:lpstr>
      <vt:lpstr>Slide 34</vt:lpstr>
      <vt:lpstr>Slide 35</vt:lpstr>
      <vt:lpstr>When changing scientific notation to standard notation, the exponent tells you if you should move the decimal:</vt:lpstr>
      <vt:lpstr>When changing scientific notation to standard notation, the exponent tells you if you should move the decimal:</vt:lpstr>
      <vt:lpstr>Now try changing these from Scientific Notation to Standard form</vt:lpstr>
      <vt:lpstr>Now try changing these from Standard Form to Scientific Notation</vt:lpstr>
      <vt:lpstr>Slide 40</vt:lpstr>
      <vt:lpstr>Slide 41</vt:lpstr>
      <vt:lpstr>Dimensional analysis is a problem-solving method that uses the idea that any number or expression can be multiplied by one without changing its value.  Dimensional analysis is used to convert one unit of measurement to another unit of measurement using conversion factors.  These Conversion Factors are fixed and unchanging relationships.    </vt:lpstr>
      <vt:lpstr>II. Useful Conversions factors:</vt:lpstr>
      <vt:lpstr>III.How do you do Dimensional Analysis?</vt:lpstr>
      <vt:lpstr>IV. How do you set up a problem?  Using conversion factors and the following set up we can jump from unit to unit in a breeze!</vt:lpstr>
      <vt:lpstr>V. Lets try Example #A How many Slices are there in 7 Pizzas?</vt:lpstr>
      <vt:lpstr>Solution</vt:lpstr>
      <vt:lpstr>Example B…</vt:lpstr>
      <vt:lpstr>Solution</vt:lpstr>
      <vt:lpstr>Example C</vt:lpstr>
      <vt:lpstr>Solution</vt:lpstr>
      <vt:lpstr>Converting Complex Units </vt:lpstr>
      <vt:lpstr>Slide 53</vt:lpstr>
      <vt:lpstr>Percent Error &amp; Density</vt:lpstr>
      <vt:lpstr>Density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&amp; Mrs. Casillas</dc:creator>
  <cp:lastModifiedBy>EPISD</cp:lastModifiedBy>
  <cp:revision>193</cp:revision>
  <dcterms:created xsi:type="dcterms:W3CDTF">2011-08-26T04:43:31Z</dcterms:created>
  <dcterms:modified xsi:type="dcterms:W3CDTF">2013-08-28T18:10:04Z</dcterms:modified>
</cp:coreProperties>
</file>